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30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75"/>
  </p:normalViewPr>
  <p:slideViewPr>
    <p:cSldViewPr snapToGrid="0" snapToObjects="1">
      <p:cViewPr varScale="1">
        <p:scale>
          <a:sx n="114" d="100"/>
          <a:sy n="114" d="100"/>
        </p:scale>
        <p:origin x="16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are positively stated!  All your rules in your handbook can be reframed to fit within this matrix.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most common behavioral error in that location, and identify the positive alternative.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T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matrix is a living document. Can change depending on what behaviors are happening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it looks like: Title Examples:  Skipper slips, Found Being Incredible (FBI), Carver Coins, Caught Being Good, Passport to Success, Panther Points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visible in the school….just like the expectations and teaching matrixes.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What’s it called?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Molly Stark Stars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Bucks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Pride Tickets (Craftsbury)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students get it?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ways student earns the reinforcement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often will it be delivered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students/staff receive it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how/when/where student is reinforced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(consider publicly or privately)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students do with it?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in for drawing/raffle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in classroom or hallway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contribute to school-wide collection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keep track of it?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in ways to collect data: by quantity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location, by grade levels (color coded slips)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•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who is using (signature on slips)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Award Examples:  Going with principal to fill Coke machine, slips or coins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Criteria </a:t>
            </a:r>
          </a:p>
          <a:p>
            <a:pPr lvl="0">
              <a:spcBef>
                <a:spcPts val="0"/>
              </a:spcBef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Students spend more time in their classrooms rather than in the principal’s office, and teachers spend more time on instruction rather than on discipline.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FFFFFF"/>
            </a:gs>
            <a:gs pos="17999">
              <a:srgbClr val="FFFFFF"/>
            </a:gs>
            <a:gs pos="100000">
              <a:srgbClr val="008000"/>
            </a:gs>
          </a:gsLst>
          <a:lin ang="165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34015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462325" y="1937470"/>
            <a:ext cx="6400800" cy="90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98" y="2841370"/>
            <a:ext cx="3447621" cy="2302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solidFill>
            <a:srgbClr val="008000">
              <a:alpha val="49803"/>
            </a:srgbClr>
          </a:solidFill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rgbClr val="008000">
              <a:alpha val="4980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904600" y="-1247250"/>
            <a:ext cx="333480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solidFill>
            <a:srgbClr val="008000">
              <a:alpha val="4980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gradFill>
          <a:gsLst>
            <a:gs pos="0">
              <a:srgbClr val="FFFFFF"/>
            </a:gs>
            <a:gs pos="17999">
              <a:srgbClr val="FFFFFF"/>
            </a:gs>
            <a:gs pos="100000">
              <a:srgbClr val="008000"/>
            </a:gs>
          </a:gsLst>
          <a:lin ang="165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34015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462325" y="1937470"/>
            <a:ext cx="6400800" cy="90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rgbClr val="008000">
              <a:alpha val="4980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3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solidFill>
            <a:srgbClr val="008000">
              <a:alpha val="49803"/>
            </a:srgbClr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rgbClr val="008000">
              <a:alpha val="4980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rgbClr val="008000">
              <a:alpha val="4980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rgbClr val="008000">
              <a:alpha val="4980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solidFill>
            <a:srgbClr val="008000">
              <a:alpha val="49803"/>
            </a:srgbClr>
          </a:solidFill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rgbClr val="008000">
              <a:alpha val="49803"/>
            </a:srgbClr>
          </a:solidFill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3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Shape 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0" y="4400550"/>
            <a:ext cx="12763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010400" y="4552950"/>
            <a:ext cx="2133600" cy="5905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.org/" TargetMode="External"/><Relationship Id="rId4" Type="http://schemas.openxmlformats.org/officeDocument/2006/relationships/hyperlink" Target="http://www.pbisvermont.org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bis.org/" TargetMode="External"/><Relationship Id="rId4" Type="http://schemas.openxmlformats.org/officeDocument/2006/relationships/hyperlink" Target="http://www.vermontfamilynetwork.org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www.researchgate.net/publication/264977490_Embedding_positive_behavior_interventions_and_supports_into_afterschool_program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685800" y="340146"/>
            <a:ext cx="7772400" cy="1543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Positive Behavioral Interventions and Supports (PBIS) to Create Positive Out-of-School Time Program Culture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462325" y="2119795"/>
            <a:ext cx="6400800" cy="903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VTPBIS State Leadership Team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PBIS?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398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700"/>
              </a:spcBef>
              <a:buNone/>
            </a:pPr>
            <a:r>
              <a:rPr lang="en" sz="1800"/>
              <a:t>When a student...</a:t>
            </a:r>
          </a:p>
          <a:p>
            <a:pPr marL="457200" lvl="0" indent="-3429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en" sz="1800"/>
              <a:t>Doesn’t know how to read – what do we do?</a:t>
            </a:r>
          </a:p>
          <a:p>
            <a:pPr marL="4572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" sz="1800" b="1" i="1">
                <a:solidFill>
                  <a:srgbClr val="6AA84F"/>
                </a:solidFill>
              </a:rPr>
              <a:t>WE TEACH.</a:t>
            </a:r>
          </a:p>
          <a:p>
            <a:pPr marL="457200" lvl="0" indent="-3429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en" sz="1800"/>
              <a:t>Doesn’t know how to add – what do we do?</a:t>
            </a:r>
          </a:p>
          <a:p>
            <a:pPr marL="4572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" sz="1800" b="1" i="1">
                <a:solidFill>
                  <a:srgbClr val="6AA84F"/>
                </a:solidFill>
              </a:rPr>
              <a:t>WE TEACH.</a:t>
            </a:r>
          </a:p>
          <a:p>
            <a:pPr marL="457200" lvl="0" indent="-3429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en" sz="1800"/>
              <a:t>Doesn’t know how to swim – what do we do?</a:t>
            </a:r>
          </a:p>
          <a:p>
            <a:pPr marL="457200" lvl="0"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en" sz="1800" b="1" i="1">
                <a:solidFill>
                  <a:srgbClr val="6AA84F"/>
                </a:solidFill>
              </a:rPr>
              <a:t>WE TEACH.</a:t>
            </a:r>
          </a:p>
          <a:p>
            <a:pPr marL="457200" lvl="0" indent="-3429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en" sz="1800"/>
              <a:t>Doesn’t know how to drive – what do we do?</a:t>
            </a:r>
          </a:p>
          <a:p>
            <a:pPr marL="457200" lvl="0" indent="0" rtl="0">
              <a:lnSpc>
                <a:spcPct val="100000"/>
              </a:lnSpc>
              <a:spcBef>
                <a:spcPts val="900"/>
              </a:spcBef>
              <a:buNone/>
            </a:pPr>
            <a:r>
              <a:rPr lang="en" sz="1800" b="1" i="1">
                <a:solidFill>
                  <a:srgbClr val="6AA84F"/>
                </a:solidFill>
              </a:rPr>
              <a:t>WE TEACH.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5875025" y="1893325"/>
            <a:ext cx="2637600" cy="193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700"/>
              </a:spcBef>
              <a:buNone/>
            </a:pPr>
            <a:r>
              <a:rPr lang="en" sz="18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When a student doesn’t know how to behave – what do we do?</a:t>
            </a:r>
          </a:p>
          <a:p>
            <a:pPr lvl="0" rtl="0">
              <a:spcBef>
                <a:spcPts val="700"/>
              </a:spcBef>
              <a:buNone/>
            </a:pPr>
            <a:endParaRPr sz="180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700"/>
              </a:spcBef>
              <a:buNone/>
            </a:pPr>
            <a:r>
              <a:rPr lang="en" sz="18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What can we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PBIS for Afterschool Programs?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1500"/>
              </a:spcBef>
              <a:spcAft>
                <a:spcPts val="2800"/>
              </a:spcAft>
              <a:buClr>
                <a:srgbClr val="111111"/>
              </a:buClr>
              <a:buSzPct val="100000"/>
            </a:pPr>
            <a:r>
              <a:rPr lang="en" sz="2400">
                <a:solidFill>
                  <a:srgbClr val="111111"/>
                </a:solidFill>
                <a:highlight>
                  <a:srgbClr val="FFFFFF"/>
                </a:highlight>
              </a:rPr>
              <a:t>ASPs are charged with providing academic support and enrichment to (often) at-risk students/families, with the intention of fostering resilience and building community</a:t>
            </a:r>
          </a:p>
          <a:p>
            <a:pPr marL="457200" lvl="0" indent="-381000" rtl="0">
              <a:lnSpc>
                <a:spcPct val="100000"/>
              </a:lnSpc>
              <a:spcBef>
                <a:spcPts val="1500"/>
              </a:spcBef>
              <a:spcAft>
                <a:spcPts val="2800"/>
              </a:spcAft>
              <a:buClr>
                <a:srgbClr val="111111"/>
              </a:buClr>
              <a:buSzPct val="100000"/>
            </a:pPr>
            <a:r>
              <a:rPr lang="en" sz="2400">
                <a:solidFill>
                  <a:srgbClr val="111111"/>
                </a:solidFill>
                <a:highlight>
                  <a:srgbClr val="FFFFFF"/>
                </a:highlight>
              </a:rPr>
              <a:t>ASPs often have high accountability demands and limited resources for staff development</a:t>
            </a:r>
          </a:p>
          <a:p>
            <a:pPr marL="457200" lvl="0" indent="-381000" rtl="0">
              <a:lnSpc>
                <a:spcPct val="100000"/>
              </a:lnSpc>
              <a:spcBef>
                <a:spcPts val="1500"/>
              </a:spcBef>
              <a:spcAft>
                <a:spcPts val="2800"/>
              </a:spcAft>
              <a:buClr>
                <a:srgbClr val="111111"/>
              </a:buClr>
              <a:buSzPct val="100000"/>
            </a:pPr>
            <a:r>
              <a:rPr lang="en" sz="2400">
                <a:solidFill>
                  <a:srgbClr val="111111"/>
                </a:solidFill>
                <a:highlight>
                  <a:srgbClr val="FFFFFF"/>
                </a:highlight>
              </a:rPr>
              <a:t>Staff often ask for behavior management training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3026550" y="4713750"/>
            <a:ext cx="3090900" cy="3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(Farrell, Collier-Meek, &amp; Pons, 2013)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PBIS for Afterschool Programs?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689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2400"/>
              <a:t>General Character of School Day vs. ASP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409600" y="1878175"/>
            <a:ext cx="4095600" cy="251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day: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structured 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 = primary emphasis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problem behaviors occur outside classroom in common areas (e.g. playground, hallway) (Newcomer et al., 2009)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505200" y="1841875"/>
            <a:ext cx="3975000" cy="251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ASP: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Relatively unstructured, ambiguous, less predictable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recreational activities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transitions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Socially complex</a:t>
            </a:r>
          </a:p>
          <a:p>
            <a:pPr marL="914400" lvl="1" indent="-342900" rtl="0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make problem behaviors more likely (Newcomer et al.)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3026550" y="4713750"/>
            <a:ext cx="3090900" cy="3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(Farrell, Collier-Meek, &amp; Pons, 2013)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l="28632" t="18065" r="12802" b="20551"/>
          <a:stretch/>
        </p:blipFill>
        <p:spPr>
          <a:xfrm>
            <a:off x="7820948" y="1368200"/>
            <a:ext cx="1100051" cy="115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9988" y="1744800"/>
            <a:ext cx="1165575" cy="7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Why PBIS for Afterschool Programs?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buSzPct val="100000"/>
            </a:pPr>
            <a:r>
              <a:rPr lang="en" sz="2600" dirty="0">
                <a:solidFill>
                  <a:srgbClr val="111111"/>
                </a:solidFill>
                <a:highlight>
                  <a:srgbClr val="FFFFFF"/>
                </a:highlight>
              </a:rPr>
              <a:t>Provides effective and efficient systems and practices</a:t>
            </a:r>
          </a:p>
          <a:p>
            <a:pPr marL="457200" lvl="0" indent="-393700" rtl="0">
              <a:spcBef>
                <a:spcPts val="0"/>
              </a:spcBef>
              <a:buClr>
                <a:srgbClr val="111111"/>
              </a:buClr>
              <a:buSzPct val="100000"/>
            </a:pPr>
            <a:r>
              <a:rPr lang="en" sz="2600" dirty="0">
                <a:solidFill>
                  <a:srgbClr val="111111"/>
                </a:solidFill>
                <a:highlight>
                  <a:srgbClr val="FFFFFF"/>
                </a:highlight>
              </a:rPr>
              <a:t>Makes expectations and routines explicit, predictable = less socially complex</a:t>
            </a:r>
          </a:p>
          <a:p>
            <a:pPr marL="457200" lvl="0" indent="-393700">
              <a:spcBef>
                <a:spcPts val="0"/>
              </a:spcBef>
              <a:buClr>
                <a:srgbClr val="111111"/>
              </a:buClr>
              <a:buSzPct val="100000"/>
            </a:pPr>
            <a:r>
              <a:rPr lang="en" sz="2600" dirty="0">
                <a:solidFill>
                  <a:srgbClr val="111111"/>
                </a:solidFill>
                <a:highlight>
                  <a:srgbClr val="FFFFFF"/>
                </a:highlight>
              </a:rPr>
              <a:t>Continuity throughout students’ </a:t>
            </a:r>
            <a:r>
              <a:rPr lang="en" sz="2600" dirty="0" smtClean="0">
                <a:solidFill>
                  <a:srgbClr val="111111"/>
                </a:solidFill>
                <a:highlight>
                  <a:srgbClr val="FFFFFF"/>
                </a:highlight>
              </a:rPr>
              <a:t>day</a:t>
            </a:r>
            <a:endParaRPr lang="en-US" sz="2600" dirty="0" smtClean="0">
              <a:solidFill>
                <a:srgbClr val="111111"/>
              </a:solidFill>
              <a:highlight>
                <a:srgbClr val="FFFFFF"/>
              </a:highlight>
            </a:endParaRPr>
          </a:p>
          <a:p>
            <a:pPr marL="457200" lvl="0" indent="-393700">
              <a:spcBef>
                <a:spcPts val="0"/>
              </a:spcBef>
              <a:buClr>
                <a:srgbClr val="111111"/>
              </a:buClr>
              <a:buSzPct val="100000"/>
            </a:pPr>
            <a:r>
              <a:rPr lang="en" sz="2600" dirty="0" smtClean="0">
                <a:solidFill>
                  <a:schemeClr val="tx1"/>
                </a:solidFill>
                <a:highlight>
                  <a:srgbClr val="FFFFFF"/>
                </a:highlight>
              </a:rPr>
              <a:t>Resources </a:t>
            </a:r>
            <a:r>
              <a:rPr lang="en" sz="2600" dirty="0">
                <a:solidFill>
                  <a:schemeClr val="tx1"/>
                </a:solidFill>
                <a:highlight>
                  <a:srgbClr val="FFFFFF"/>
                </a:highlight>
              </a:rPr>
              <a:t>are freely available online</a:t>
            </a:r>
          </a:p>
          <a:p>
            <a:pPr marL="914400" lvl="1" indent="-393700">
              <a:spcBef>
                <a:spcPts val="1500"/>
              </a:spcBef>
              <a:spcAft>
                <a:spcPts val="2800"/>
              </a:spcAft>
              <a:buClr>
                <a:srgbClr val="111111"/>
              </a:buClr>
              <a:buSzPct val="100000"/>
            </a:pPr>
            <a:r>
              <a:rPr lang="en" sz="2600" dirty="0">
                <a:solidFill>
                  <a:schemeClr val="tx1"/>
                </a:solidFill>
                <a:highlight>
                  <a:srgbClr val="FFFFFF"/>
                </a:highlight>
              </a:rPr>
              <a:t>VTPBIS frequently hosts free webinars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3026550" y="4713750"/>
            <a:ext cx="3090900" cy="353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(Farrell, Collier-Meek, &amp; Pons, 2013)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Bridge the Gap</a:t>
            </a:r>
          </a:p>
        </p:txBody>
      </p:sp>
      <p:pic>
        <p:nvPicPr>
          <p:cNvPr id="183" name="Shape 183" descr="bridge-the-gap-between-sales-and-market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25" y="1413588"/>
            <a:ext cx="7248525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947725" y="2749313"/>
            <a:ext cx="2144100" cy="4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 b="1"/>
              <a:t>School Day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5169850" y="2749325"/>
            <a:ext cx="3375900" cy="4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b="1"/>
              <a:t>After School Program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3546925" y="2683538"/>
            <a:ext cx="935100" cy="46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PBIS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/>
              <a:t>Who is </a:t>
            </a:r>
            <a:r>
              <a:rPr lang="en-US" sz="4000" dirty="0" smtClean="0"/>
              <a:t>R</a:t>
            </a:r>
            <a:r>
              <a:rPr lang="en" sz="4000" dirty="0" err="1" smtClean="0"/>
              <a:t>esponsible</a:t>
            </a:r>
            <a:r>
              <a:rPr lang="en" sz="4000" dirty="0" smtClean="0"/>
              <a:t> </a:t>
            </a:r>
            <a:r>
              <a:rPr lang="en" sz="4000" dirty="0"/>
              <a:t>for PBIS in Schools?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-US" sz="2600" dirty="0" smtClean="0">
                <a:solidFill>
                  <a:schemeClr val="tx1"/>
                </a:solidFill>
              </a:rPr>
              <a:t>School leadership</a:t>
            </a:r>
            <a:r>
              <a:rPr lang="en" sz="2600" dirty="0" smtClean="0">
                <a:solidFill>
                  <a:schemeClr val="tx1"/>
                </a:solidFill>
              </a:rPr>
              <a:t> </a:t>
            </a:r>
            <a:r>
              <a:rPr lang="en" sz="2600" dirty="0">
                <a:solidFill>
                  <a:schemeClr val="tx1"/>
                </a:solidFill>
              </a:rPr>
              <a:t>team made up of school staff (ex: principal, general educators, special educators, school counselors, cafeteria workers, etc</a:t>
            </a:r>
            <a:r>
              <a:rPr lang="en" sz="2600" dirty="0" smtClean="0">
                <a:solidFill>
                  <a:schemeClr val="tx1"/>
                </a:solidFill>
              </a:rPr>
              <a:t>.)</a:t>
            </a:r>
            <a:r>
              <a:rPr lang="en-US" sz="2600" dirty="0" smtClean="0">
                <a:solidFill>
                  <a:schemeClr val="tx1"/>
                </a:solidFill>
              </a:rPr>
              <a:t>:</a:t>
            </a:r>
          </a:p>
          <a:p>
            <a:pPr marL="857250" lvl="1" indent="-393700">
              <a:lnSpc>
                <a:spcPct val="115000"/>
              </a:lnSpc>
              <a:spcBef>
                <a:spcPts val="8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Meets regularly to review school-wide and student data</a:t>
            </a:r>
          </a:p>
          <a:p>
            <a:pPr marL="857250" lvl="1" indent="-393700">
              <a:lnSpc>
                <a:spcPct val="115000"/>
              </a:lnSpc>
              <a:spcBef>
                <a:spcPts val="800"/>
              </a:spcBef>
            </a:pPr>
            <a:r>
              <a:rPr lang="en-US" sz="2200" dirty="0" smtClean="0">
                <a:solidFill>
                  <a:schemeClr val="tx1"/>
                </a:solidFill>
              </a:rPr>
              <a:t>Makes decisions about practices and systems</a:t>
            </a:r>
            <a:endParaRPr lang="en-US" sz="2600" dirty="0">
              <a:solidFill>
                <a:schemeClr val="tx1"/>
              </a:solidFill>
            </a:endParaRPr>
          </a:p>
          <a:p>
            <a:pPr marL="457200" lvl="0" indent="-3937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600" dirty="0" smtClean="0">
                <a:solidFill>
                  <a:schemeClr val="tx1"/>
                </a:solidFill>
              </a:rPr>
              <a:t>Parents </a:t>
            </a:r>
            <a:r>
              <a:rPr lang="en" sz="2600" dirty="0">
                <a:solidFill>
                  <a:schemeClr val="tx1"/>
                </a:solidFill>
              </a:rPr>
              <a:t>may also be members of school-wide team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Tiers of Implementation</a:t>
            </a:r>
          </a:p>
        </p:txBody>
      </p:sp>
      <p:pic>
        <p:nvPicPr>
          <p:cNvPr id="205" name="Shape 205" descr="all some f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510" y="1152498"/>
            <a:ext cx="6116965" cy="34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Universal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858534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600" dirty="0">
                <a:solidFill>
                  <a:srgbClr val="000000"/>
                </a:solidFill>
              </a:rPr>
              <a:t>Schools define positively-stated universal behavioral expectations (in all settings)</a:t>
            </a:r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600" dirty="0">
                <a:solidFill>
                  <a:srgbClr val="000000"/>
                </a:solidFill>
              </a:rPr>
              <a:t>(e.g. “Be </a:t>
            </a:r>
            <a:r>
              <a:rPr lang="en-US" sz="2600" dirty="0" smtClean="0">
                <a:solidFill>
                  <a:schemeClr val="tx1"/>
                </a:solidFill>
              </a:rPr>
              <a:t>Respectful</a:t>
            </a:r>
            <a:r>
              <a:rPr lang="en" sz="2600" dirty="0" smtClean="0">
                <a:solidFill>
                  <a:srgbClr val="000000"/>
                </a:solidFill>
              </a:rPr>
              <a:t>, </a:t>
            </a:r>
            <a:r>
              <a:rPr lang="en" sz="2600" dirty="0">
                <a:solidFill>
                  <a:srgbClr val="000000"/>
                </a:solidFill>
              </a:rPr>
              <a:t>Safe, &amp; Responsible”)</a:t>
            </a: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600" dirty="0">
                <a:solidFill>
                  <a:srgbClr val="000000"/>
                </a:solidFill>
              </a:rPr>
              <a:t>Students are:</a:t>
            </a:r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600" dirty="0">
                <a:solidFill>
                  <a:srgbClr val="000000"/>
                </a:solidFill>
              </a:rPr>
              <a:t>Explicitly taught behavioral expectations</a:t>
            </a:r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600" dirty="0">
                <a:solidFill>
                  <a:srgbClr val="000000"/>
                </a:solidFill>
              </a:rPr>
              <a:t>Positively reinforced for exhibiting expected behaviors</a:t>
            </a:r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 sz="2600" dirty="0">
                <a:solidFill>
                  <a:srgbClr val="000000"/>
                </a:solidFill>
              </a:rPr>
              <a:t>Re-taught expectations based on data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t="23866" b="22149"/>
          <a:stretch/>
        </p:blipFill>
        <p:spPr>
          <a:xfrm>
            <a:off x="6972826" y="3395737"/>
            <a:ext cx="1790700" cy="96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826" y="1621433"/>
            <a:ext cx="2093115" cy="1567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7"/>
            <a:ext cx="8229600" cy="4009183"/>
          </a:xfrm>
        </p:spPr>
        <p:txBody>
          <a:bodyPr/>
          <a:lstStyle/>
          <a:p>
            <a:r>
              <a:rPr lang="en-US" dirty="0" smtClean="0"/>
              <a:t>What are your program’s rules or expectations? </a:t>
            </a:r>
            <a:br>
              <a:rPr lang="en-US" dirty="0" smtClean="0"/>
            </a:br>
            <a:r>
              <a:rPr lang="en-US" dirty="0" smtClean="0"/>
              <a:t>Do staff and students know them?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Objectives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600" b="1" i="1" dirty="0"/>
              <a:t>After this training, participants will</a:t>
            </a:r>
            <a:r>
              <a:rPr lang="en" sz="2600" b="1" i="1" dirty="0" smtClean="0"/>
              <a:t>:</a:t>
            </a:r>
            <a:endParaRPr lang="en-US" sz="2600" b="1" i="1" dirty="0" smtClean="0"/>
          </a:p>
          <a:p>
            <a:pPr marL="0" lvl="0" indent="0" rtl="0">
              <a:spcBef>
                <a:spcPts val="0"/>
              </a:spcBef>
              <a:buNone/>
            </a:pPr>
            <a:endParaRPr lang="en" sz="1400" b="1" i="1" dirty="0"/>
          </a:p>
          <a:p>
            <a:pPr marL="457200" lvl="0" indent="-393700" rtl="0">
              <a:spcBef>
                <a:spcPts val="0"/>
              </a:spcBef>
              <a:buSzPct val="100000"/>
              <a:buAutoNum type="arabicParenR"/>
            </a:pPr>
            <a:r>
              <a:rPr lang="en" sz="2600" dirty="0"/>
              <a:t>Understand PBIS rationale and features, as well as see examples in action</a:t>
            </a:r>
          </a:p>
          <a:p>
            <a:pPr marL="457200" lvl="0" indent="-393700">
              <a:spcBef>
                <a:spcPts val="0"/>
              </a:spcBef>
              <a:buSzPct val="100000"/>
              <a:buAutoNum type="arabicParenR"/>
            </a:pPr>
            <a:r>
              <a:rPr lang="en" sz="2600" dirty="0"/>
              <a:t>Explore the universal practices needed to increase social/behavioral success of participating children and youth in afterschool and summer learning programs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900" y="1107950"/>
            <a:ext cx="58293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800"/>
              <a:t>Teaching Matrix: Identify cells to change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l="3250" t="5852" r="4396" b="4933"/>
          <a:stretch/>
        </p:blipFill>
        <p:spPr>
          <a:xfrm>
            <a:off x="1348625" y="1248825"/>
            <a:ext cx="5779499" cy="38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Visuals</a:t>
            </a:r>
          </a:p>
        </p:txBody>
      </p:sp>
      <p:pic>
        <p:nvPicPr>
          <p:cNvPr id="236" name="Shape 236" descr="Bathroom Matrix Sign photo.JPG"/>
          <p:cNvPicPr preferRelativeResize="0"/>
          <p:nvPr/>
        </p:nvPicPr>
        <p:blipFill rotWithShape="1">
          <a:blip r:embed="rId3">
            <a:alphaModFix/>
          </a:blip>
          <a:srcRect l="4823" t="11933" r="4850" b="2647"/>
          <a:stretch/>
        </p:blipFill>
        <p:spPr>
          <a:xfrm>
            <a:off x="311700" y="1270250"/>
            <a:ext cx="5038250" cy="35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 descr="MalcolmXHallwayRule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4402" y="242012"/>
            <a:ext cx="2693500" cy="428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Activity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" dirty="0"/>
              <a:t>What might your program-wide </a:t>
            </a:r>
            <a:r>
              <a:rPr lang="en" dirty="0" smtClean="0"/>
              <a:t>expectations</a:t>
            </a:r>
            <a:r>
              <a:rPr lang="en-US" dirty="0" smtClean="0"/>
              <a:t> </a:t>
            </a:r>
            <a:r>
              <a:rPr lang="en" dirty="0" smtClean="0"/>
              <a:t>be</a:t>
            </a:r>
            <a:r>
              <a:rPr lang="en" dirty="0"/>
              <a:t>?</a:t>
            </a:r>
          </a:p>
          <a:p>
            <a:r>
              <a:rPr lang="en" dirty="0"/>
              <a:t>What do those expectations look like in different locations/for different routines?</a:t>
            </a:r>
          </a:p>
          <a:p>
            <a:r>
              <a:rPr lang="en" dirty="0"/>
              <a:t>How can you make these expectations visual?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Activity</a:t>
            </a:r>
          </a:p>
        </p:txBody>
      </p:sp>
      <p:pic>
        <p:nvPicPr>
          <p:cNvPr id="249" name="Shape 249" descr="blank matrix pi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426" y="1311975"/>
            <a:ext cx="4383700" cy="269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840300" cy="333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31800">
              <a:spcBef>
                <a:spcPts val="0"/>
              </a:spcBef>
            </a:pPr>
            <a:r>
              <a:rPr lang="en"/>
              <a:t>Choose one setting and one expectation</a:t>
            </a:r>
          </a:p>
          <a:p>
            <a:pPr marL="457200" lvl="0" indent="-431800">
              <a:spcBef>
                <a:spcPts val="0"/>
              </a:spcBef>
            </a:pPr>
            <a:r>
              <a:rPr lang="en"/>
              <a:t>Define 1-2 positively stated skills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Teaching the Expectations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7465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300"/>
              <a:t>Use a specific, positive statement</a:t>
            </a:r>
          </a:p>
          <a:p>
            <a:pPr marL="457200" lvl="0" indent="-37465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300"/>
              <a:t>Provide the reason and describe</a:t>
            </a:r>
          </a:p>
          <a:p>
            <a:pPr marL="457200" lvl="0" indent="-37465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300"/>
              <a:t>Model and provide practice</a:t>
            </a:r>
          </a:p>
          <a:p>
            <a:pPr marL="457200" lvl="0" indent="-37465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300"/>
              <a:t>Use prompts and reminders</a:t>
            </a:r>
          </a:p>
          <a:p>
            <a:pPr marL="457200" lvl="0" indent="-37465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300"/>
              <a:t>Give reinforcement and feedback</a:t>
            </a:r>
          </a:p>
          <a:p>
            <a:pPr marL="457200" lvl="0" indent="-37465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300"/>
              <a:t>Evaluate effectiveness of instruction &amp; redesign instruction, if necessary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Teaching the Expectations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7465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300"/>
              <a:t>Teach school-wide expectations as specific, observable behaviors</a:t>
            </a:r>
          </a:p>
          <a:p>
            <a:pPr marL="457200" lvl="0" indent="-37465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300"/>
              <a:t>Teach in the actual settings</a:t>
            </a:r>
          </a:p>
          <a:p>
            <a:pPr marL="457200" lvl="0" indent="-37465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300"/>
              <a:t>Teach what to say and what to do</a:t>
            </a:r>
          </a:p>
          <a:p>
            <a:pPr marL="457200" lvl="0" indent="-37465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300"/>
              <a:t>Make expectations crystal clear</a:t>
            </a:r>
          </a:p>
          <a:p>
            <a:pPr marL="457200" lvl="0" indent="-37465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300"/>
              <a:t>Differentiate for learning styles and abilities</a:t>
            </a:r>
          </a:p>
          <a:p>
            <a:pPr marL="457200" lvl="0" indent="-37465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300" b="1"/>
              <a:t>Teach so that students will succeed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Lesson Plan Template</a:t>
            </a: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t="5526"/>
          <a:stretch/>
        </p:blipFill>
        <p:spPr>
          <a:xfrm>
            <a:off x="2801987" y="1152500"/>
            <a:ext cx="3540029" cy="39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Review Expectations Frequently	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125" y="1408375"/>
            <a:ext cx="561975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Brainstorm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311700" y="1739589"/>
            <a:ext cx="8520600" cy="282928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How/when/where might you teach behavioral expectations to students in your program?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382750" y="1152475"/>
            <a:ext cx="7449549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sz="2200" dirty="0"/>
              <a:t>What is PBIS?</a:t>
            </a:r>
          </a:p>
          <a:p>
            <a:pPr marL="914400" lvl="1" indent="-355600" rtl="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sz="2000" dirty="0"/>
              <a:t>Description</a:t>
            </a:r>
          </a:p>
          <a:p>
            <a:pPr marL="914400" lvl="1" indent="-355600" rtl="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sz="2000" dirty="0"/>
              <a:t>Vermont PBIS</a:t>
            </a:r>
          </a:p>
          <a:p>
            <a:pPr marL="914400" lvl="1" indent="-355600" rtl="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sz="2000" dirty="0"/>
              <a:t>Rationale</a:t>
            </a:r>
          </a:p>
          <a:p>
            <a:pPr marL="914400" lvl="1" indent="-355600" rtl="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sz="2000" dirty="0" smtClean="0"/>
              <a:t>People</a:t>
            </a:r>
            <a:r>
              <a:rPr lang="en" sz="2000" dirty="0" smtClean="0"/>
              <a:t> involved</a:t>
            </a:r>
            <a:endParaRPr lang="en" sz="2000" dirty="0"/>
          </a:p>
          <a:p>
            <a:pPr marL="914400" lvl="1" indent="-355600" rtl="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sz="2000" dirty="0"/>
              <a:t>Tiers of intervention</a:t>
            </a:r>
          </a:p>
          <a:p>
            <a:pPr marL="914400" lvl="1" indent="-355600" rtl="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sz="2000" dirty="0"/>
              <a:t>Evidence-based practices</a:t>
            </a:r>
          </a:p>
          <a:p>
            <a:pPr marL="914400" lvl="1" indent="-355600" rtl="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sz="2000" dirty="0"/>
              <a:t>Examples</a:t>
            </a:r>
          </a:p>
          <a:p>
            <a:pPr marL="457200" lvl="0" indent="-368300" rtl="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sz="2200" dirty="0"/>
              <a:t>Resources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Acknowledging Positive Behavior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15000"/>
              </a:lnSpc>
              <a:spcBef>
                <a:spcPts val="700"/>
              </a:spcBef>
              <a:buSzPct val="100000"/>
            </a:pPr>
            <a:r>
              <a:rPr lang="en" sz="2800"/>
              <a:t>Use descriptive reinforcement/feedback</a:t>
            </a:r>
          </a:p>
          <a:p>
            <a:pPr marL="914400" lvl="1" indent="-406400" rtl="0">
              <a:lnSpc>
                <a:spcPct val="115000"/>
              </a:lnSpc>
              <a:spcBef>
                <a:spcPts val="700"/>
              </a:spcBef>
              <a:buSzPct val="100000"/>
            </a:pPr>
            <a:r>
              <a:rPr lang="en" sz="2800"/>
              <a:t>It's more effective at increasing desired behavior.</a:t>
            </a:r>
          </a:p>
          <a:p>
            <a:pPr marL="914400" lvl="1" indent="-406400" rtl="0">
              <a:lnSpc>
                <a:spcPct val="115000"/>
              </a:lnSpc>
              <a:spcBef>
                <a:spcPts val="700"/>
              </a:spcBef>
              <a:buSzPct val="107692"/>
            </a:pPr>
            <a:r>
              <a:rPr lang="en" sz="2600" i="1"/>
              <a:t>Non-descriptive: </a:t>
            </a:r>
            <a:r>
              <a:rPr lang="en" sz="2600" b="1"/>
              <a:t>Good job!</a:t>
            </a:r>
          </a:p>
          <a:p>
            <a:pPr marL="914400" lvl="1" indent="-406400" rtl="0">
              <a:lnSpc>
                <a:spcPct val="115000"/>
              </a:lnSpc>
              <a:spcBef>
                <a:spcPts val="700"/>
              </a:spcBef>
              <a:buSzPct val="107692"/>
            </a:pPr>
            <a:r>
              <a:rPr lang="en" sz="2600" i="1"/>
              <a:t>Descriptive noticing example: </a:t>
            </a:r>
            <a:r>
              <a:rPr lang="en" sz="2600" b="1"/>
              <a:t>John, I notice you are walking safely in the hallway, good job!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Acknowledgement System Components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93700">
              <a:lnSpc>
                <a:spcPct val="13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" sz="2600">
                <a:solidFill>
                  <a:srgbClr val="000000"/>
                </a:solidFill>
              </a:rPr>
              <a:t>What it looks like</a:t>
            </a:r>
          </a:p>
          <a:p>
            <a:pPr marL="457200" lvl="0" indent="-393700">
              <a:lnSpc>
                <a:spcPct val="13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" sz="2600">
                <a:solidFill>
                  <a:srgbClr val="000000"/>
                </a:solidFill>
              </a:rPr>
              <a:t>What it’s called</a:t>
            </a:r>
          </a:p>
          <a:p>
            <a:pPr marL="457200" lvl="0" indent="-393700">
              <a:lnSpc>
                <a:spcPct val="13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" sz="2600">
                <a:solidFill>
                  <a:srgbClr val="000000"/>
                </a:solidFill>
              </a:rPr>
              <a:t>How students get it</a:t>
            </a:r>
          </a:p>
          <a:p>
            <a:pPr marL="457200" lvl="0" indent="-393700">
              <a:lnSpc>
                <a:spcPct val="13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" sz="2600">
                <a:solidFill>
                  <a:srgbClr val="000000"/>
                </a:solidFill>
              </a:rPr>
              <a:t>What students do with it</a:t>
            </a:r>
          </a:p>
          <a:p>
            <a:pPr marL="457200" lvl="0" indent="-393700" rtl="0">
              <a:lnSpc>
                <a:spcPct val="13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" sz="2600">
                <a:solidFill>
                  <a:srgbClr val="000000"/>
                </a:solidFill>
              </a:rPr>
              <a:t>How to keep track of it </a:t>
            </a:r>
          </a:p>
        </p:txBody>
      </p:sp>
      <p:pic>
        <p:nvPicPr>
          <p:cNvPr id="293" name="Shape 293" descr="Waytobe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20291">
            <a:off x="4091488" y="1430625"/>
            <a:ext cx="282892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 descr="VPR-Otter_bucks_at_Dothan_Brook_Elementary-Albright-20141123.jpg"/>
          <p:cNvPicPr preferRelativeResize="0"/>
          <p:nvPr/>
        </p:nvPicPr>
        <p:blipFill rotWithShape="1">
          <a:blip r:embed="rId4">
            <a:alphaModFix/>
          </a:blip>
          <a:srcRect l="16708" t="41085" r="19226" b="9041"/>
          <a:stretch/>
        </p:blipFill>
        <p:spPr>
          <a:xfrm rot="1008960">
            <a:off x="5762117" y="2509264"/>
            <a:ext cx="2775009" cy="1620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</a:t>
            </a:r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310" y="1152497"/>
            <a:ext cx="4869388" cy="38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1164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PBIS Big Ideas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311700" y="1556550"/>
            <a:ext cx="8520600" cy="3012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buSzPct val="100000"/>
            </a:pPr>
            <a:r>
              <a:rPr lang="en" sz="2600"/>
              <a:t>PBIS is about systematically changing adult behavior</a:t>
            </a:r>
          </a:p>
          <a:p>
            <a:pPr marL="457200" lvl="0" indent="-393700" rtl="0">
              <a:spcBef>
                <a:spcPts val="0"/>
              </a:spcBef>
              <a:buSzPct val="100000"/>
            </a:pPr>
            <a:r>
              <a:rPr lang="en" sz="2600"/>
              <a:t>We are trying to achieve a ratio of 5-6 positives to 1 negative adult-to-student interactions</a:t>
            </a:r>
          </a:p>
        </p:txBody>
      </p:sp>
      <p:pic>
        <p:nvPicPr>
          <p:cNvPr id="307" name="Shape 307" descr="StudentWithTeach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875" y="2961525"/>
            <a:ext cx="352425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Activity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might your acknowledgement system look like for your program?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If you aren’t able to do a program-wide system, what might it look like for individuals?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Active Supervision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377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buSzPct val="100000"/>
            </a:pPr>
            <a:r>
              <a:rPr lang="en" sz="2600" dirty="0"/>
              <a:t>High levels of engagement, supervision, and interaction</a:t>
            </a:r>
          </a:p>
          <a:p>
            <a:pPr marL="457200" lvl="0" indent="-393700" rtl="0">
              <a:spcBef>
                <a:spcPts val="0"/>
              </a:spcBef>
              <a:buSzPct val="100000"/>
            </a:pPr>
            <a:r>
              <a:rPr lang="en" sz="2600" dirty="0"/>
              <a:t>Positive feedback to students </a:t>
            </a:r>
          </a:p>
          <a:p>
            <a:pPr marL="457200" lvl="0" indent="-393700" rtl="0">
              <a:spcBef>
                <a:spcPts val="0"/>
              </a:spcBef>
              <a:buSzPct val="100000"/>
            </a:pPr>
            <a:r>
              <a:rPr lang="en" sz="2600" dirty="0"/>
              <a:t>Pre-correct problem behaviors</a:t>
            </a:r>
          </a:p>
          <a:p>
            <a:pPr marL="457200" lvl="0" indent="-393700">
              <a:spcBef>
                <a:spcPts val="0"/>
              </a:spcBef>
              <a:buSzPct val="100000"/>
            </a:pPr>
            <a:r>
              <a:rPr lang="en" sz="2600" dirty="0"/>
              <a:t>Calm, brief responses to problem behaviors </a:t>
            </a:r>
          </a:p>
        </p:txBody>
      </p:sp>
      <p:pic>
        <p:nvPicPr>
          <p:cNvPr id="320" name="Shape 320" descr="playground-surveillance-sign.png"/>
          <p:cNvPicPr preferRelativeResize="0"/>
          <p:nvPr/>
        </p:nvPicPr>
        <p:blipFill rotWithShape="1">
          <a:blip r:embed="rId3">
            <a:alphaModFix/>
          </a:blip>
          <a:srcRect l="33445" r="7326" b="16310"/>
          <a:stretch/>
        </p:blipFill>
        <p:spPr>
          <a:xfrm>
            <a:off x="5712050" y="1556900"/>
            <a:ext cx="2444075" cy="27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Proactive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" sz="2200" dirty="0"/>
              <a:t>Remind:</a:t>
            </a:r>
          </a:p>
          <a:p>
            <a:pPr marL="914400" lvl="1" indent="-368300">
              <a:spcBef>
                <a:spcPts val="0"/>
              </a:spcBef>
              <a:buSzPct val="100000"/>
            </a:pPr>
            <a:r>
              <a:rPr lang="en" sz="2200" dirty="0"/>
              <a:t>Use neutral tone to remind students of expected behaviors  </a:t>
            </a:r>
          </a:p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" sz="2200" dirty="0"/>
              <a:t>Reinforce:</a:t>
            </a:r>
          </a:p>
          <a:p>
            <a:pPr marL="914400" lvl="1" indent="-368300">
              <a:spcBef>
                <a:spcPts val="0"/>
              </a:spcBef>
              <a:buSzPct val="100000"/>
            </a:pPr>
            <a:r>
              <a:rPr lang="en" sz="2200" dirty="0"/>
              <a:t>Positively reinforce displays of desired behavior  </a:t>
            </a:r>
          </a:p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" sz="2200" dirty="0" smtClean="0"/>
              <a:t>Pre</a:t>
            </a:r>
            <a:r>
              <a:rPr lang="en-US" sz="2200" dirty="0" smtClean="0"/>
              <a:t>-</a:t>
            </a:r>
            <a:r>
              <a:rPr lang="en" sz="2200" dirty="0" smtClean="0"/>
              <a:t>correct</a:t>
            </a:r>
            <a:r>
              <a:rPr lang="en" sz="2200" dirty="0"/>
              <a:t>:</a:t>
            </a:r>
          </a:p>
          <a:p>
            <a:pPr marL="914400" lvl="1" indent="-368300" rtl="0">
              <a:spcBef>
                <a:spcPts val="0"/>
              </a:spcBef>
              <a:buSzPct val="100000"/>
            </a:pPr>
            <a:r>
              <a:rPr lang="en" sz="2200" dirty="0"/>
              <a:t>Recurring problems: 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 dirty="0"/>
              <a:t>Identify triggers and functions</a:t>
            </a:r>
          </a:p>
          <a:p>
            <a:pPr marL="1371600" lvl="2" indent="-368300" rtl="0">
              <a:spcBef>
                <a:spcPts val="0"/>
              </a:spcBef>
              <a:buSzPct val="100000"/>
            </a:pPr>
            <a:r>
              <a:rPr lang="en" sz="2200" dirty="0"/>
              <a:t>Set modifications that prevent the behavior </a:t>
            </a:r>
          </a:p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" sz="2200" dirty="0"/>
              <a:t>Change the environment (e.g. reduce wait time)</a:t>
            </a:r>
          </a:p>
          <a:p>
            <a:pPr marL="457200" lvl="0" indent="-368300" rtl="0">
              <a:spcBef>
                <a:spcPts val="0"/>
              </a:spcBef>
              <a:buSzPct val="100000"/>
            </a:pPr>
            <a:r>
              <a:rPr lang="en" sz="2200" dirty="0"/>
              <a:t>Provide choice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Reactive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560"/>
              </a:spcBef>
            </a:pPr>
            <a:r>
              <a:rPr lang="en" sz="2600" dirty="0"/>
              <a:t>Calm, neutral, private (when possible)</a:t>
            </a:r>
          </a:p>
          <a:p>
            <a:pPr marL="457200" lvl="0" indent="-431800" rtl="0">
              <a:spcBef>
                <a:spcPts val="0"/>
              </a:spcBef>
            </a:pPr>
            <a:r>
              <a:rPr lang="en" sz="2600" dirty="0"/>
              <a:t>Signal that expectation has not been met</a:t>
            </a:r>
          </a:p>
          <a:p>
            <a:pPr marL="457200" lvl="0" indent="-431800" rtl="0">
              <a:spcBef>
                <a:spcPts val="0"/>
              </a:spcBef>
            </a:pPr>
            <a:r>
              <a:rPr lang="en" sz="2600" dirty="0"/>
              <a:t>State the expected behavior</a:t>
            </a:r>
          </a:p>
          <a:p>
            <a:pPr marL="457200" lvl="0" indent="-431800">
              <a:spcBef>
                <a:spcPts val="0"/>
              </a:spcBef>
            </a:pPr>
            <a:r>
              <a:rPr lang="en" sz="2600" dirty="0"/>
              <a:t>Ask student to show expected behavior</a:t>
            </a:r>
          </a:p>
          <a:p>
            <a:pPr marL="914400" lvl="1" indent="-406400" rtl="0">
              <a:spcBef>
                <a:spcPts val="0"/>
              </a:spcBef>
            </a:pPr>
            <a:r>
              <a:rPr lang="en" sz="2600" dirty="0"/>
              <a:t>If they do, give positive feedback</a:t>
            </a:r>
          </a:p>
          <a:p>
            <a:pPr marL="914400" lvl="1" indent="-406400" rtl="0">
              <a:spcBef>
                <a:spcPts val="0"/>
              </a:spcBef>
            </a:pPr>
            <a:r>
              <a:rPr lang="en" sz="2600" dirty="0"/>
              <a:t>If they don’t, calmly ask them to take a quick break from the group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Targeted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492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Aft>
                <a:spcPts val="800"/>
              </a:spcAft>
              <a:buSzPct val="100000"/>
            </a:pPr>
            <a:r>
              <a:rPr lang="en" sz="2200" dirty="0"/>
              <a:t>Provide the student with more structure, predictability, and feedback </a:t>
            </a:r>
          </a:p>
          <a:p>
            <a:pPr marL="457200" lvl="0" indent="-368300" rtl="0">
              <a:lnSpc>
                <a:spcPct val="115000"/>
              </a:lnSpc>
              <a:buSzPct val="100000"/>
            </a:pPr>
            <a:r>
              <a:rPr lang="en" sz="2200" dirty="0" smtClean="0"/>
              <a:t>Interventions:</a:t>
            </a:r>
            <a:endParaRPr lang="en-US" sz="2200" dirty="0" smtClean="0"/>
          </a:p>
          <a:p>
            <a:pPr marL="857250" lvl="1" indent="-368300">
              <a:lnSpc>
                <a:spcPct val="115000"/>
              </a:lnSpc>
            </a:pPr>
            <a:r>
              <a:rPr lang="en" sz="1600" dirty="0" smtClean="0"/>
              <a:t>Small </a:t>
            </a:r>
            <a:r>
              <a:rPr lang="en" sz="1600" dirty="0"/>
              <a:t>group social skills </a:t>
            </a:r>
            <a:r>
              <a:rPr lang="en" sz="1600" dirty="0" err="1" smtClean="0"/>
              <a:t>instructio</a:t>
            </a:r>
            <a:r>
              <a:rPr lang="en-US" sz="1600" dirty="0" smtClean="0"/>
              <a:t>n </a:t>
            </a:r>
          </a:p>
          <a:p>
            <a:pPr marL="857250" lvl="1" indent="-368300">
              <a:lnSpc>
                <a:spcPct val="115000"/>
              </a:lnSpc>
            </a:pPr>
            <a:r>
              <a:rPr lang="en-US" sz="1600" dirty="0" smtClean="0"/>
              <a:t>Mentoring</a:t>
            </a:r>
          </a:p>
          <a:p>
            <a:pPr marL="857250" lvl="1" indent="-368300">
              <a:lnSpc>
                <a:spcPct val="115000"/>
              </a:lnSpc>
            </a:pPr>
            <a:r>
              <a:rPr lang="en-US" sz="1600" dirty="0" smtClean="0"/>
              <a:t>Check-In/Check-Out</a:t>
            </a:r>
          </a:p>
          <a:p>
            <a:pPr marL="857250" lvl="1" indent="-368300">
              <a:lnSpc>
                <a:spcPct val="115000"/>
              </a:lnSpc>
            </a:pPr>
            <a:r>
              <a:rPr lang="en-US" sz="2000" dirty="0" smtClean="0"/>
              <a:t>Increased Home-to-school communication</a:t>
            </a:r>
            <a:endParaRPr lang="en" sz="2000" dirty="0"/>
          </a:p>
          <a:p>
            <a:pPr marL="457200" lvl="0" indent="-368300" rtl="0">
              <a:lnSpc>
                <a:spcPct val="115000"/>
              </a:lnSpc>
              <a:spcAft>
                <a:spcPts val="800"/>
              </a:spcAft>
              <a:buSzPct val="100000"/>
            </a:pPr>
            <a:r>
              <a:rPr lang="en" sz="2200" dirty="0" smtClean="0"/>
              <a:t>Monitor </a:t>
            </a:r>
            <a:r>
              <a:rPr lang="en" sz="2200" dirty="0"/>
              <a:t>student progress, gather, and use data to make decisions</a:t>
            </a:r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7348" y="1544163"/>
            <a:ext cx="3094950" cy="20551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Intensive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71700" cy="361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600"/>
              <a:t>Students may have a mental health issue and/or significant behavior challenges that require a high degree of individualized attention and support</a:t>
            </a:r>
          </a:p>
          <a:p>
            <a:pPr marL="457200" lvl="0" indent="-39370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600"/>
              <a:t>Interventions:</a:t>
            </a:r>
          </a:p>
          <a:p>
            <a:pPr marL="914400" lvl="1" indent="-37465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300"/>
              <a:t>A Functional Behavioral Assessment (FBA)</a:t>
            </a:r>
          </a:p>
          <a:p>
            <a:pPr marL="914400" lvl="1" indent="-374650" rtl="0">
              <a:lnSpc>
                <a:spcPct val="115000"/>
              </a:lnSpc>
              <a:spcBef>
                <a:spcPts val="800"/>
              </a:spcBef>
              <a:buSzPct val="100000"/>
            </a:pPr>
            <a:r>
              <a:rPr lang="en" sz="2300"/>
              <a:t>A Behavior Support Plan (BSP)</a:t>
            </a:r>
          </a:p>
        </p:txBody>
      </p:sp>
      <p:pic>
        <p:nvPicPr>
          <p:cNvPr id="346" name="Shape 346" descr="bullying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3400" y="1709875"/>
            <a:ext cx="2242475" cy="195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 descr="thought-bubble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2338" y="2221150"/>
            <a:ext cx="3879325" cy="291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Reflection and Share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131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/>
              <a:t>Think back to your own school/afterschool experiences. </a:t>
            </a:r>
          </a:p>
          <a:p>
            <a:pPr lvl="0">
              <a:spcBef>
                <a:spcPts val="0"/>
              </a:spcBef>
              <a:buNone/>
            </a:pPr>
            <a:r>
              <a:rPr lang="en" sz="2600"/>
              <a:t>What made your experience positive for you as a child?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Functional Behavioral Assessment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311700" y="1152500"/>
            <a:ext cx="8520600" cy="3563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900"/>
              </a:spcBef>
              <a:buNone/>
            </a:pPr>
            <a:r>
              <a:rPr lang="en" sz="2200" b="1" u="sng">
                <a:solidFill>
                  <a:srgbClr val="B60202"/>
                </a:solidFill>
              </a:rPr>
              <a:t>D</a:t>
            </a:r>
            <a:r>
              <a:rPr lang="en" sz="2200">
                <a:solidFill>
                  <a:srgbClr val="292934"/>
                </a:solidFill>
              </a:rPr>
              <a:t>efine behavior in observable and measurable terms</a:t>
            </a:r>
          </a:p>
          <a:p>
            <a:pPr marL="0" lvl="0" indent="-69850" rtl="0">
              <a:lnSpc>
                <a:spcPct val="115000"/>
              </a:lnSpc>
              <a:spcBef>
                <a:spcPts val="9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b="1" u="sng">
                <a:solidFill>
                  <a:srgbClr val="B60202"/>
                </a:solidFill>
              </a:rPr>
              <a:t>A</a:t>
            </a:r>
            <a:r>
              <a:rPr lang="en" sz="2200">
                <a:solidFill>
                  <a:srgbClr val="292934"/>
                </a:solidFill>
              </a:rPr>
              <a:t>sk about behavior by interviewing staff and student; specify routines </a:t>
            </a:r>
            <a:r>
              <a:rPr lang="en" sz="2200">
                <a:solidFill>
                  <a:srgbClr val="B60202"/>
                </a:solidFill>
              </a:rPr>
              <a:t>where</a:t>
            </a:r>
            <a:r>
              <a:rPr lang="en" sz="2200">
                <a:solidFill>
                  <a:srgbClr val="292934"/>
                </a:solidFill>
              </a:rPr>
              <a:t> &amp; </a:t>
            </a:r>
            <a:r>
              <a:rPr lang="en" sz="2200">
                <a:solidFill>
                  <a:srgbClr val="B60202"/>
                </a:solidFill>
              </a:rPr>
              <a:t>when</a:t>
            </a:r>
            <a:r>
              <a:rPr lang="en" sz="2200">
                <a:solidFill>
                  <a:srgbClr val="292934"/>
                </a:solidFill>
              </a:rPr>
              <a:t> behavior occurs; summarize </a:t>
            </a:r>
            <a:r>
              <a:rPr lang="en" sz="2200">
                <a:solidFill>
                  <a:srgbClr val="B60202"/>
                </a:solidFill>
              </a:rPr>
              <a:t>where</a:t>
            </a:r>
            <a:r>
              <a:rPr lang="en" sz="2200">
                <a:solidFill>
                  <a:srgbClr val="292934"/>
                </a:solidFill>
              </a:rPr>
              <a:t>, </a:t>
            </a:r>
            <a:r>
              <a:rPr lang="en" sz="2200">
                <a:solidFill>
                  <a:srgbClr val="B60202"/>
                </a:solidFill>
              </a:rPr>
              <a:t>when</a:t>
            </a:r>
            <a:r>
              <a:rPr lang="en" sz="2200">
                <a:solidFill>
                  <a:srgbClr val="292934"/>
                </a:solidFill>
              </a:rPr>
              <a:t>, and </a:t>
            </a:r>
            <a:r>
              <a:rPr lang="en" sz="2200">
                <a:solidFill>
                  <a:srgbClr val="B60202"/>
                </a:solidFill>
              </a:rPr>
              <a:t>why</a:t>
            </a:r>
            <a:r>
              <a:rPr lang="en" sz="2200">
                <a:solidFill>
                  <a:srgbClr val="292934"/>
                </a:solidFill>
              </a:rPr>
              <a:t> behavior occurs</a:t>
            </a:r>
          </a:p>
          <a:p>
            <a:pPr marL="0" lvl="0" indent="-69850" rtl="0">
              <a:lnSpc>
                <a:spcPct val="115000"/>
              </a:lnSpc>
              <a:spcBef>
                <a:spcPts val="9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b="1" u="sng">
                <a:solidFill>
                  <a:srgbClr val="B60202"/>
                </a:solidFill>
              </a:rPr>
              <a:t>S</a:t>
            </a:r>
            <a:r>
              <a:rPr lang="en" sz="2200">
                <a:solidFill>
                  <a:srgbClr val="292934"/>
                </a:solidFill>
              </a:rPr>
              <a:t>ee the behavior; observe the behavior during routines specified to verify summary from interviews</a:t>
            </a:r>
          </a:p>
          <a:p>
            <a:pPr marL="0" lvl="0" indent="-69850" rtl="0">
              <a:lnSpc>
                <a:spcPct val="115000"/>
              </a:lnSpc>
              <a:spcBef>
                <a:spcPts val="9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 b="1" u="sng">
                <a:solidFill>
                  <a:srgbClr val="B60202"/>
                </a:solidFill>
              </a:rPr>
              <a:t>H</a:t>
            </a:r>
            <a:r>
              <a:rPr lang="en" sz="2200">
                <a:solidFill>
                  <a:srgbClr val="292934"/>
                </a:solidFill>
              </a:rPr>
              <a:t>ypothesize; a final summary of </a:t>
            </a:r>
            <a:r>
              <a:rPr lang="en" sz="2200">
                <a:solidFill>
                  <a:srgbClr val="B60202"/>
                </a:solidFill>
              </a:rPr>
              <a:t>where</a:t>
            </a:r>
            <a:r>
              <a:rPr lang="en" sz="2200">
                <a:solidFill>
                  <a:srgbClr val="292934"/>
                </a:solidFill>
              </a:rPr>
              <a:t>, </a:t>
            </a:r>
            <a:r>
              <a:rPr lang="en" sz="2200">
                <a:solidFill>
                  <a:srgbClr val="B60202"/>
                </a:solidFill>
              </a:rPr>
              <a:t>when</a:t>
            </a:r>
            <a:r>
              <a:rPr lang="en" sz="2200">
                <a:solidFill>
                  <a:srgbClr val="292934"/>
                </a:solidFill>
              </a:rPr>
              <a:t>, and </a:t>
            </a:r>
            <a:r>
              <a:rPr lang="en" sz="2200">
                <a:solidFill>
                  <a:srgbClr val="B60202"/>
                </a:solidFill>
              </a:rPr>
              <a:t>why</a:t>
            </a:r>
            <a:r>
              <a:rPr lang="en" sz="2200">
                <a:solidFill>
                  <a:srgbClr val="292934"/>
                </a:solidFill>
              </a:rPr>
              <a:t> behaviors occur</a:t>
            </a:r>
          </a:p>
          <a:p>
            <a:pPr lvl="0" rtl="0">
              <a:spcBef>
                <a:spcPts val="0"/>
              </a:spcBef>
              <a:buNone/>
            </a:pPr>
            <a:endParaRPr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Behavior Support Plan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03200" lvl="0" indent="0" rtl="0">
              <a:spcBef>
                <a:spcPts val="0"/>
              </a:spcBef>
              <a:buNone/>
            </a:pPr>
            <a:r>
              <a:rPr lang="en" sz="2400"/>
              <a:t>Two Goals:</a:t>
            </a:r>
          </a:p>
          <a:p>
            <a:pPr marL="203200" lvl="0" indent="0" rtl="0">
              <a:spcBef>
                <a:spcPts val="0"/>
              </a:spcBef>
              <a:buNone/>
            </a:pPr>
            <a:r>
              <a:rPr lang="en" sz="2400"/>
              <a:t>1. Reduce problem behavior</a:t>
            </a:r>
          </a:p>
          <a:p>
            <a:pPr marL="203200" lvl="0" indent="0" rtl="0">
              <a:spcBef>
                <a:spcPts val="0"/>
              </a:spcBef>
              <a:buNone/>
            </a:pPr>
            <a:r>
              <a:rPr lang="en" sz="2400"/>
              <a:t>2. Teach alternative desired behavior</a:t>
            </a:r>
          </a:p>
        </p:txBody>
      </p:sp>
      <p:pic>
        <p:nvPicPr>
          <p:cNvPr id="359" name="Shape 3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00043">
            <a:off x="5490336" y="1616498"/>
            <a:ext cx="3317729" cy="248837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Wrap-Up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What do you like/not like about PBIS?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What questions do you have about PBIS?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What practices will you start adding or improving?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74650" rtl="0">
              <a:lnSpc>
                <a:spcPct val="100000"/>
              </a:lnSpc>
              <a:spcBef>
                <a:spcPts val="0"/>
              </a:spcBef>
              <a:buSzPct val="100000"/>
              <a:buFont typeface="Calibri"/>
            </a:pPr>
            <a:r>
              <a:rPr lang="en" sz="2300" b="1"/>
              <a:t>National Center on Positive Behavior Interventions and Supports: </a:t>
            </a:r>
            <a:r>
              <a:rPr lang="en" sz="2300" u="sng">
                <a:solidFill>
                  <a:schemeClr val="hlink"/>
                </a:solidFill>
                <a:hlinkClick r:id="rId3"/>
              </a:rPr>
              <a:t>http://www.pbis.org</a:t>
            </a:r>
            <a:r>
              <a:rPr lang="en" sz="2300" i="1"/>
              <a:t>: The Center assists states in implementing schoolwide PBIS to improve problem behavior and enhance learning environments</a:t>
            </a:r>
          </a:p>
          <a:p>
            <a:pPr marL="457200" lvl="0" indent="-374650" rtl="0">
              <a:lnSpc>
                <a:spcPct val="100000"/>
              </a:lnSpc>
              <a:spcBef>
                <a:spcPts val="500"/>
              </a:spcBef>
              <a:buSzPct val="100000"/>
              <a:buFont typeface="Calibri"/>
            </a:pPr>
            <a:r>
              <a:rPr lang="en" sz="2300" b="1"/>
              <a:t>VTPBIS Leadership Team: </a:t>
            </a:r>
            <a:r>
              <a:rPr lang="en" sz="2300" u="sng">
                <a:solidFill>
                  <a:schemeClr val="hlink"/>
                </a:solidFill>
                <a:hlinkClick r:id="rId4"/>
              </a:rPr>
              <a:t>http://www.PBISvermont.org</a:t>
            </a:r>
            <a:r>
              <a:rPr lang="en" sz="2300" i="1"/>
              <a:t>: Look here for more information about PBIS in VT schools including steps to getting started and upcoming trainings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74650" rtl="0">
              <a:lnSpc>
                <a:spcPct val="100000"/>
              </a:lnSpc>
              <a:spcBef>
                <a:spcPts val="500"/>
              </a:spcBef>
              <a:buSzPct val="100000"/>
              <a:buFont typeface="Calibri"/>
            </a:pPr>
            <a:r>
              <a:rPr lang="en" sz="2300" b="1"/>
              <a:t>Association for Positive Behavioral Support: </a:t>
            </a:r>
            <a:r>
              <a:rPr lang="en" sz="2300" u="sng">
                <a:solidFill>
                  <a:schemeClr val="hlink"/>
                </a:solidFill>
                <a:hlinkClick r:id="rId3"/>
              </a:rPr>
              <a:t>http://www.APBS.org</a:t>
            </a:r>
            <a:r>
              <a:rPr lang="en" sz="2300" i="1"/>
              <a:t>: The Association for Positive Behavior Support is an international organization dedicated to the advancement of positive behavior support</a:t>
            </a:r>
          </a:p>
          <a:p>
            <a:pPr marL="457200" lvl="0" indent="-374650" rtl="0">
              <a:lnSpc>
                <a:spcPct val="100000"/>
              </a:lnSpc>
              <a:spcBef>
                <a:spcPts val="500"/>
              </a:spcBef>
              <a:buSzPct val="100000"/>
              <a:buFont typeface="Calibri"/>
            </a:pPr>
            <a:r>
              <a:rPr lang="en" sz="2300" b="1"/>
              <a:t>Vermont Family Network (VFN) </a:t>
            </a:r>
            <a:r>
              <a:rPr lang="en" sz="2300"/>
              <a:t>1-800-800-4005: </a:t>
            </a:r>
            <a:r>
              <a:rPr lang="en" sz="2300" u="sng">
                <a:solidFill>
                  <a:schemeClr val="hlink"/>
                </a:solidFill>
                <a:hlinkClick r:id="rId4"/>
              </a:rPr>
              <a:t>http://www.vermontfamilynetwork.org</a:t>
            </a:r>
            <a:r>
              <a:rPr lang="en" sz="2300" i="1"/>
              <a:t>: VFN is a family support and advocacy organization. Staff can answer questions about your child’s behavior, PBIS, and parent involvement in the PBIS process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/>
              <a:t>Farrell, A; Collier-Meek, M; &amp; Pons, S. (2013). Embedding positive behavior interventions and supports into afterschool programs. </a:t>
            </a:r>
            <a:r>
              <a:rPr lang="en" sz="2600" i="1"/>
              <a:t>Beyond Behavior. </a:t>
            </a:r>
            <a:r>
              <a:rPr lang="en" sz="2600" u="sng">
                <a:solidFill>
                  <a:schemeClr val="hlink"/>
                </a:solidFill>
                <a:hlinkClick r:id="rId3"/>
              </a:rPr>
              <a:t>https://www.researchgate.net/publication/264977490_Embedding_positive_behavior_interventions_and_supports_into_afterschool_programs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Share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What do you know about PBIS already? </a:t>
            </a:r>
          </a:p>
          <a:p>
            <a:pPr lvl="0" algn="ctr">
              <a:spcBef>
                <a:spcPts val="0"/>
              </a:spcBef>
              <a:buNone/>
            </a:pPr>
            <a:endParaRPr lang="en-US" dirty="0" smtClean="0"/>
          </a:p>
          <a:p>
            <a:pPr lvl="0" algn="ctr">
              <a:spcBef>
                <a:spcPts val="0"/>
              </a:spcBef>
              <a:buNone/>
            </a:pPr>
            <a:r>
              <a:rPr lang="en" dirty="0" smtClean="0"/>
              <a:t>Are </a:t>
            </a:r>
            <a:r>
              <a:rPr lang="en" dirty="0"/>
              <a:t>any of you implementing PBIS in your afterschool program?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PBIS?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110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2600"/>
              <a:t>Evidence-based, school-wide approach to creating a positive and safe climate in which students can learn and grow</a:t>
            </a:r>
          </a:p>
          <a:p>
            <a:pPr marL="457200" lvl="0" indent="-393700" rtl="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n" sz="2600"/>
              <a:t>Used with all students and across all school environments</a:t>
            </a:r>
          </a:p>
          <a:p>
            <a:pPr marL="457200" lvl="0" indent="-393700" rtl="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n" sz="2600"/>
              <a:t>Structured, predictable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4150" y="1437675"/>
            <a:ext cx="2943225" cy="2552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Systems, Data, Practices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050" y="1232450"/>
            <a:ext cx="5799023" cy="368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Vermont PBIS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sz="2600"/>
              <a:t>VT schools began implementing PBIS in 2007</a:t>
            </a:r>
          </a:p>
          <a:p>
            <a:pPr marL="457200" lvl="0" indent="-393700" rtl="0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" sz="2600"/>
              <a:t>Currently, 53% (155) of VT schools are implementing PBIS in 98% (54) of Supervisory Unions/Supervisory Districts</a:t>
            </a:r>
          </a:p>
        </p:txBody>
      </p:sp>
      <p:pic>
        <p:nvPicPr>
          <p:cNvPr id="138" name="Shape 138" descr="Number of Schools and SU SD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12" y="2893550"/>
            <a:ext cx="9149826" cy="224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242000"/>
            <a:ext cx="8520600" cy="9105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PBIS?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343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n" sz="2600"/>
              <a:t>When schools take a positive approach toward addressing discipline:</a:t>
            </a:r>
          </a:p>
          <a:p>
            <a:pPr marL="914400" lvl="1" indent="-393700" rtl="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n" sz="2600"/>
              <a:t>School climate improves</a:t>
            </a:r>
          </a:p>
          <a:p>
            <a:pPr marL="914400" lvl="1" indent="-393700" rtl="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n" sz="2600"/>
              <a:t>Suspensions, expulsions, and dropouts decrease</a:t>
            </a:r>
          </a:p>
          <a:p>
            <a:pPr marL="914400" lvl="1" indent="-393700" rtl="0">
              <a:lnSpc>
                <a:spcPct val="100000"/>
              </a:lnSpc>
              <a:spcBef>
                <a:spcPts val="800"/>
              </a:spcBef>
              <a:buSzPct val="100000"/>
            </a:pPr>
            <a:r>
              <a:rPr lang="en" sz="2600"/>
              <a:t>Time in class, on task increases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513" y="1347788"/>
            <a:ext cx="3533775" cy="26384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1592</Words>
  <Application>Microsoft Macintosh PowerPoint</Application>
  <PresentationFormat>On-screen Show (16:9)</PresentationFormat>
  <Paragraphs>224</Paragraphs>
  <Slides>45</Slides>
  <Notes>44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Calibri</vt:lpstr>
      <vt:lpstr>Times New Roman</vt:lpstr>
      <vt:lpstr>Trebuchet MS</vt:lpstr>
      <vt:lpstr>Arial</vt:lpstr>
      <vt:lpstr>1_Office Theme</vt:lpstr>
      <vt:lpstr>Positive Behavioral Interventions and Supports (PBIS) to Create Positive Out-of-School Time Program Culture</vt:lpstr>
      <vt:lpstr>Objectives</vt:lpstr>
      <vt:lpstr>Overview</vt:lpstr>
      <vt:lpstr>Reflection and Share</vt:lpstr>
      <vt:lpstr>Share</vt:lpstr>
      <vt:lpstr>What is PBIS?</vt:lpstr>
      <vt:lpstr>Systems, Data, Practices</vt:lpstr>
      <vt:lpstr>Vermont PBIS</vt:lpstr>
      <vt:lpstr>Why PBIS?</vt:lpstr>
      <vt:lpstr>Why PBIS?</vt:lpstr>
      <vt:lpstr>Why PBIS for Afterschool Programs?</vt:lpstr>
      <vt:lpstr>Why PBIS for Afterschool Programs?</vt:lpstr>
      <vt:lpstr>Why PBIS for Afterschool Programs?</vt:lpstr>
      <vt:lpstr>Bridge the Gap</vt:lpstr>
      <vt:lpstr>Who is Responsible for PBIS in Schools?</vt:lpstr>
      <vt:lpstr>Tiers of Implementation</vt:lpstr>
      <vt:lpstr>Universal</vt:lpstr>
      <vt:lpstr>What are your program’s rules or expectations?  Do staff and students know them?  </vt:lpstr>
      <vt:lpstr>PowerPoint Presentation</vt:lpstr>
      <vt:lpstr>Teaching Matrix: Identify cells to change </vt:lpstr>
      <vt:lpstr>Example</vt:lpstr>
      <vt:lpstr>Visuals</vt:lpstr>
      <vt:lpstr>Activity</vt:lpstr>
      <vt:lpstr>Activity</vt:lpstr>
      <vt:lpstr>Teaching the Expectations</vt:lpstr>
      <vt:lpstr>Teaching the Expectations</vt:lpstr>
      <vt:lpstr>Lesson Plan Template</vt:lpstr>
      <vt:lpstr>Review Expectations Frequently </vt:lpstr>
      <vt:lpstr>Brainstorm</vt:lpstr>
      <vt:lpstr>Acknowledging Positive Behavior</vt:lpstr>
      <vt:lpstr>Acknowledgement System Components</vt:lpstr>
      <vt:lpstr>Example</vt:lpstr>
      <vt:lpstr>PBIS Big Ideas</vt:lpstr>
      <vt:lpstr>Activity</vt:lpstr>
      <vt:lpstr>Active Supervision</vt:lpstr>
      <vt:lpstr>Proactive</vt:lpstr>
      <vt:lpstr>Reactive</vt:lpstr>
      <vt:lpstr>Targeted</vt:lpstr>
      <vt:lpstr>Intensive</vt:lpstr>
      <vt:lpstr>Functional Behavioral Assessment</vt:lpstr>
      <vt:lpstr>Behavior Support Plan</vt:lpstr>
      <vt:lpstr>Wrap-Up</vt:lpstr>
      <vt:lpstr>Resources</vt:lpstr>
      <vt:lpstr>Resources</vt:lpstr>
      <vt:lpstr>Resources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Behavioral Interventions and Supports (PBIS) to Create Positive Out-of-School Time Program Culture</dc:title>
  <cp:lastModifiedBy>Microsoft Office User</cp:lastModifiedBy>
  <cp:revision>9</cp:revision>
  <dcterms:modified xsi:type="dcterms:W3CDTF">2017-11-01T19:20:25Z</dcterms:modified>
</cp:coreProperties>
</file>