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Lst>
  <p:notesMasterIdLst>
    <p:notesMasterId r:id="rId72"/>
  </p:notesMasterIdLst>
  <p:sldIdLst>
    <p:sldId id="374" r:id="rId3"/>
    <p:sldId id="330" r:id="rId4"/>
    <p:sldId id="366" r:id="rId5"/>
    <p:sldId id="373" r:id="rId6"/>
    <p:sldId id="372" r:id="rId7"/>
    <p:sldId id="369" r:id="rId8"/>
    <p:sldId id="371" r:id="rId9"/>
    <p:sldId id="269" r:id="rId10"/>
    <p:sldId id="259" r:id="rId11"/>
    <p:sldId id="364" r:id="rId12"/>
    <p:sldId id="260" r:id="rId13"/>
    <p:sldId id="261" r:id="rId14"/>
    <p:sldId id="332" r:id="rId15"/>
    <p:sldId id="321" r:id="rId16"/>
    <p:sldId id="316" r:id="rId17"/>
    <p:sldId id="315" r:id="rId18"/>
    <p:sldId id="265" r:id="rId19"/>
    <p:sldId id="267" r:id="rId20"/>
    <p:sldId id="312" r:id="rId21"/>
    <p:sldId id="273" r:id="rId22"/>
    <p:sldId id="274" r:id="rId23"/>
    <p:sldId id="275" r:id="rId24"/>
    <p:sldId id="322" r:id="rId25"/>
    <p:sldId id="276" r:id="rId26"/>
    <p:sldId id="279" r:id="rId27"/>
    <p:sldId id="281" r:id="rId28"/>
    <p:sldId id="282" r:id="rId29"/>
    <p:sldId id="283" r:id="rId30"/>
    <p:sldId id="328" r:id="rId31"/>
    <p:sldId id="325" r:id="rId32"/>
    <p:sldId id="285" r:id="rId33"/>
    <p:sldId id="286" r:id="rId34"/>
    <p:sldId id="287" r:id="rId35"/>
    <p:sldId id="288" r:id="rId36"/>
    <p:sldId id="289" r:id="rId37"/>
    <p:sldId id="291" r:id="rId38"/>
    <p:sldId id="292" r:id="rId39"/>
    <p:sldId id="329" r:id="rId40"/>
    <p:sldId id="294" r:id="rId41"/>
    <p:sldId id="295" r:id="rId42"/>
    <p:sldId id="296" r:id="rId43"/>
    <p:sldId id="333" r:id="rId44"/>
    <p:sldId id="290" r:id="rId45"/>
    <p:sldId id="365" r:id="rId46"/>
    <p:sldId id="297" r:id="rId47"/>
    <p:sldId id="298" r:id="rId48"/>
    <p:sldId id="299" r:id="rId49"/>
    <p:sldId id="300" r:id="rId50"/>
    <p:sldId id="313" r:id="rId51"/>
    <p:sldId id="302" r:id="rId52"/>
    <p:sldId id="272" r:id="rId53"/>
    <p:sldId id="303" r:id="rId54"/>
    <p:sldId id="326" r:id="rId55"/>
    <p:sldId id="304" r:id="rId56"/>
    <p:sldId id="306" r:id="rId57"/>
    <p:sldId id="336" r:id="rId58"/>
    <p:sldId id="335" r:id="rId59"/>
    <p:sldId id="319" r:id="rId60"/>
    <p:sldId id="320" r:id="rId61"/>
    <p:sldId id="309" r:id="rId62"/>
    <p:sldId id="356" r:id="rId63"/>
    <p:sldId id="375" r:id="rId64"/>
    <p:sldId id="357" r:id="rId65"/>
    <p:sldId id="358" r:id="rId66"/>
    <p:sldId id="359" r:id="rId67"/>
    <p:sldId id="360" r:id="rId68"/>
    <p:sldId id="361" r:id="rId69"/>
    <p:sldId id="362" r:id="rId70"/>
    <p:sldId id="363" r:id="rId71"/>
  </p:sldIdLst>
  <p:sldSz cx="10058400" cy="7772400"/>
  <p:notesSz cx="10058400" cy="77724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80"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8" algn="l" defTabSz="457039" rtl="0" eaLnBrk="1" latinLnBrk="0" hangingPunct="1">
      <a:defRPr sz="1800" kern="1200">
        <a:solidFill>
          <a:schemeClr val="tx1"/>
        </a:solidFill>
        <a:latin typeface="+mn-lt"/>
        <a:ea typeface="+mn-ea"/>
        <a:cs typeface="+mn-cs"/>
      </a:defRPr>
    </a:lvl5pPr>
    <a:lvl6pPr marL="2285197" algn="l" defTabSz="457039" rtl="0" eaLnBrk="1" latinLnBrk="0" hangingPunct="1">
      <a:defRPr sz="1800" kern="1200">
        <a:solidFill>
          <a:schemeClr val="tx1"/>
        </a:solidFill>
        <a:latin typeface="+mn-lt"/>
        <a:ea typeface="+mn-ea"/>
        <a:cs typeface="+mn-cs"/>
      </a:defRPr>
    </a:lvl6pPr>
    <a:lvl7pPr marL="2742239" algn="l" defTabSz="457039" rtl="0" eaLnBrk="1" latinLnBrk="0" hangingPunct="1">
      <a:defRPr sz="1800" kern="1200">
        <a:solidFill>
          <a:schemeClr val="tx1"/>
        </a:solidFill>
        <a:latin typeface="+mn-lt"/>
        <a:ea typeface="+mn-ea"/>
        <a:cs typeface="+mn-cs"/>
      </a:defRPr>
    </a:lvl7pPr>
    <a:lvl8pPr marL="3199277"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5"/>
    <p:restoredTop sz="82130" autoAdjust="0"/>
  </p:normalViewPr>
  <p:slideViewPr>
    <p:cSldViewPr>
      <p:cViewPr varScale="1">
        <p:scale>
          <a:sx n="67" d="100"/>
          <a:sy n="67" d="100"/>
        </p:scale>
        <p:origin x="1256" y="18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F01707A8-C957-8C46-848E-8956D937457E}" type="datetimeFigureOut">
              <a:rPr lang="en-US" smtClean="0"/>
              <a:pPr/>
              <a:t>3/23/18</a:t>
            </a:fld>
            <a:endParaRPr lang="en-US"/>
          </a:p>
        </p:txBody>
      </p:sp>
      <p:sp>
        <p:nvSpPr>
          <p:cNvPr id="4" name="Slide Image Placeholder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692525"/>
            <a:ext cx="8045450" cy="3497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6171395A-D7F1-7E47-BF80-E558164720D1}" type="slidenum">
              <a:rPr lang="en-US" smtClean="0"/>
              <a:pPr/>
              <a:t>‹#›</a:t>
            </a:fld>
            <a:endParaRPr lang="en-US"/>
          </a:p>
        </p:txBody>
      </p:sp>
    </p:spTree>
    <p:extLst>
      <p:ext uri="{BB962C8B-B14F-4D97-AF65-F5344CB8AC3E}">
        <p14:creationId xmlns:p14="http://schemas.microsoft.com/office/powerpoint/2010/main" val="972030848"/>
      </p:ext>
    </p:extLst>
  </p:cSld>
  <p:clrMap bg1="lt1" tx1="dk1" bg2="lt2" tx2="dk2" accent1="accent1" accent2="accent2" accent3="accent3" accent4="accent4" accent5="accent5" accent6="accent6" hlink="hlink" folHlink="folHlink"/>
  <p:notesStyle>
    <a:lvl1pPr marL="0" algn="l" defTabSz="457039" rtl="0" eaLnBrk="1" latinLnBrk="0" hangingPunct="1">
      <a:defRPr sz="1200" kern="1200">
        <a:solidFill>
          <a:schemeClr val="tx1"/>
        </a:solidFill>
        <a:latin typeface="+mn-lt"/>
        <a:ea typeface="+mn-ea"/>
        <a:cs typeface="+mn-cs"/>
      </a:defRPr>
    </a:lvl1pPr>
    <a:lvl2pPr marL="457039" algn="l" defTabSz="457039" rtl="0" eaLnBrk="1" latinLnBrk="0" hangingPunct="1">
      <a:defRPr sz="1200" kern="1200">
        <a:solidFill>
          <a:schemeClr val="tx1"/>
        </a:solidFill>
        <a:latin typeface="+mn-lt"/>
        <a:ea typeface="+mn-ea"/>
        <a:cs typeface="+mn-cs"/>
      </a:defRPr>
    </a:lvl2pPr>
    <a:lvl3pPr marL="914080" algn="l" defTabSz="457039" rtl="0" eaLnBrk="1" latinLnBrk="0" hangingPunct="1">
      <a:defRPr sz="1200" kern="1200">
        <a:solidFill>
          <a:schemeClr val="tx1"/>
        </a:solidFill>
        <a:latin typeface="+mn-lt"/>
        <a:ea typeface="+mn-ea"/>
        <a:cs typeface="+mn-cs"/>
      </a:defRPr>
    </a:lvl3pPr>
    <a:lvl4pPr marL="1371119" algn="l" defTabSz="457039" rtl="0" eaLnBrk="1" latinLnBrk="0" hangingPunct="1">
      <a:defRPr sz="1200" kern="1200">
        <a:solidFill>
          <a:schemeClr val="tx1"/>
        </a:solidFill>
        <a:latin typeface="+mn-lt"/>
        <a:ea typeface="+mn-ea"/>
        <a:cs typeface="+mn-cs"/>
      </a:defRPr>
    </a:lvl4pPr>
    <a:lvl5pPr marL="1828158" algn="l" defTabSz="457039" rtl="0" eaLnBrk="1" latinLnBrk="0" hangingPunct="1">
      <a:defRPr sz="1200" kern="1200">
        <a:solidFill>
          <a:schemeClr val="tx1"/>
        </a:solidFill>
        <a:latin typeface="+mn-lt"/>
        <a:ea typeface="+mn-ea"/>
        <a:cs typeface="+mn-cs"/>
      </a:defRPr>
    </a:lvl5pPr>
    <a:lvl6pPr marL="2285197" algn="l" defTabSz="457039" rtl="0" eaLnBrk="1" latinLnBrk="0" hangingPunct="1">
      <a:defRPr sz="1200" kern="1200">
        <a:solidFill>
          <a:schemeClr val="tx1"/>
        </a:solidFill>
        <a:latin typeface="+mn-lt"/>
        <a:ea typeface="+mn-ea"/>
        <a:cs typeface="+mn-cs"/>
      </a:defRPr>
    </a:lvl6pPr>
    <a:lvl7pPr marL="2742239" algn="l" defTabSz="457039" rtl="0" eaLnBrk="1" latinLnBrk="0" hangingPunct="1">
      <a:defRPr sz="1200" kern="1200">
        <a:solidFill>
          <a:schemeClr val="tx1"/>
        </a:solidFill>
        <a:latin typeface="+mn-lt"/>
        <a:ea typeface="+mn-ea"/>
        <a:cs typeface="+mn-cs"/>
      </a:defRPr>
    </a:lvl7pPr>
    <a:lvl8pPr marL="3199277" algn="l" defTabSz="457039" rtl="0" eaLnBrk="1" latinLnBrk="0" hangingPunct="1">
      <a:defRPr sz="1200" kern="1200">
        <a:solidFill>
          <a:schemeClr val="tx1"/>
        </a:solidFill>
        <a:latin typeface="+mn-lt"/>
        <a:ea typeface="+mn-ea"/>
        <a:cs typeface="+mn-cs"/>
      </a:defRPr>
    </a:lvl8pPr>
    <a:lvl9pPr marL="3656316" algn="l" defTabSz="4570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a:t>
            </a:fld>
            <a:endParaRPr lang="en-US"/>
          </a:p>
        </p:txBody>
      </p:sp>
    </p:spTree>
    <p:extLst>
      <p:ext uri="{BB962C8B-B14F-4D97-AF65-F5344CB8AC3E}">
        <p14:creationId xmlns:p14="http://schemas.microsoft.com/office/powerpoint/2010/main" val="102807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a:extLst>
              <a:ext uri="{FF2B5EF4-FFF2-40B4-BE49-F238E27FC236}">
                <a16:creationId xmlns:a16="http://schemas.microsoft.com/office/drawing/2014/main" id="{B0EE5D10-1238-A44F-857E-7F772F936C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6" name="Notes Placeholder 2">
            <a:extLst>
              <a:ext uri="{FF2B5EF4-FFF2-40B4-BE49-F238E27FC236}">
                <a16:creationId xmlns:a16="http://schemas.microsoft.com/office/drawing/2014/main" id="{35F70E3C-7A66-DB4C-A3BF-A4660BA961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a:ea typeface="ＭＳ Ｐゴシック" panose="020B0600070205080204" pitchFamily="34" charset="-128"/>
              </a:rPr>
              <a:t>SWIS Trainings </a:t>
            </a:r>
          </a:p>
          <a:p>
            <a:pPr eaLnBrk="1" hangingPunct="1">
              <a:spcBef>
                <a:spcPct val="0"/>
              </a:spcBef>
              <a:buFontTx/>
              <a:buChar char="•"/>
            </a:pPr>
            <a:r>
              <a:rPr lang="en-US" altLang="en-US">
                <a:ea typeface="ＭＳ Ｐゴシック" panose="020B0600070205080204" pitchFamily="34" charset="-128"/>
              </a:rPr>
              <a:t>Post Implementation SET</a:t>
            </a:r>
          </a:p>
          <a:p>
            <a:pPr eaLnBrk="1" hangingPunct="1">
              <a:spcBef>
                <a:spcPct val="0"/>
              </a:spcBef>
              <a:buFontTx/>
              <a:buChar char="•"/>
            </a:pPr>
            <a:r>
              <a:rPr lang="en-US" altLang="en-US">
                <a:ea typeface="ＭＳ Ｐゴシック" panose="020B0600070205080204" pitchFamily="34" charset="-128"/>
              </a:rPr>
              <a:t>Support Available</a:t>
            </a:r>
          </a:p>
          <a:p>
            <a:pPr eaLnBrk="1" hangingPunct="1">
              <a:spcBef>
                <a:spcPct val="0"/>
              </a:spcBef>
              <a:buFontTx/>
              <a:buChar char="•"/>
            </a:pPr>
            <a:r>
              <a:rPr lang="en-US" altLang="en-US">
                <a:ea typeface="ＭＳ Ｐゴシック" panose="020B0600070205080204" pitchFamily="34" charset="-128"/>
              </a:rPr>
              <a:t>Grad Course</a:t>
            </a:r>
          </a:p>
          <a:p>
            <a:pPr eaLnBrk="1" hangingPunct="1">
              <a:spcBef>
                <a:spcPct val="0"/>
              </a:spcBef>
            </a:pPr>
            <a:endParaRPr lang="en-US" altLang="en-US">
              <a:ea typeface="ＭＳ Ｐゴシック" panose="020B0600070205080204" pitchFamily="34" charset="-128"/>
            </a:endParaRPr>
          </a:p>
        </p:txBody>
      </p:sp>
      <p:sp>
        <p:nvSpPr>
          <p:cNvPr id="267267" name="Slide Number Placeholder 3">
            <a:extLst>
              <a:ext uri="{FF2B5EF4-FFF2-40B4-BE49-F238E27FC236}">
                <a16:creationId xmlns:a16="http://schemas.microsoft.com/office/drawing/2014/main" id="{E8013C73-CD1E-1E48-8968-FF25850C34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BBBBE28-E62E-8149-AABF-1F8A17DE5449}" type="slidenum">
              <a:rPr lang="en-US" altLang="en-US" smtClean="0"/>
              <a:pPr>
                <a:spcBef>
                  <a:spcPct val="0"/>
                </a:spcBef>
              </a:pPr>
              <a:t>62</a:t>
            </a:fld>
            <a:endParaRPr lang="en-US" altLang="en-US"/>
          </a:p>
        </p:txBody>
      </p:sp>
    </p:spTree>
    <p:extLst>
      <p:ext uri="{BB962C8B-B14F-4D97-AF65-F5344CB8AC3E}">
        <p14:creationId xmlns:p14="http://schemas.microsoft.com/office/powerpoint/2010/main" val="406172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t>We’ve learned the importance of identifying a contact at each level of the cascade.  </a:t>
            </a:r>
          </a:p>
          <a:p>
            <a:endParaRPr lang="en-US" altLang="en-US"/>
          </a:p>
          <a:p>
            <a:r>
              <a:rPr lang="en-US" altLang="en-US"/>
              <a:t>We’ve learned that the beauty of a healthy cascade is that it will continue to sustain if one piece is missing….</a:t>
            </a:r>
          </a:p>
        </p:txBody>
      </p:sp>
      <p:sp>
        <p:nvSpPr>
          <p:cNvPr id="1382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fld id="{5E69312A-07E5-D648-B44F-F9F66CBAF446}" type="slidenum">
              <a:rPr lang="en-US" altLang="en-US" sz="1200">
                <a:solidFill>
                  <a:srgbClr val="000000"/>
                </a:solidFill>
                <a:latin typeface="Calibri" charset="0"/>
              </a:rPr>
              <a:pPr/>
              <a:t>63</a:t>
            </a:fld>
            <a:endParaRPr lang="en-US" altLang="en-US" sz="1200">
              <a:solidFill>
                <a:srgbClr val="000000"/>
              </a:solidFill>
              <a:latin typeface="Calibri" charset="0"/>
            </a:endParaRPr>
          </a:p>
        </p:txBody>
      </p:sp>
    </p:spTree>
    <p:extLst>
      <p:ext uri="{BB962C8B-B14F-4D97-AF65-F5344CB8AC3E}">
        <p14:creationId xmlns:p14="http://schemas.microsoft.com/office/powerpoint/2010/main" val="102512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289" name="Shape 263"/>
          <p:cNvSpPr>
            <a:spLocks noGrp="1"/>
          </p:cNvSpPr>
          <p:nvPr>
            <p:ph type="body" idx="1"/>
          </p:nvPr>
        </p:nvSpPr>
        <p:spPr bwMode="auto">
          <a:xfrm>
            <a:off x="1005840" y="3753961"/>
            <a:ext cx="8046720" cy="3555604"/>
          </a:xfr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p>
        </p:txBody>
      </p:sp>
      <p:sp>
        <p:nvSpPr>
          <p:cNvPr id="140290" name="Shape 264"/>
          <p:cNvSpPr>
            <a:spLocks noGrp="1" noRot="1" noChangeAspect="1" noTextEdit="1"/>
          </p:cNvSpPr>
          <p:nvPr>
            <p:ph type="sldImg" idx="2"/>
          </p:nvPr>
        </p:nvSpPr>
        <p:spPr bwMode="auto">
          <a:xfrm>
            <a:off x="3111500" y="592138"/>
            <a:ext cx="3835400" cy="29638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2137100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23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eaLnBrk="1" hangingPunct="1">
              <a:spcBef>
                <a:spcPct val="0"/>
              </a:spcBef>
            </a:pPr>
            <a:endParaRPr lang="en-US" altLang="en-US" sz="2200" dirty="0">
              <a:solidFill>
                <a:srgbClr val="000000"/>
              </a:solidFill>
              <a:sym typeface="Calibri" charset="0"/>
            </a:endParaRPr>
          </a:p>
        </p:txBody>
      </p:sp>
      <p:sp>
        <p:nvSpPr>
          <p:cNvPr id="1423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fld id="{29872965-B874-754A-B04F-6FDAAD405FA3}" type="slidenum">
              <a:rPr lang="en-US" altLang="en-US" sz="1200">
                <a:latin typeface="Calibri" charset="0"/>
              </a:rPr>
              <a:pPr/>
              <a:t>65</a:t>
            </a:fld>
            <a:endParaRPr lang="en-US" altLang="en-US" sz="1200">
              <a:latin typeface="Calibri" charset="0"/>
            </a:endParaRPr>
          </a:p>
        </p:txBody>
      </p:sp>
    </p:spTree>
    <p:extLst>
      <p:ext uri="{BB962C8B-B14F-4D97-AF65-F5344CB8AC3E}">
        <p14:creationId xmlns:p14="http://schemas.microsoft.com/office/powerpoint/2010/main" val="12610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8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u="sng" dirty="0">
                <a:solidFill>
                  <a:srgbClr val="FF0000"/>
                </a:solidFill>
              </a:rPr>
              <a:t>1) Data:</a:t>
            </a:r>
            <a:r>
              <a:rPr lang="en-US" altLang="en-US" dirty="0">
                <a:solidFill>
                  <a:srgbClr val="FF0000"/>
                </a:solidFill>
              </a:rPr>
              <a:t>   </a:t>
            </a:r>
            <a:r>
              <a:rPr lang="en-US" altLang="en-US" dirty="0"/>
              <a:t>The school completes annual assessments (SAS and Annual TFI). The school also collects discipline data and uses it to problem solve and maintains an annual PBIS action plan.  </a:t>
            </a:r>
          </a:p>
          <a:p>
            <a:r>
              <a:rPr lang="en-US" altLang="en-US" u="sng" dirty="0">
                <a:solidFill>
                  <a:srgbClr val="FF0000"/>
                </a:solidFill>
              </a:rPr>
              <a:t>2) Communication:</a:t>
            </a:r>
            <a:r>
              <a:rPr lang="en-US" altLang="en-US" dirty="0">
                <a:solidFill>
                  <a:srgbClr val="FF0000"/>
                </a:solidFill>
              </a:rPr>
              <a:t>    </a:t>
            </a:r>
            <a:r>
              <a:rPr lang="en-US" altLang="en-US" dirty="0"/>
              <a:t>A school initiates at least bi- monthly contact with their Implementation Coach or their State TA.  The schools communicates regularly with its Supervisory Union/District Coordinator and/or sends progress reports to the Superintendent at least twice a year. </a:t>
            </a:r>
          </a:p>
          <a:p>
            <a:r>
              <a:rPr lang="en-US" altLang="en-US" dirty="0">
                <a:solidFill>
                  <a:srgbClr val="FF0000"/>
                </a:solidFill>
              </a:rPr>
              <a:t> </a:t>
            </a:r>
            <a:r>
              <a:rPr lang="en-US" altLang="en-US" u="sng" dirty="0">
                <a:solidFill>
                  <a:srgbClr val="FF0000"/>
                </a:solidFill>
              </a:rPr>
              <a:t>3) Participation:</a:t>
            </a:r>
            <a:r>
              <a:rPr lang="en-US" altLang="en-US" dirty="0">
                <a:solidFill>
                  <a:srgbClr val="FF0000"/>
                </a:solidFill>
              </a:rPr>
              <a:t>    </a:t>
            </a:r>
            <a:r>
              <a:rPr lang="en-US" altLang="en-US" dirty="0"/>
              <a:t>A school participates in at least three of the four Regional Coordinators Meetings and provides opportunities for all staff to participate in progress updates and problem solving at least three times a year.  </a:t>
            </a:r>
          </a:p>
          <a:p>
            <a:r>
              <a:rPr lang="en-US" altLang="en-US" u="sng" dirty="0">
                <a:solidFill>
                  <a:srgbClr val="FF0000"/>
                </a:solidFill>
              </a:rPr>
              <a:t>4) Training/Information Sharing</a:t>
            </a:r>
            <a:r>
              <a:rPr lang="en-US" altLang="en-US" dirty="0">
                <a:solidFill>
                  <a:srgbClr val="FF0000"/>
                </a:solidFill>
              </a:rPr>
              <a:t>  </a:t>
            </a:r>
            <a:r>
              <a:rPr lang="en-US" altLang="en-US" dirty="0"/>
              <a:t>The school actively works toward fidelity of implementation at all tiers. </a:t>
            </a:r>
          </a:p>
        </p:txBody>
      </p:sp>
      <p:sp>
        <p:nvSpPr>
          <p:cNvPr id="148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F9CE408-7D1D-0944-B078-53F9C668D008}" type="slidenum">
              <a:rPr lang="en-US" altLang="en-US"/>
              <a:pPr>
                <a:spcBef>
                  <a:spcPct val="0"/>
                </a:spcBef>
              </a:pPr>
              <a:t>66</a:t>
            </a:fld>
            <a:endParaRPr lang="en-US" altLang="en-US"/>
          </a:p>
        </p:txBody>
      </p:sp>
    </p:spTree>
    <p:extLst>
      <p:ext uri="{BB962C8B-B14F-4D97-AF65-F5344CB8AC3E}">
        <p14:creationId xmlns:p14="http://schemas.microsoft.com/office/powerpoint/2010/main" val="137603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29" name="Shape 528"/>
          <p:cNvSpPr>
            <a:spLocks noGrp="1"/>
          </p:cNvSpPr>
          <p:nvPr>
            <p:ph type="body" idx="1"/>
          </p:nvPr>
        </p:nvSpPr>
        <p:spPr bwMode="auto">
          <a:xfrm>
            <a:off x="1005840" y="3753961"/>
            <a:ext cx="8046720" cy="3555604"/>
          </a:xfr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p>
        </p:txBody>
      </p:sp>
      <p:sp>
        <p:nvSpPr>
          <p:cNvPr id="150530" name="Shape 529"/>
          <p:cNvSpPr>
            <a:spLocks noGrp="1" noRot="1" noChangeAspect="1" noTextEdit="1"/>
          </p:cNvSpPr>
          <p:nvPr>
            <p:ph type="sldImg" idx="2"/>
          </p:nvPr>
        </p:nvSpPr>
        <p:spPr bwMode="auto">
          <a:xfrm>
            <a:off x="3111500" y="592138"/>
            <a:ext cx="3835400" cy="29638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28264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2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152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2C24384-A740-084C-82BC-4AFC292785FF}" type="slidenum">
              <a:rPr lang="en-US" altLang="en-US"/>
              <a:pPr>
                <a:spcBef>
                  <a:spcPct val="0"/>
                </a:spcBef>
              </a:pPr>
              <a:t>68</a:t>
            </a:fld>
            <a:endParaRPr lang="en-US" altLang="en-US"/>
          </a:p>
        </p:txBody>
      </p:sp>
    </p:spTree>
    <p:extLst>
      <p:ext uri="{BB962C8B-B14F-4D97-AF65-F5344CB8AC3E}">
        <p14:creationId xmlns:p14="http://schemas.microsoft.com/office/powerpoint/2010/main" val="107889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fld id="{6171395A-D7F1-7E47-BF80-E558164720D1}" type="slidenum">
              <a:rPr lang="en-US" smtClean="0"/>
              <a:pPr/>
              <a:t>10</a:t>
            </a:fld>
            <a:endParaRPr lang="en-US"/>
          </a:p>
        </p:txBody>
      </p:sp>
    </p:spTree>
    <p:extLst>
      <p:ext uri="{BB962C8B-B14F-4D97-AF65-F5344CB8AC3E}">
        <p14:creationId xmlns:p14="http://schemas.microsoft.com/office/powerpoint/2010/main" val="217302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normAutofit/>
          </a:bodyPr>
          <a:lstStyle/>
          <a:p>
            <a:r>
              <a:rPr lang="en-US" dirty="0"/>
              <a:t>Setting = Prevention</a:t>
            </a:r>
          </a:p>
          <a:p>
            <a:r>
              <a:rPr lang="en-US" dirty="0"/>
              <a:t>Antecedent =Cue</a:t>
            </a:r>
          </a:p>
        </p:txBody>
      </p:sp>
      <p:sp>
        <p:nvSpPr>
          <p:cNvPr id="4" name="Slide Number Placeholder 3"/>
          <p:cNvSpPr>
            <a:spLocks noGrp="1"/>
          </p:cNvSpPr>
          <p:nvPr>
            <p:ph type="sldNum" sz="quarter" idx="10"/>
          </p:nvPr>
        </p:nvSpPr>
        <p:spPr/>
        <p:txBody>
          <a:bodyPr/>
          <a:lstStyle/>
          <a:p>
            <a:fld id="{6171395A-D7F1-7E47-BF80-E558164720D1}" type="slidenum">
              <a:rPr lang="en-US" smtClean="0"/>
              <a:pPr/>
              <a:t>12</a:t>
            </a:fld>
            <a:endParaRPr lang="en-US"/>
          </a:p>
        </p:txBody>
      </p:sp>
    </p:spTree>
    <p:extLst>
      <p:ext uri="{BB962C8B-B14F-4D97-AF65-F5344CB8AC3E}">
        <p14:creationId xmlns:p14="http://schemas.microsoft.com/office/powerpoint/2010/main" val="119520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r>
              <a:rPr lang="en-US" dirty="0"/>
              <a:t>As we go through the day, we will be working through all of the challenges of supporting</a:t>
            </a:r>
            <a:r>
              <a:rPr lang="en-US" baseline="0" dirty="0"/>
              <a:t> these children.  Let’s remember the broader context of their lives.</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14</a:t>
            </a:fld>
            <a:endParaRPr lang="en-US"/>
          </a:p>
        </p:txBody>
      </p:sp>
    </p:spTree>
    <p:extLst>
      <p:ext uri="{BB962C8B-B14F-4D97-AF65-F5344CB8AC3E}">
        <p14:creationId xmlns:p14="http://schemas.microsoft.com/office/powerpoint/2010/main" val="145064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normAutofit/>
          </a:bodyPr>
          <a:lstStyle/>
          <a:p>
            <a:r>
              <a:rPr lang="en-US" dirty="0"/>
              <a:t>Trauma effects how we</a:t>
            </a:r>
            <a:r>
              <a:rPr lang="en-US" baseline="0" dirty="0"/>
              <a:t> think . Staff working with children who are </a:t>
            </a:r>
            <a:r>
              <a:rPr lang="en-US" baseline="0" dirty="0" err="1"/>
              <a:t>vicitims</a:t>
            </a:r>
            <a:r>
              <a:rPr lang="en-US" baseline="0" dirty="0"/>
              <a:t> ( probably </a:t>
            </a:r>
            <a:r>
              <a:rPr lang="en-US" baseline="0"/>
              <a:t>all staff)  </a:t>
            </a:r>
            <a:r>
              <a:rPr lang="en-US" baseline="0" dirty="0"/>
              <a:t>of trauma and neglect need a </a:t>
            </a:r>
            <a:r>
              <a:rPr lang="en-US" baseline="0"/>
              <a:t>basic understanding </a:t>
            </a:r>
            <a:r>
              <a:rPr lang="en-US" baseline="0" dirty="0"/>
              <a:t>of how trauma effects ability to cope, problem solve and </a:t>
            </a:r>
            <a:r>
              <a:rPr lang="en-US" baseline="0"/>
              <a:t>access language. </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19</a:t>
            </a:fld>
            <a:endParaRPr lang="en-US"/>
          </a:p>
        </p:txBody>
      </p:sp>
    </p:spTree>
    <p:extLst>
      <p:ext uri="{BB962C8B-B14F-4D97-AF65-F5344CB8AC3E}">
        <p14:creationId xmlns:p14="http://schemas.microsoft.com/office/powerpoint/2010/main" val="290996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fld id="{6171395A-D7F1-7E47-BF80-E558164720D1}" type="slidenum">
              <a:rPr lang="en-US" smtClean="0"/>
              <a:pPr/>
              <a:t>21</a:t>
            </a:fld>
            <a:endParaRPr lang="en-US"/>
          </a:p>
        </p:txBody>
      </p:sp>
    </p:spTree>
    <p:extLst>
      <p:ext uri="{BB962C8B-B14F-4D97-AF65-F5344CB8AC3E}">
        <p14:creationId xmlns:p14="http://schemas.microsoft.com/office/powerpoint/2010/main" val="376983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Teri</a:t>
            </a:r>
          </a:p>
        </p:txBody>
      </p:sp>
      <p:sp>
        <p:nvSpPr>
          <p:cNvPr id="4" name="Slide Number Placeholder 3"/>
          <p:cNvSpPr>
            <a:spLocks noGrp="1"/>
          </p:cNvSpPr>
          <p:nvPr>
            <p:ph type="sldNum" sz="quarter" idx="10"/>
          </p:nvPr>
        </p:nvSpPr>
        <p:spPr/>
        <p:txBody>
          <a:bodyPr/>
          <a:lstStyle/>
          <a:p>
            <a:fld id="{6171395A-D7F1-7E47-BF80-E558164720D1}" type="slidenum">
              <a:rPr lang="en-US" smtClean="0"/>
              <a:pPr/>
              <a:t>22</a:t>
            </a:fld>
            <a:endParaRPr lang="en-US"/>
          </a:p>
        </p:txBody>
      </p:sp>
    </p:spTree>
    <p:extLst>
      <p:ext uri="{BB962C8B-B14F-4D97-AF65-F5344CB8AC3E}">
        <p14:creationId xmlns:p14="http://schemas.microsoft.com/office/powerpoint/2010/main" val="402927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r>
              <a:rPr lang="en-US" dirty="0"/>
              <a:t>Change routine – example of student resisting coming to Circle</a:t>
            </a:r>
            <a:r>
              <a:rPr lang="en-US" baseline="0" dirty="0"/>
              <a:t> starting with sitting and listening – change first Circle activity to singing a song</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23</a:t>
            </a:fld>
            <a:endParaRPr lang="en-US"/>
          </a:p>
        </p:txBody>
      </p:sp>
    </p:spTree>
    <p:extLst>
      <p:ext uri="{BB962C8B-B14F-4D97-AF65-F5344CB8AC3E}">
        <p14:creationId xmlns:p14="http://schemas.microsoft.com/office/powerpoint/2010/main" val="404759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361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en-US"/>
              <a:t>SWIS Trainings </a:t>
            </a:r>
          </a:p>
          <a:p>
            <a:pPr eaLnBrk="1" hangingPunct="1">
              <a:spcBef>
                <a:spcPct val="0"/>
              </a:spcBef>
              <a:buFontTx/>
              <a:buChar char="•"/>
            </a:pPr>
            <a:r>
              <a:rPr lang="en-US" altLang="en-US"/>
              <a:t>Post Implementation SET</a:t>
            </a:r>
          </a:p>
          <a:p>
            <a:pPr eaLnBrk="1" hangingPunct="1">
              <a:spcBef>
                <a:spcPct val="0"/>
              </a:spcBef>
              <a:buFontTx/>
              <a:buChar char="•"/>
            </a:pPr>
            <a:r>
              <a:rPr lang="en-US" altLang="en-US"/>
              <a:t>Support Available</a:t>
            </a:r>
          </a:p>
          <a:p>
            <a:pPr eaLnBrk="1" hangingPunct="1">
              <a:spcBef>
                <a:spcPct val="0"/>
              </a:spcBef>
              <a:buFontTx/>
              <a:buChar char="•"/>
            </a:pPr>
            <a:r>
              <a:rPr lang="en-US" altLang="en-US"/>
              <a:t>Grad Course</a:t>
            </a:r>
          </a:p>
          <a:p>
            <a:pPr eaLnBrk="1" hangingPunct="1">
              <a:spcBef>
                <a:spcPct val="0"/>
              </a:spcBef>
            </a:pPr>
            <a:endParaRPr lang="en-US" altLang="en-US"/>
          </a:p>
        </p:txBody>
      </p:sp>
      <p:sp>
        <p:nvSpPr>
          <p:cNvPr id="1361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E07EC24-4D38-FB4B-8389-CDEC9E7BD3A9}" type="slidenum">
              <a:rPr lang="en-US" altLang="en-US"/>
              <a:pPr>
                <a:spcBef>
                  <a:spcPct val="0"/>
                </a:spcBef>
              </a:pPr>
              <a:t>61</a:t>
            </a:fld>
            <a:endParaRPr lang="en-US" altLang="en-US"/>
          </a:p>
        </p:txBody>
      </p:sp>
    </p:spTree>
    <p:extLst>
      <p:ext uri="{BB962C8B-B14F-4D97-AF65-F5344CB8AC3E}">
        <p14:creationId xmlns:p14="http://schemas.microsoft.com/office/powerpoint/2010/main" val="959372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FFFFFF"/>
            </a:gs>
            <a:gs pos="10001">
              <a:srgbClr val="FFFFFF"/>
            </a:gs>
            <a:gs pos="100000">
              <a:srgbClr val="FF0000"/>
            </a:gs>
          </a:gsLst>
          <a:lin ang="165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80" y="514022"/>
            <a:ext cx="8549640" cy="1666028"/>
          </a:xfrm>
          <a:noFill/>
        </p:spPr>
        <p:txBody>
          <a:bodyPr/>
          <a:lstStyle/>
          <a:p>
            <a:r>
              <a:rPr lang="en-US" dirty="0"/>
              <a:t>Click to edit Master title style</a:t>
            </a:r>
          </a:p>
        </p:txBody>
      </p:sp>
      <p:sp>
        <p:nvSpPr>
          <p:cNvPr id="3" name="Subtitle 2"/>
          <p:cNvSpPr>
            <a:spLocks noGrp="1"/>
          </p:cNvSpPr>
          <p:nvPr>
            <p:ph type="subTitle" idx="1"/>
          </p:nvPr>
        </p:nvSpPr>
        <p:spPr>
          <a:xfrm>
            <a:off x="1608558" y="2927733"/>
            <a:ext cx="7040880" cy="1365880"/>
          </a:xfrm>
        </p:spPr>
        <p:txBody>
          <a:bodyPr/>
          <a:lstStyle>
            <a:lvl1pPr marL="0" indent="0" algn="ctr">
              <a:buNone/>
              <a:defRPr>
                <a:solidFill>
                  <a:schemeClr val="tx1">
                    <a:tint val="75000"/>
                  </a:schemeClr>
                </a:solidFill>
              </a:defRPr>
            </a:lvl1pPr>
            <a:lvl2pPr marL="509292" indent="0" algn="ctr">
              <a:buNone/>
              <a:defRPr>
                <a:solidFill>
                  <a:schemeClr val="tx1">
                    <a:tint val="75000"/>
                  </a:schemeClr>
                </a:solidFill>
              </a:defRPr>
            </a:lvl2pPr>
            <a:lvl3pPr marL="1018586" indent="0" algn="ctr">
              <a:buNone/>
              <a:defRPr>
                <a:solidFill>
                  <a:schemeClr val="tx1">
                    <a:tint val="75000"/>
                  </a:schemeClr>
                </a:solidFill>
              </a:defRPr>
            </a:lvl3pPr>
            <a:lvl4pPr marL="1527879" indent="0" algn="ctr">
              <a:buNone/>
              <a:defRPr>
                <a:solidFill>
                  <a:schemeClr val="tx1">
                    <a:tint val="75000"/>
                  </a:schemeClr>
                </a:solidFill>
              </a:defRPr>
            </a:lvl4pPr>
            <a:lvl5pPr marL="2037173" indent="0" algn="ctr">
              <a:buNone/>
              <a:defRPr>
                <a:solidFill>
                  <a:schemeClr val="tx1">
                    <a:tint val="75000"/>
                  </a:schemeClr>
                </a:solidFill>
              </a:defRPr>
            </a:lvl5pPr>
            <a:lvl6pPr marL="2546466" indent="0" algn="ctr">
              <a:buNone/>
              <a:defRPr>
                <a:solidFill>
                  <a:schemeClr val="tx1">
                    <a:tint val="75000"/>
                  </a:schemeClr>
                </a:solidFill>
              </a:defRPr>
            </a:lvl6pPr>
            <a:lvl7pPr marL="3055758" indent="0" algn="ctr">
              <a:buNone/>
              <a:defRPr>
                <a:solidFill>
                  <a:schemeClr val="tx1">
                    <a:tint val="75000"/>
                  </a:schemeClr>
                </a:solidFill>
              </a:defRPr>
            </a:lvl7pPr>
            <a:lvl8pPr marL="3565052" indent="0" algn="ctr">
              <a:buNone/>
              <a:defRPr>
                <a:solidFill>
                  <a:schemeClr val="tx1">
                    <a:tint val="75000"/>
                  </a:schemeClr>
                </a:solidFill>
              </a:defRPr>
            </a:lvl8pPr>
            <a:lvl9pPr marL="4074344"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fld id="{5572CBB4-5170-3742-AD07-B955D12A0DE4}" type="datetime1">
              <a:rPr lang="en-US"/>
              <a:pPr>
                <a:defRPr/>
              </a:pPr>
              <a:t>3/23/18</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25995A1E-ED7F-2741-A5F2-AC923B49C38F}" type="slidenum">
              <a:rPr lang="en-US"/>
              <a:pPr>
                <a:defRPr/>
              </a:pPr>
              <a:t>‹#›</a:t>
            </a:fld>
            <a:endParaRPr lang="en-US"/>
          </a:p>
        </p:txBody>
      </p:sp>
      <p:pic>
        <p:nvPicPr>
          <p:cNvPr id="9" name="Picture 8">
            <a:extLst>
              <a:ext uri="{FF2B5EF4-FFF2-40B4-BE49-F238E27FC236}">
                <a16:creationId xmlns:a16="http://schemas.microsoft.com/office/drawing/2014/main" id="{0260828C-E1B6-A246-9B36-9D1F85449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935" y="4293613"/>
            <a:ext cx="5014184" cy="3339300"/>
          </a:xfrm>
          <a:prstGeom prst="rect">
            <a:avLst/>
          </a:prstGeom>
        </p:spPr>
      </p:pic>
    </p:spTree>
    <p:extLst>
      <p:ext uri="{BB962C8B-B14F-4D97-AF65-F5344CB8AC3E}">
        <p14:creationId xmlns:p14="http://schemas.microsoft.com/office/powerpoint/2010/main" val="191618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BFC75A-2966-B24E-A2AA-944F03BE78DD}" type="datetime1">
              <a:rPr lang="en-US"/>
              <a:pPr>
                <a:defRPr/>
              </a:pPr>
              <a:t>3/23/18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717FAD7-6219-114E-921D-4158C6D8ECC6}" type="slidenum">
              <a:rPr lang="en-US"/>
              <a:pPr>
                <a:defRPr/>
              </a:pPr>
              <a:t>‹#›</a:t>
            </a:fld>
            <a:endParaRPr lang="en-US"/>
          </a:p>
        </p:txBody>
      </p:sp>
    </p:spTree>
    <p:extLst>
      <p:ext uri="{BB962C8B-B14F-4D97-AF65-F5344CB8AC3E}">
        <p14:creationId xmlns:p14="http://schemas.microsoft.com/office/powerpoint/2010/main" val="1476147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0710C3-CC75-FA4F-888F-8ACFF126C885}" type="datetime1">
              <a:rPr lang="en-US"/>
              <a:pPr>
                <a:defRPr/>
              </a:pPr>
              <a:t>3/23/18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BE828457-CB07-E949-AFC1-3299D41E0788}" type="slidenum">
              <a:rPr lang="en-US"/>
              <a:pPr>
                <a:defRPr/>
              </a:pPr>
              <a:t>‹#›</a:t>
            </a:fld>
            <a:endParaRPr lang="en-US"/>
          </a:p>
        </p:txBody>
      </p:sp>
    </p:spTree>
    <p:extLst>
      <p:ext uri="{BB962C8B-B14F-4D97-AF65-F5344CB8AC3E}">
        <p14:creationId xmlns:p14="http://schemas.microsoft.com/office/powerpoint/2010/main" val="836916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15A31DA1-FC08-E043-9112-CA2E99563A84}"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805290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31DA1-FC08-E043-9112-CA2E99563A84}"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215061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A31DA1-FC08-E043-9112-CA2E99563A84}"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04900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A31DA1-FC08-E043-9112-CA2E99563A84}" type="datetimeFigureOut">
              <a:rPr lang="en-US" smtClean="0"/>
              <a:t>3/23/18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23487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A31DA1-FC08-E043-9112-CA2E99563A84}" type="datetimeFigureOut">
              <a:rPr lang="en-US" smtClean="0"/>
              <a:t>3/23/18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81287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A31DA1-FC08-E043-9112-CA2E99563A84}" type="datetimeFigureOut">
              <a:rPr lang="en-US" smtClean="0"/>
              <a:t>3/23/18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44934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31DA1-FC08-E043-9112-CA2E99563A84}" type="datetimeFigureOut">
              <a:rPr lang="en-US" smtClean="0"/>
              <a:t>3/23/18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423311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5A31DA1-FC08-E043-9112-CA2E99563A84}" type="datetimeFigureOut">
              <a:rPr lang="en-US" smtClean="0"/>
              <a:t>3/23/18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53967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6B00DF-7E2F-3D4F-9E54-C3A915314CEA}" type="datetime1">
              <a:rPr lang="en-US"/>
              <a:pPr>
                <a:defRPr/>
              </a:pPr>
              <a:t>3/23/18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80DC55F5-C621-AF4D-90AF-DDCF7B4C9EE9}" type="slidenum">
              <a:rPr lang="en-US"/>
              <a:pPr>
                <a:defRPr/>
              </a:pPr>
              <a:t>‹#›</a:t>
            </a:fld>
            <a:endParaRPr lang="en-US"/>
          </a:p>
        </p:txBody>
      </p:sp>
    </p:spTree>
    <p:extLst>
      <p:ext uri="{BB962C8B-B14F-4D97-AF65-F5344CB8AC3E}">
        <p14:creationId xmlns:p14="http://schemas.microsoft.com/office/powerpoint/2010/main" val="304839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5A31DA1-FC08-E043-9112-CA2E99563A84}" type="datetimeFigureOut">
              <a:rPr lang="en-US" smtClean="0"/>
              <a:t>3/23/18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955736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31DA1-FC08-E043-9112-CA2E99563A84}"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708363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31DA1-FC08-E043-9112-CA2E99563A84}"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62757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0"/>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292" indent="0">
              <a:buNone/>
              <a:defRPr sz="2000">
                <a:solidFill>
                  <a:schemeClr val="tx1">
                    <a:tint val="75000"/>
                  </a:schemeClr>
                </a:solidFill>
              </a:defRPr>
            </a:lvl2pPr>
            <a:lvl3pPr marL="1018586" indent="0">
              <a:buNone/>
              <a:defRPr sz="1800">
                <a:solidFill>
                  <a:schemeClr val="tx1">
                    <a:tint val="75000"/>
                  </a:schemeClr>
                </a:solidFill>
              </a:defRPr>
            </a:lvl3pPr>
            <a:lvl4pPr marL="1527879" indent="0">
              <a:buNone/>
              <a:defRPr sz="1600">
                <a:solidFill>
                  <a:schemeClr val="tx1">
                    <a:tint val="75000"/>
                  </a:schemeClr>
                </a:solidFill>
              </a:defRPr>
            </a:lvl4pPr>
            <a:lvl5pPr marL="2037173" indent="0">
              <a:buNone/>
              <a:defRPr sz="1600">
                <a:solidFill>
                  <a:schemeClr val="tx1">
                    <a:tint val="75000"/>
                  </a:schemeClr>
                </a:solidFill>
              </a:defRPr>
            </a:lvl5pPr>
            <a:lvl6pPr marL="2546466" indent="0">
              <a:buNone/>
              <a:defRPr sz="1600">
                <a:solidFill>
                  <a:schemeClr val="tx1">
                    <a:tint val="75000"/>
                  </a:schemeClr>
                </a:solidFill>
              </a:defRPr>
            </a:lvl6pPr>
            <a:lvl7pPr marL="3055758" indent="0">
              <a:buNone/>
              <a:defRPr sz="1600">
                <a:solidFill>
                  <a:schemeClr val="tx1">
                    <a:tint val="75000"/>
                  </a:schemeClr>
                </a:solidFill>
              </a:defRPr>
            </a:lvl7pPr>
            <a:lvl8pPr marL="3565052" indent="0">
              <a:buNone/>
              <a:defRPr sz="1600">
                <a:solidFill>
                  <a:schemeClr val="tx1">
                    <a:tint val="75000"/>
                  </a:schemeClr>
                </a:solidFill>
              </a:defRPr>
            </a:lvl8pPr>
            <a:lvl9pPr marL="407434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69349B8-D887-BE4A-A361-E16F22176CE6}" type="datetime1">
              <a:rPr lang="en-US"/>
              <a:pPr>
                <a:defRPr/>
              </a:pPr>
              <a:t>3/23/18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9419528-9FF7-3840-935E-B25A726447D9}" type="slidenum">
              <a:rPr lang="en-US"/>
              <a:pPr>
                <a:defRPr/>
              </a:pPr>
              <a:t>‹#›</a:t>
            </a:fld>
            <a:endParaRPr lang="en-US"/>
          </a:p>
        </p:txBody>
      </p:sp>
    </p:spTree>
    <p:extLst>
      <p:ext uri="{BB962C8B-B14F-4D97-AF65-F5344CB8AC3E}">
        <p14:creationId xmlns:p14="http://schemas.microsoft.com/office/powerpoint/2010/main" val="278709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3"/>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3"/>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411100A4-A71E-6747-A6D5-F266A4697D51}" type="datetime1">
              <a:rPr lang="en-US"/>
              <a:pPr>
                <a:defRPr/>
              </a:pPr>
              <a:t>3/23/18</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9071FD02-2562-124A-A38D-B739058A923A}" type="slidenum">
              <a:rPr lang="en-US"/>
              <a:pPr>
                <a:defRPr/>
              </a:pPr>
              <a:t>‹#›</a:t>
            </a:fld>
            <a:endParaRPr lang="en-US"/>
          </a:p>
        </p:txBody>
      </p:sp>
    </p:spTree>
    <p:extLst>
      <p:ext uri="{BB962C8B-B14F-4D97-AF65-F5344CB8AC3E}">
        <p14:creationId xmlns:p14="http://schemas.microsoft.com/office/powerpoint/2010/main" val="302660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739795"/>
            <a:ext cx="4445953"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90FE04CD-4C25-934F-9130-8AA52EAAFE9A}" type="datetime1">
              <a:rPr lang="en-US"/>
              <a:pPr>
                <a:defRPr/>
              </a:pPr>
              <a:t>3/23/18</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0A873FF-AA8E-6A4D-895F-1E3901812B5E}" type="slidenum">
              <a:rPr lang="en-US"/>
              <a:pPr>
                <a:defRPr/>
              </a:pPr>
              <a:t>‹#›</a:t>
            </a:fld>
            <a:endParaRPr lang="en-US"/>
          </a:p>
        </p:txBody>
      </p:sp>
    </p:spTree>
    <p:extLst>
      <p:ext uri="{BB962C8B-B14F-4D97-AF65-F5344CB8AC3E}">
        <p14:creationId xmlns:p14="http://schemas.microsoft.com/office/powerpoint/2010/main" val="1566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DF96DAE9-ECC4-9A41-BB13-0B1FE8CEB4CD}" type="datetime1">
              <a:rPr lang="en-US"/>
              <a:pPr>
                <a:defRPr/>
              </a:pPr>
              <a:t>3/23/18</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E6DE2542-7A4A-494E-8940-FBEF4849850F}" type="slidenum">
              <a:rPr lang="en-US"/>
              <a:pPr>
                <a:defRPr/>
              </a:pPr>
              <a:t>‹#›</a:t>
            </a:fld>
            <a:endParaRPr lang="en-US"/>
          </a:p>
        </p:txBody>
      </p:sp>
    </p:spTree>
    <p:extLst>
      <p:ext uri="{BB962C8B-B14F-4D97-AF65-F5344CB8AC3E}">
        <p14:creationId xmlns:p14="http://schemas.microsoft.com/office/powerpoint/2010/main" val="141619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56AF607-8BE3-AB42-AB99-867EDCE4C025}" type="datetime1">
              <a:rPr lang="en-US"/>
              <a:pPr>
                <a:defRPr/>
              </a:pPr>
              <a:t>3/23/18</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3506B6C-77F8-1142-889E-24A2D32BA84C}" type="slidenum">
              <a:rPr lang="en-US"/>
              <a:pPr>
                <a:defRPr/>
              </a:pPr>
              <a:t>‹#›</a:t>
            </a:fld>
            <a:endParaRPr lang="en-US"/>
          </a:p>
        </p:txBody>
      </p:sp>
    </p:spTree>
    <p:extLst>
      <p:ext uri="{BB962C8B-B14F-4D97-AF65-F5344CB8AC3E}">
        <p14:creationId xmlns:p14="http://schemas.microsoft.com/office/powerpoint/2010/main" val="230477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3" y="1626447"/>
            <a:ext cx="3309144" cy="5316538"/>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BEA3BB52-FFE1-AA49-BCDF-E2CC728DB5DB}" type="datetime1">
              <a:rPr lang="en-US"/>
              <a:pPr>
                <a:defRPr/>
              </a:pPr>
              <a:t>3/23/18</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FD855809-066E-084C-934E-D864D006E238}" type="slidenum">
              <a:rPr lang="en-US"/>
              <a:pPr>
                <a:defRPr/>
              </a:pPr>
              <a:t>‹#›</a:t>
            </a:fld>
            <a:endParaRPr lang="en-US"/>
          </a:p>
        </p:txBody>
      </p:sp>
    </p:spTree>
    <p:extLst>
      <p:ext uri="{BB962C8B-B14F-4D97-AF65-F5344CB8AC3E}">
        <p14:creationId xmlns:p14="http://schemas.microsoft.com/office/powerpoint/2010/main" val="82140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292" indent="0">
              <a:buNone/>
              <a:defRPr sz="3100"/>
            </a:lvl2pPr>
            <a:lvl3pPr marL="1018586" indent="0">
              <a:buNone/>
              <a:defRPr sz="2700"/>
            </a:lvl3pPr>
            <a:lvl4pPr marL="1527879" indent="0">
              <a:buNone/>
              <a:defRPr sz="2200"/>
            </a:lvl4pPr>
            <a:lvl5pPr marL="2037173" indent="0">
              <a:buNone/>
              <a:defRPr sz="2200"/>
            </a:lvl5pPr>
            <a:lvl6pPr marL="2546466" indent="0">
              <a:buNone/>
              <a:defRPr sz="2200"/>
            </a:lvl6pPr>
            <a:lvl7pPr marL="3055758" indent="0">
              <a:buNone/>
              <a:defRPr sz="2200"/>
            </a:lvl7pPr>
            <a:lvl8pPr marL="3565052" indent="0">
              <a:buNone/>
              <a:defRPr sz="2200"/>
            </a:lvl8pPr>
            <a:lvl9pPr marL="4074344"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1D1370C-9128-2049-8A8D-A996876276A5}" type="datetime1">
              <a:rPr lang="en-US"/>
              <a:pPr>
                <a:defRPr/>
              </a:pPr>
              <a:t>3/23/18</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69AC85D2-7850-444F-9A34-7705A9372034}" type="slidenum">
              <a:rPr lang="en-US"/>
              <a:pPr>
                <a:defRPr/>
              </a:pPr>
              <a:t>‹#›</a:t>
            </a:fld>
            <a:endParaRPr lang="en-US"/>
          </a:p>
        </p:txBody>
      </p:sp>
    </p:spTree>
    <p:extLst>
      <p:ext uri="{BB962C8B-B14F-4D97-AF65-F5344CB8AC3E}">
        <p14:creationId xmlns:p14="http://schemas.microsoft.com/office/powerpoint/2010/main" val="197178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2920" y="311256"/>
            <a:ext cx="9052560" cy="1295400"/>
          </a:xfrm>
          <a:prstGeom prst="rect">
            <a:avLst/>
          </a:prstGeom>
          <a:solidFill>
            <a:srgbClr val="FF0000"/>
          </a:solidFill>
          <a:ln>
            <a:noFill/>
          </a:ln>
          <a:extLst>
            <a:ext uri="{FAA26D3D-D897-4be2-8F04-BA451C77F1D7}">
              <ma14:placeholderFlag xmlns=""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02920" y="1813560"/>
            <a:ext cx="9052560" cy="503946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1858" tIns="50929" rIns="101858" bIns="509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wrap="square" lIns="101858" tIns="50929" rIns="101858" bIns="50929" numCol="1" anchor="ctr" anchorCtr="0" compatLnSpc="1">
            <a:prstTxWarp prst="textNoShape">
              <a:avLst/>
            </a:prstTxWarp>
          </a:bodyPr>
          <a:lstStyle>
            <a:lvl1pPr>
              <a:defRPr sz="1300">
                <a:solidFill>
                  <a:srgbClr val="898989"/>
                </a:solidFill>
                <a:latin typeface="Calibri" charset="0"/>
              </a:defRPr>
            </a:lvl1pPr>
          </a:lstStyle>
          <a:p>
            <a:pPr defTabSz="509292" fontAlgn="base">
              <a:spcBef>
                <a:spcPct val="0"/>
              </a:spcBef>
              <a:spcAft>
                <a:spcPct val="0"/>
              </a:spcAft>
              <a:defRPr/>
            </a:pPr>
            <a:fld id="{C127C4BE-1FFF-D24F-9550-EB471F855213}" type="datetime1">
              <a:rPr lang="en-US" smtClean="0">
                <a:ea typeface="ＭＳ Ｐゴシック" charset="0"/>
                <a:cs typeface="ＭＳ Ｐゴシック" charset="0"/>
              </a:rPr>
              <a:pPr defTabSz="509292" fontAlgn="base">
                <a:spcBef>
                  <a:spcPct val="0"/>
                </a:spcBef>
                <a:spcAft>
                  <a:spcPct val="0"/>
                </a:spcAft>
                <a:defRPr/>
              </a:pPr>
              <a:t>3/23/18</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wrap="square" lIns="101858" tIns="50929" rIns="101858" bIns="50929" numCol="1" anchor="ctr" anchorCtr="0" compatLnSpc="1">
            <a:prstTxWarp prst="textNoShape">
              <a:avLst/>
            </a:prstTxWarp>
          </a:bodyPr>
          <a:lstStyle>
            <a:lvl1pPr algn="ctr">
              <a:defRPr sz="1300">
                <a:solidFill>
                  <a:srgbClr val="898989"/>
                </a:solidFill>
                <a:latin typeface="Calibri" charset="0"/>
              </a:defRPr>
            </a:lvl1pPr>
          </a:lstStyle>
          <a:p>
            <a:pPr defTabSz="509292" fontAlgn="base">
              <a:spcBef>
                <a:spcPct val="0"/>
              </a:spcBef>
              <a:spcAft>
                <a:spcPct val="0"/>
              </a:spcAft>
              <a:defRPr/>
            </a:pPr>
            <a:fld id="{982CF3F3-9A5D-1344-A026-60C4E8FC3133}" type="slidenum">
              <a:rPr lang="en-US" smtClean="0">
                <a:ea typeface="ＭＳ Ｐゴシック" charset="0"/>
                <a:cs typeface="ＭＳ Ｐゴシック" charset="0"/>
              </a:rPr>
              <a:pPr defTabSz="509292" fontAlgn="base">
                <a:spcBef>
                  <a:spcPct val="0"/>
                </a:spcBef>
                <a:spcAft>
                  <a:spcPct val="0"/>
                </a:spcAft>
                <a:defRPr/>
              </a:pPr>
              <a:t>‹#›</a:t>
            </a:fld>
            <a:endParaRPr lang="en-US">
              <a:ea typeface="ＭＳ Ｐゴシック" charset="0"/>
              <a:cs typeface="ＭＳ Ｐゴシック" charset="0"/>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58" tIns="50929" rIns="101858" bIns="50929" rtlCol="0" anchor="ctr"/>
          <a:lstStyle>
            <a:lvl1pPr algn="r" fontAlgn="auto">
              <a:spcBef>
                <a:spcPts val="0"/>
              </a:spcBef>
              <a:spcAft>
                <a:spcPts val="0"/>
              </a:spcAft>
              <a:defRPr sz="1300">
                <a:solidFill>
                  <a:schemeClr val="tx1">
                    <a:tint val="75000"/>
                  </a:schemeClr>
                </a:solidFill>
                <a:latin typeface="+mn-lt"/>
                <a:ea typeface="+mn-ea"/>
                <a:cs typeface="+mn-cs"/>
              </a:defRPr>
            </a:lvl1pPr>
          </a:lstStyle>
          <a:p>
            <a:pPr defTabSz="509292">
              <a:defRPr/>
            </a:pPr>
            <a:endParaRPr lang="en-US">
              <a:solidFill>
                <a:prstClr val="black">
                  <a:tint val="75000"/>
                </a:prstClr>
              </a:solidFill>
              <a:latin typeface="Calibri"/>
            </a:endParaRPr>
          </a:p>
        </p:txBody>
      </p:sp>
      <p:pic>
        <p:nvPicPr>
          <p:cNvPr id="1031" name="Picture 8"/>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34035" y="7085119"/>
            <a:ext cx="1854518" cy="608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3182" y="6973570"/>
            <a:ext cx="2062321" cy="764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6366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50929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29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292"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586"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7879"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173" algn="ctr" defTabSz="509292" rtl="0" fontAlgn="base">
        <a:spcBef>
          <a:spcPct val="0"/>
        </a:spcBef>
        <a:spcAft>
          <a:spcPct val="0"/>
        </a:spcAft>
        <a:defRPr sz="4900">
          <a:solidFill>
            <a:schemeClr val="tx1"/>
          </a:solidFill>
          <a:latin typeface="Calibri" charset="0"/>
          <a:ea typeface="ＭＳ Ｐゴシック" charset="-128"/>
          <a:cs typeface="ＭＳ Ｐゴシック" charset="-128"/>
        </a:defRPr>
      </a:lvl9pPr>
    </p:titleStyle>
    <p:bodyStyle>
      <a:lvl1pPr marL="381970" indent="-381970" algn="l" defTabSz="509292" rtl="0" eaLnBrk="0" fontAlgn="base" hangingPunct="0">
        <a:spcBef>
          <a:spcPct val="20000"/>
        </a:spcBef>
        <a:spcAft>
          <a:spcPct val="0"/>
        </a:spcAft>
        <a:buFont typeface="Arial" charset="0"/>
        <a:buChar char="•"/>
        <a:defRPr sz="3600" kern="1200">
          <a:solidFill>
            <a:schemeClr val="tx1"/>
          </a:solidFill>
          <a:latin typeface="+mn-lt"/>
          <a:ea typeface="ＭＳ Ｐゴシック" charset="-128"/>
          <a:cs typeface="ＭＳ Ｐゴシック" charset="-128"/>
        </a:defRPr>
      </a:lvl1pPr>
      <a:lvl2pPr marL="827601" indent="-318309" algn="l" defTabSz="509292" rtl="0" eaLnBrk="0" fontAlgn="base" hangingPunct="0">
        <a:spcBef>
          <a:spcPct val="20000"/>
        </a:spcBef>
        <a:spcAft>
          <a:spcPct val="0"/>
        </a:spcAft>
        <a:buFont typeface="Arial" charset="0"/>
        <a:buChar char="–"/>
        <a:defRPr sz="3100" kern="1200">
          <a:solidFill>
            <a:schemeClr val="tx1"/>
          </a:solidFill>
          <a:latin typeface="+mn-lt"/>
          <a:ea typeface="ＭＳ Ｐゴシック" charset="-128"/>
          <a:cs typeface="+mn-cs"/>
        </a:defRPr>
      </a:lvl2pPr>
      <a:lvl3pPr marL="1273233" indent="-254646" algn="l" defTabSz="509292"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3pPr>
      <a:lvl4pPr marL="1782525" indent="-254646" algn="l" defTabSz="509292"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291819" indent="-254646" algn="l" defTabSz="509292"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5pPr>
      <a:lvl6pPr marL="2801112" indent="-254646" algn="l" defTabSz="509292" rtl="0" eaLnBrk="1" latinLnBrk="0" hangingPunct="1">
        <a:spcBef>
          <a:spcPct val="20000"/>
        </a:spcBef>
        <a:buFont typeface="Arial"/>
        <a:buChar char="•"/>
        <a:defRPr sz="2200" kern="1200">
          <a:solidFill>
            <a:schemeClr val="tx1"/>
          </a:solidFill>
          <a:latin typeface="+mn-lt"/>
          <a:ea typeface="+mn-ea"/>
          <a:cs typeface="+mn-cs"/>
        </a:defRPr>
      </a:lvl6pPr>
      <a:lvl7pPr marL="3310406" indent="-254646" algn="l" defTabSz="509292" rtl="0" eaLnBrk="1" latinLnBrk="0" hangingPunct="1">
        <a:spcBef>
          <a:spcPct val="20000"/>
        </a:spcBef>
        <a:buFont typeface="Arial"/>
        <a:buChar char="•"/>
        <a:defRPr sz="2200" kern="1200">
          <a:solidFill>
            <a:schemeClr val="tx1"/>
          </a:solidFill>
          <a:latin typeface="+mn-lt"/>
          <a:ea typeface="+mn-ea"/>
          <a:cs typeface="+mn-cs"/>
        </a:defRPr>
      </a:lvl7pPr>
      <a:lvl8pPr marL="3819698" indent="-254646" algn="l" defTabSz="509292" rtl="0" eaLnBrk="1" latinLnBrk="0" hangingPunct="1">
        <a:spcBef>
          <a:spcPct val="20000"/>
        </a:spcBef>
        <a:buFont typeface="Arial"/>
        <a:buChar char="•"/>
        <a:defRPr sz="2200" kern="1200">
          <a:solidFill>
            <a:schemeClr val="tx1"/>
          </a:solidFill>
          <a:latin typeface="+mn-lt"/>
          <a:ea typeface="+mn-ea"/>
          <a:cs typeface="+mn-cs"/>
        </a:defRPr>
      </a:lvl8pPr>
      <a:lvl9pPr marL="4328992" indent="-254646" algn="l" defTabSz="50929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15A31DA1-FC08-E043-9112-CA2E99563A84}" type="datetimeFigureOut">
              <a:rPr lang="en-US" smtClean="0"/>
              <a:t>3/23/18</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00223EA9-352A-C343-A370-615C51662567}" type="slidenum">
              <a:rPr lang="en-US" smtClean="0"/>
              <a:t>‹#›</a:t>
            </a:fld>
            <a:endParaRPr lang="en-US"/>
          </a:p>
        </p:txBody>
      </p:sp>
    </p:spTree>
    <p:extLst>
      <p:ext uri="{BB962C8B-B14F-4D97-AF65-F5344CB8AC3E}">
        <p14:creationId xmlns:p14="http://schemas.microsoft.com/office/powerpoint/2010/main" val="17519936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bisvermont.org/training-resources/intensive-training/" TargetMode="External"/><Relationship Id="rId2" Type="http://schemas.openxmlformats.org/officeDocument/2006/relationships/hyperlink" Target="http://www.pbisvermont.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cccoe.net/social/skillslist.htm" TargetMode="External"/><Relationship Id="rId4" Type="http://schemas.openxmlformats.org/officeDocument/2006/relationships/hyperlink" Target="http://www.pbisworld.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bisapps.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pbisvermont.org/resources/evaluation-tools/swi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pbisvermont.org/resources/coaches-a-coordinators/coach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8" Type="http://schemas.openxmlformats.org/officeDocument/2006/relationships/hyperlink" Target="https://twitter.com/vtpbis" TargetMode="External"/><Relationship Id="rId3" Type="http://schemas.openxmlformats.org/officeDocument/2006/relationships/image" Target="../media/image25.jpeg"/><Relationship Id="rId7" Type="http://schemas.openxmlformats.org/officeDocument/2006/relationships/hyperlink" Target="https://www.pinterest.com/vtpbi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facebook.com/groups/PBiSVermont/"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Anne.Dubie@uvm.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ctrTitle"/>
          </p:nvPr>
        </p:nvSpPr>
        <p:spPr>
          <a:xfrm>
            <a:off x="-13761" y="114300"/>
            <a:ext cx="10058400" cy="2430780"/>
          </a:xfrm>
          <a:noFill/>
          <a:extLst>
            <a:ext uri="{909E8E84-426E-40dd-AFC4-6F175D3DCCD1}">
              <a14:hiddenFill xmlns="" xmlns:a14="http://schemas.microsoft.com/office/drawing/2010/main">
                <a:solidFill>
                  <a:srgbClr val="FF0000"/>
                </a:solidFill>
              </a14:hiddenFill>
            </a:ext>
          </a:extLst>
        </p:spPr>
        <p:txBody>
          <a:bodyPr/>
          <a:lstStyle/>
          <a:p>
            <a:br>
              <a:rPr lang="en-US" altLang="en-US" sz="3960" dirty="0"/>
            </a:br>
            <a:r>
              <a:rPr lang="en-US" altLang="en-US" sz="3960" dirty="0"/>
              <a:t>VTPBIS Leadership Team Training  </a:t>
            </a:r>
            <a:br>
              <a:rPr lang="en-US" altLang="en-US" sz="3960" dirty="0"/>
            </a:br>
            <a:r>
              <a:rPr lang="en-US" altLang="en-US" sz="3960" dirty="0"/>
              <a:t>Within a Multi-Tiered System of Supports </a:t>
            </a:r>
            <a:br>
              <a:rPr lang="en-US" altLang="en-US" sz="3960" dirty="0"/>
            </a:br>
            <a:r>
              <a:rPr lang="en-US" altLang="en-US" sz="3960" dirty="0"/>
              <a:t>Intensive Level</a:t>
            </a:r>
            <a:endParaRPr lang="en-US" altLang="en-US" sz="3080" dirty="0"/>
          </a:p>
        </p:txBody>
      </p:sp>
      <p:sp>
        <p:nvSpPr>
          <p:cNvPr id="23554" name="TextBox 2"/>
          <p:cNvSpPr txBox="1">
            <a:spLocks noChangeArrowheads="1"/>
          </p:cNvSpPr>
          <p:nvPr/>
        </p:nvSpPr>
        <p:spPr bwMode="auto">
          <a:xfrm>
            <a:off x="2664380" y="2545080"/>
            <a:ext cx="4702119" cy="1311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640" dirty="0"/>
              <a:t>Presented by:</a:t>
            </a:r>
            <a:br>
              <a:rPr lang="en-US" altLang="en-US" sz="2640" dirty="0"/>
            </a:br>
            <a:r>
              <a:rPr lang="en-US" altLang="en-US" sz="2640" dirty="0"/>
              <a:t>Ken </a:t>
            </a:r>
            <a:r>
              <a:rPr lang="en-US" altLang="en-US" sz="2640" dirty="0" err="1"/>
              <a:t>Kramberg</a:t>
            </a:r>
            <a:r>
              <a:rPr lang="en-US" altLang="en-US" sz="2640" dirty="0"/>
              <a:t> and Teri Brooks</a:t>
            </a:r>
          </a:p>
          <a:p>
            <a:pPr algn="ctr" eaLnBrk="1" hangingPunct="1">
              <a:spcBef>
                <a:spcPct val="0"/>
              </a:spcBef>
              <a:buFontTx/>
              <a:buNone/>
            </a:pPr>
            <a:r>
              <a:rPr lang="en-US" altLang="en-US" sz="2640" dirty="0"/>
              <a:t>March 2018</a:t>
            </a:r>
          </a:p>
        </p:txBody>
      </p:sp>
      <p:sp>
        <p:nvSpPr>
          <p:cNvPr id="2" name="TextBox 1">
            <a:extLst>
              <a:ext uri="{FF2B5EF4-FFF2-40B4-BE49-F238E27FC236}">
                <a16:creationId xmlns:a16="http://schemas.microsoft.com/office/drawing/2014/main" id="{4F014E82-D0B1-8D4D-9753-D0E5CEA8356B}"/>
              </a:ext>
            </a:extLst>
          </p:cNvPr>
          <p:cNvSpPr txBox="1"/>
          <p:nvPr/>
        </p:nvSpPr>
        <p:spPr>
          <a:xfrm>
            <a:off x="502920" y="3383280"/>
            <a:ext cx="2011680" cy="1615827"/>
          </a:xfrm>
          <a:prstGeom prst="rect">
            <a:avLst/>
          </a:prstGeom>
          <a:noFill/>
        </p:spPr>
        <p:txBody>
          <a:bodyPr wrap="square" rtlCol="0">
            <a:spAutoFit/>
          </a:bodyPr>
          <a:lstStyle/>
          <a:p>
            <a:r>
              <a:rPr lang="en-US" altLang="en-US" sz="1980" b="1" dirty="0">
                <a:solidFill>
                  <a:srgbClr val="0000FF"/>
                </a:solidFill>
              </a:rPr>
              <a:t>If you’re tweeting, use #VTPBIS or @VTPBIS</a:t>
            </a:r>
          </a:p>
          <a:p>
            <a:endParaRPr lang="en-US" sz="1980" dirty="0"/>
          </a:p>
        </p:txBody>
      </p:sp>
      <p:sp>
        <p:nvSpPr>
          <p:cNvPr id="3" name="TextBox 2">
            <a:extLst>
              <a:ext uri="{FF2B5EF4-FFF2-40B4-BE49-F238E27FC236}">
                <a16:creationId xmlns:a16="http://schemas.microsoft.com/office/drawing/2014/main" id="{2488DF33-8D56-1943-AE3A-E081FA4F1CBC}"/>
              </a:ext>
            </a:extLst>
          </p:cNvPr>
          <p:cNvSpPr txBox="1"/>
          <p:nvPr/>
        </p:nvSpPr>
        <p:spPr>
          <a:xfrm>
            <a:off x="3745315" y="3794161"/>
            <a:ext cx="2540247" cy="397032"/>
          </a:xfrm>
          <a:prstGeom prst="rect">
            <a:avLst/>
          </a:prstGeom>
          <a:noFill/>
        </p:spPr>
        <p:txBody>
          <a:bodyPr wrap="none" rtlCol="0">
            <a:spAutoFit/>
          </a:bodyPr>
          <a:lstStyle/>
          <a:p>
            <a:r>
              <a:rPr lang="en-US" sz="1980" dirty="0">
                <a:hlinkClick r:id="rId2"/>
              </a:rPr>
              <a:t>www.pbisvermont.org</a:t>
            </a:r>
            <a:r>
              <a:rPr lang="en-US" sz="1980" dirty="0"/>
              <a:t> </a:t>
            </a:r>
          </a:p>
        </p:txBody>
      </p:sp>
      <p:sp>
        <p:nvSpPr>
          <p:cNvPr id="7" name="TextBox 6">
            <a:extLst>
              <a:ext uri="{FF2B5EF4-FFF2-40B4-BE49-F238E27FC236}">
                <a16:creationId xmlns:a16="http://schemas.microsoft.com/office/drawing/2014/main" id="{3F401457-806B-8944-83A4-1716CDD12798}"/>
              </a:ext>
            </a:extLst>
          </p:cNvPr>
          <p:cNvSpPr txBox="1"/>
          <p:nvPr/>
        </p:nvSpPr>
        <p:spPr>
          <a:xfrm>
            <a:off x="430009" y="4918991"/>
            <a:ext cx="1722138" cy="1446550"/>
          </a:xfrm>
          <a:prstGeom prst="rect">
            <a:avLst/>
          </a:prstGeom>
          <a:solidFill>
            <a:srgbClr val="FFFF00"/>
          </a:solidFill>
        </p:spPr>
        <p:txBody>
          <a:bodyPr wrap="square" rtlCol="0">
            <a:spAutoFit/>
          </a:bodyPr>
          <a:lstStyle/>
          <a:p>
            <a:pPr algn="ctr"/>
            <a:r>
              <a:rPr lang="en-US" sz="2200" dirty="0"/>
              <a:t>Wifi Information:</a:t>
            </a:r>
          </a:p>
          <a:p>
            <a:pPr algn="ctr"/>
            <a:r>
              <a:rPr lang="en-US" sz="2200"/>
              <a:t>LMRguest</a:t>
            </a:r>
            <a:endParaRPr lang="en-US" sz="2200" dirty="0"/>
          </a:p>
          <a:p>
            <a:pPr algn="ctr"/>
            <a:endParaRPr lang="en-US" sz="2200" dirty="0"/>
          </a:p>
        </p:txBody>
      </p:sp>
      <p:sp>
        <p:nvSpPr>
          <p:cNvPr id="9" name="TextBox 8">
            <a:extLst>
              <a:ext uri="{FF2B5EF4-FFF2-40B4-BE49-F238E27FC236}">
                <a16:creationId xmlns:a16="http://schemas.microsoft.com/office/drawing/2014/main" id="{2F00A781-92A2-7C44-9212-37C2CF014CB0}"/>
              </a:ext>
            </a:extLst>
          </p:cNvPr>
          <p:cNvSpPr txBox="1"/>
          <p:nvPr/>
        </p:nvSpPr>
        <p:spPr>
          <a:xfrm>
            <a:off x="7741639" y="3856208"/>
            <a:ext cx="1927860" cy="2800767"/>
          </a:xfrm>
          <a:prstGeom prst="rect">
            <a:avLst/>
          </a:prstGeom>
          <a:solidFill>
            <a:srgbClr val="FFFF00"/>
          </a:solidFill>
        </p:spPr>
        <p:txBody>
          <a:bodyPr wrap="square" rtlCol="0">
            <a:spAutoFit/>
          </a:bodyPr>
          <a:lstStyle/>
          <a:p>
            <a:pPr algn="ctr"/>
            <a:r>
              <a:rPr lang="en-US" sz="2200" dirty="0"/>
              <a:t>Find all materials at: </a:t>
            </a:r>
          </a:p>
          <a:p>
            <a:pPr algn="ctr"/>
            <a:r>
              <a:rPr lang="en-US" sz="2200" dirty="0">
                <a:hlinkClick r:id="rId3"/>
              </a:rPr>
              <a:t>https://www.pbisvermont.org/training-resources/intensive-training/</a:t>
            </a:r>
            <a:endParaRPr lang="en-US" sz="2200" dirty="0"/>
          </a:p>
          <a:p>
            <a:pPr algn="ctr"/>
            <a:endParaRPr lang="en-US" sz="2200" dirty="0"/>
          </a:p>
        </p:txBody>
      </p:sp>
    </p:spTree>
    <p:extLst>
      <p:ext uri="{BB962C8B-B14F-4D97-AF65-F5344CB8AC3E}">
        <p14:creationId xmlns:p14="http://schemas.microsoft.com/office/powerpoint/2010/main" val="744246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3" name="object 3"/>
          <p:cNvSpPr txBox="1"/>
          <p:nvPr/>
        </p:nvSpPr>
        <p:spPr>
          <a:xfrm>
            <a:off x="424601" y="2057403"/>
            <a:ext cx="5290399" cy="4114799"/>
          </a:xfrm>
          <a:prstGeom prst="rect">
            <a:avLst/>
          </a:prstGeom>
        </p:spPr>
        <p:txBody>
          <a:bodyPr vert="horz" wrap="square" lIns="0" tIns="0" rIns="0" bIns="0" rtlCol="0">
            <a:noAutofit/>
          </a:bodyPr>
          <a:lstStyle/>
          <a:p>
            <a:pPr marL="469736" marR="12695" indent="-457039">
              <a:lnSpc>
                <a:spcPct val="100400"/>
              </a:lnSpc>
              <a:buFont typeface="Arial" panose="020B0604020202020204" pitchFamily="34" charset="0"/>
              <a:buChar char="•"/>
            </a:pPr>
            <a:r>
              <a:rPr lang="en-US" sz="3600" dirty="0">
                <a:solidFill>
                  <a:srgbClr val="404040"/>
                </a:solidFill>
                <a:latin typeface="Calibri"/>
                <a:cs typeface="Calibri"/>
              </a:rPr>
              <a:t>Complete Step 6: </a:t>
            </a:r>
            <a:r>
              <a:rPr lang="en-US" sz="3600" i="1" dirty="0">
                <a:solidFill>
                  <a:srgbClr val="404040"/>
                </a:solidFill>
                <a:latin typeface="Calibri"/>
                <a:cs typeface="Calibri"/>
              </a:rPr>
              <a:t>Build a Competing Behavior Pathway </a:t>
            </a:r>
            <a:r>
              <a:rPr lang="en-US" sz="3600" dirty="0">
                <a:solidFill>
                  <a:srgbClr val="404040"/>
                </a:solidFill>
                <a:latin typeface="Calibri"/>
                <a:cs typeface="Calibri"/>
              </a:rPr>
              <a:t>on p. 8 of your Intensive Level F-BSP</a:t>
            </a:r>
          </a:p>
        </p:txBody>
      </p:sp>
      <p:sp>
        <p:nvSpPr>
          <p:cNvPr id="6" name="Title 5"/>
          <p:cNvSpPr>
            <a:spLocks noGrp="1"/>
          </p:cNvSpPr>
          <p:nvPr>
            <p:ph type="title"/>
          </p:nvPr>
        </p:nvSpPr>
        <p:spPr>
          <a:xfrm>
            <a:off x="502922" y="311256"/>
            <a:ext cx="6507480" cy="1295400"/>
          </a:xfrm>
        </p:spPr>
        <p:txBody>
          <a:bodyPr/>
          <a:lstStyle/>
          <a:p>
            <a:r>
              <a:rPr lang="en-US" dirty="0"/>
              <a:t>Activity</a:t>
            </a:r>
          </a:p>
        </p:txBody>
      </p:sp>
    </p:spTree>
    <p:extLst>
      <p:ext uri="{BB962C8B-B14F-4D97-AF65-F5344CB8AC3E}">
        <p14:creationId xmlns:p14="http://schemas.microsoft.com/office/powerpoint/2010/main" val="426090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33064" y="6493366"/>
            <a:ext cx="2304415" cy="845184"/>
          </a:xfrm>
          <a:prstGeom prst="rect">
            <a:avLst/>
          </a:prstGeom>
        </p:spPr>
        <p:txBody>
          <a:bodyPr vert="horz" wrap="square" lIns="0" tIns="0" rIns="0" bIns="0" rtlCol="0">
            <a:noAutofit/>
          </a:bodyPr>
          <a:lstStyle/>
          <a:p>
            <a:pPr marL="1142599" marR="5715" indent="719203" algn="r">
              <a:lnSpc>
                <a:spcPct val="102099"/>
              </a:lnSpc>
            </a:pPr>
            <a:r>
              <a:rPr sz="1300" spc="-145" dirty="0">
                <a:solidFill>
                  <a:srgbClr val="FFFFFF"/>
                </a:solidFill>
                <a:latin typeface="Times New Roman"/>
                <a:cs typeface="Times New Roman"/>
              </a:rPr>
              <a:t>C</a:t>
            </a:r>
            <a:r>
              <a:rPr sz="1300" spc="100" dirty="0">
                <a:solidFill>
                  <a:srgbClr val="FFFFFF"/>
                </a:solidFill>
                <a:latin typeface="Times New Roman"/>
                <a:cs typeface="Times New Roman"/>
              </a:rPr>
              <a:t>ente</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0" dirty="0">
                <a:solidFill>
                  <a:srgbClr val="FFFFFF"/>
                </a:solidFill>
                <a:latin typeface="Times New Roman"/>
                <a:cs typeface="Times New Roman"/>
              </a:rPr>
              <a:t>Disabilit</a:t>
            </a:r>
            <a:r>
              <a:rPr sz="1300" spc="4"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a:t>
            </a:r>
            <a:endParaRPr sz="1300">
              <a:latin typeface="Times New Roman"/>
              <a:cs typeface="Times New Roman"/>
            </a:endParaRPr>
          </a:p>
          <a:p>
            <a:pPr marR="38722" algn="r">
              <a:spcBef>
                <a:spcPts val="30"/>
              </a:spcBef>
            </a:pPr>
            <a:r>
              <a:rPr sz="1300" spc="20" dirty="0">
                <a:solidFill>
                  <a:srgbClr val="FFFFFF"/>
                </a:solidFill>
                <a:latin typeface="Times New Roman"/>
                <a:cs typeface="Times New Roman"/>
              </a:rPr>
              <a:t>Inclusio</a:t>
            </a:r>
            <a:endParaRPr sz="1300">
              <a:latin typeface="Times New Roman"/>
              <a:cs typeface="Times New Roman"/>
            </a:endParaRPr>
          </a:p>
        </p:txBody>
      </p:sp>
      <p:sp>
        <p:nvSpPr>
          <p:cNvPr id="3" name="object 3"/>
          <p:cNvSpPr txBox="1"/>
          <p:nvPr/>
        </p:nvSpPr>
        <p:spPr>
          <a:xfrm>
            <a:off x="9591810" y="6493362"/>
            <a:ext cx="119380" cy="647700"/>
          </a:xfrm>
          <a:prstGeom prst="rect">
            <a:avLst/>
          </a:prstGeom>
        </p:spPr>
        <p:txBody>
          <a:bodyPr vert="horz" wrap="square" lIns="0" tIns="0" rIns="0" bIns="0" rtlCol="0">
            <a:noAutofit/>
          </a:bodyPr>
          <a:lstStyle/>
          <a:p>
            <a:pPr marL="12695" marR="12695" indent="26025" algn="just">
              <a:lnSpc>
                <a:spcPct val="102099"/>
              </a:lnSpc>
            </a:pPr>
            <a:r>
              <a:rPr sz="1300" spc="75" dirty="0">
                <a:solidFill>
                  <a:srgbClr val="FFFFFF"/>
                </a:solidFill>
                <a:latin typeface="Times New Roman"/>
                <a:cs typeface="Times New Roman"/>
              </a:rPr>
              <a:t>r</a:t>
            </a:r>
            <a:r>
              <a:rPr sz="1300" spc="55" dirty="0">
                <a:solidFill>
                  <a:srgbClr val="FFFFFF"/>
                </a:solidFill>
                <a:latin typeface="Times New Roman"/>
                <a:cs typeface="Times New Roman"/>
              </a:rPr>
              <a:t> </a:t>
            </a:r>
            <a:r>
              <a:rPr sz="1300" spc="60" dirty="0">
                <a:solidFill>
                  <a:srgbClr val="FFFFFF"/>
                </a:solidFill>
                <a:latin typeface="Times New Roman"/>
                <a:cs typeface="Times New Roman"/>
              </a:rPr>
              <a:t>y</a:t>
            </a:r>
            <a:r>
              <a:rPr sz="1300" spc="45" dirty="0">
                <a:solidFill>
                  <a:srgbClr val="FFFFFF"/>
                </a:solidFill>
                <a:latin typeface="Times New Roman"/>
                <a:cs typeface="Times New Roman"/>
              </a:rPr>
              <a:t> y</a:t>
            </a:r>
            <a:endParaRPr sz="1300">
              <a:latin typeface="Times New Roman"/>
              <a:cs typeface="Times New Roman"/>
            </a:endParaRPr>
          </a:p>
        </p:txBody>
      </p:sp>
      <p:sp>
        <p:nvSpPr>
          <p:cNvPr id="4" name="object 4"/>
          <p:cNvSpPr/>
          <p:nvPr/>
        </p:nvSpPr>
        <p:spPr>
          <a:xfrm>
            <a:off x="280908" y="6712598"/>
            <a:ext cx="3131362" cy="747672"/>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256015" rIns="0" bIns="0" rtlCol="0">
            <a:noAutofit/>
          </a:bodyPr>
          <a:lstStyle/>
          <a:p>
            <a:pPr marL="12695">
              <a:lnSpc>
                <a:spcPts val="5007"/>
              </a:lnSpc>
            </a:pPr>
            <a:r>
              <a:rPr spc="-135" dirty="0">
                <a:solidFill>
                  <a:srgbClr val="000000"/>
                </a:solidFill>
                <a:latin typeface="Calibri"/>
                <a:cs typeface="Calibri"/>
              </a:rPr>
              <a:t>F-BS</a:t>
            </a:r>
            <a:r>
              <a:rPr spc="-25" dirty="0">
                <a:solidFill>
                  <a:srgbClr val="000000"/>
                </a:solidFill>
                <a:latin typeface="Calibri"/>
                <a:cs typeface="Calibri"/>
              </a:rPr>
              <a:t>P</a:t>
            </a:r>
            <a:r>
              <a:rPr spc="-209" dirty="0">
                <a:solidFill>
                  <a:srgbClr val="000000"/>
                </a:solidFill>
                <a:latin typeface="Calibri"/>
                <a:cs typeface="Calibri"/>
              </a:rPr>
              <a:t> </a:t>
            </a:r>
            <a:r>
              <a:rPr spc="-135" dirty="0">
                <a:solidFill>
                  <a:srgbClr val="000000"/>
                </a:solidFill>
                <a:latin typeface="Calibri"/>
                <a:cs typeface="Calibri"/>
              </a:rPr>
              <a:t>Strateg</a:t>
            </a:r>
            <a:r>
              <a:rPr spc="-25" dirty="0">
                <a:solidFill>
                  <a:srgbClr val="000000"/>
                </a:solidFill>
                <a:latin typeface="Calibri"/>
                <a:cs typeface="Calibri"/>
              </a:rPr>
              <a:t>y</a:t>
            </a:r>
            <a:r>
              <a:rPr spc="-209" dirty="0">
                <a:solidFill>
                  <a:srgbClr val="000000"/>
                </a:solidFill>
                <a:latin typeface="Calibri"/>
                <a:cs typeface="Calibri"/>
              </a:rPr>
              <a:t> </a:t>
            </a:r>
            <a:r>
              <a:rPr spc="-135" dirty="0">
                <a:solidFill>
                  <a:srgbClr val="000000"/>
                </a:solidFill>
                <a:latin typeface="Calibri"/>
                <a:cs typeface="Calibri"/>
              </a:rPr>
              <a:t>Types</a:t>
            </a:r>
            <a:endParaRPr dirty="0">
              <a:solidFill>
                <a:srgbClr val="000000"/>
              </a:solidFill>
              <a:latin typeface="Calibri"/>
              <a:cs typeface="Calibri"/>
            </a:endParaRPr>
          </a:p>
        </p:txBody>
      </p:sp>
      <p:sp>
        <p:nvSpPr>
          <p:cNvPr id="28" name="Content Placeholder 27"/>
          <p:cNvSpPr>
            <a:spLocks noGrp="1"/>
          </p:cNvSpPr>
          <p:nvPr>
            <p:ph idx="1"/>
          </p:nvPr>
        </p:nvSpPr>
        <p:spPr/>
        <p:txBody>
          <a:bodyPr/>
          <a:lstStyle/>
          <a:p>
            <a:endParaRPr lang="en-US"/>
          </a:p>
        </p:txBody>
      </p:sp>
      <p:sp>
        <p:nvSpPr>
          <p:cNvPr id="6" name="object 6"/>
          <p:cNvSpPr/>
          <p:nvPr/>
        </p:nvSpPr>
        <p:spPr>
          <a:xfrm>
            <a:off x="447869" y="1537276"/>
            <a:ext cx="2277238" cy="530110"/>
          </a:xfrm>
          <a:custGeom>
            <a:avLst/>
            <a:gdLst/>
            <a:ahLst/>
            <a:cxnLst/>
            <a:rect l="l" t="t" r="r" b="b"/>
            <a:pathLst>
              <a:path w="2303976" h="530110">
                <a:moveTo>
                  <a:pt x="0" y="0"/>
                </a:moveTo>
                <a:lnTo>
                  <a:pt x="2303976" y="0"/>
                </a:lnTo>
                <a:lnTo>
                  <a:pt x="2303976"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7" name="object 7"/>
          <p:cNvSpPr/>
          <p:nvPr/>
        </p:nvSpPr>
        <p:spPr>
          <a:xfrm>
            <a:off x="2725111" y="1537276"/>
            <a:ext cx="2303975" cy="530110"/>
          </a:xfrm>
          <a:custGeom>
            <a:avLst/>
            <a:gdLst/>
            <a:ahLst/>
            <a:cxnLst/>
            <a:rect l="l" t="t" r="r" b="b"/>
            <a:pathLst>
              <a:path w="2303975" h="530110">
                <a:moveTo>
                  <a:pt x="0" y="0"/>
                </a:moveTo>
                <a:lnTo>
                  <a:pt x="2303975" y="0"/>
                </a:lnTo>
                <a:lnTo>
                  <a:pt x="2303975"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8" name="object 8"/>
          <p:cNvSpPr/>
          <p:nvPr/>
        </p:nvSpPr>
        <p:spPr>
          <a:xfrm>
            <a:off x="5029084" y="1537276"/>
            <a:ext cx="2303976" cy="530110"/>
          </a:xfrm>
          <a:custGeom>
            <a:avLst/>
            <a:gdLst/>
            <a:ahLst/>
            <a:cxnLst/>
            <a:rect l="l" t="t" r="r" b="b"/>
            <a:pathLst>
              <a:path w="2303976" h="530110">
                <a:moveTo>
                  <a:pt x="0" y="0"/>
                </a:moveTo>
                <a:lnTo>
                  <a:pt x="2303976" y="0"/>
                </a:lnTo>
                <a:lnTo>
                  <a:pt x="2303976"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9" name="object 9"/>
          <p:cNvSpPr/>
          <p:nvPr/>
        </p:nvSpPr>
        <p:spPr>
          <a:xfrm>
            <a:off x="7333064" y="1537276"/>
            <a:ext cx="2303975" cy="530110"/>
          </a:xfrm>
          <a:custGeom>
            <a:avLst/>
            <a:gdLst/>
            <a:ahLst/>
            <a:cxnLst/>
            <a:rect l="l" t="t" r="r" b="b"/>
            <a:pathLst>
              <a:path w="2303975" h="530110">
                <a:moveTo>
                  <a:pt x="0" y="0"/>
                </a:moveTo>
                <a:lnTo>
                  <a:pt x="2303975" y="0"/>
                </a:lnTo>
                <a:lnTo>
                  <a:pt x="2303975"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10" name="object 10"/>
          <p:cNvSpPr/>
          <p:nvPr/>
        </p:nvSpPr>
        <p:spPr>
          <a:xfrm>
            <a:off x="280690" y="2067387"/>
            <a:ext cx="2444421" cy="5691994"/>
          </a:xfrm>
          <a:custGeom>
            <a:avLst/>
            <a:gdLst/>
            <a:ahLst/>
            <a:cxnLst/>
            <a:rect l="l" t="t" r="r" b="b"/>
            <a:pathLst>
              <a:path w="2303976" h="5195086">
                <a:moveTo>
                  <a:pt x="0" y="0"/>
                </a:moveTo>
                <a:lnTo>
                  <a:pt x="2303976" y="0"/>
                </a:lnTo>
                <a:lnTo>
                  <a:pt x="2303976"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1" name="object 11"/>
          <p:cNvSpPr/>
          <p:nvPr/>
        </p:nvSpPr>
        <p:spPr>
          <a:xfrm>
            <a:off x="2725111" y="2067387"/>
            <a:ext cx="2303975" cy="5691994"/>
          </a:xfrm>
          <a:custGeom>
            <a:avLst/>
            <a:gdLst/>
            <a:ahLst/>
            <a:cxnLst/>
            <a:rect l="l" t="t" r="r" b="b"/>
            <a:pathLst>
              <a:path w="2303975" h="5195086">
                <a:moveTo>
                  <a:pt x="0" y="0"/>
                </a:moveTo>
                <a:lnTo>
                  <a:pt x="2303975" y="0"/>
                </a:lnTo>
                <a:lnTo>
                  <a:pt x="2303975"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2" name="object 12"/>
          <p:cNvSpPr/>
          <p:nvPr/>
        </p:nvSpPr>
        <p:spPr>
          <a:xfrm>
            <a:off x="5123837" y="2782625"/>
            <a:ext cx="2303976" cy="5039298"/>
          </a:xfrm>
          <a:custGeom>
            <a:avLst/>
            <a:gdLst/>
            <a:ahLst/>
            <a:cxnLst/>
            <a:rect l="l" t="t" r="r" b="b"/>
            <a:pathLst>
              <a:path w="2303976" h="5195086">
                <a:moveTo>
                  <a:pt x="0" y="0"/>
                </a:moveTo>
                <a:lnTo>
                  <a:pt x="2303976" y="0"/>
                </a:lnTo>
                <a:lnTo>
                  <a:pt x="2303976"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3" name="object 13"/>
          <p:cNvSpPr/>
          <p:nvPr/>
        </p:nvSpPr>
        <p:spPr>
          <a:xfrm>
            <a:off x="7333064" y="2067390"/>
            <a:ext cx="2493481" cy="5705013"/>
          </a:xfrm>
          <a:custGeom>
            <a:avLst/>
            <a:gdLst/>
            <a:ahLst/>
            <a:cxnLst/>
            <a:rect l="l" t="t" r="r" b="b"/>
            <a:pathLst>
              <a:path w="2303975" h="5195086">
                <a:moveTo>
                  <a:pt x="0" y="0"/>
                </a:moveTo>
                <a:lnTo>
                  <a:pt x="2303975" y="0"/>
                </a:lnTo>
                <a:lnTo>
                  <a:pt x="2303975"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4" name="object 14"/>
          <p:cNvSpPr/>
          <p:nvPr/>
        </p:nvSpPr>
        <p:spPr>
          <a:xfrm>
            <a:off x="414396" y="2067387"/>
            <a:ext cx="9229378"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5" name="object 15"/>
          <p:cNvSpPr/>
          <p:nvPr/>
        </p:nvSpPr>
        <p:spPr>
          <a:xfrm>
            <a:off x="421131" y="1530541"/>
            <a:ext cx="0" cy="5738673"/>
          </a:xfrm>
          <a:custGeom>
            <a:avLst/>
            <a:gdLst/>
            <a:ahLst/>
            <a:cxnLst/>
            <a:rect l="l" t="t" r="r" b="b"/>
            <a:pathLst>
              <a:path h="5738673">
                <a:moveTo>
                  <a:pt x="0" y="0"/>
                </a:moveTo>
                <a:lnTo>
                  <a:pt x="0" y="5738673"/>
                </a:lnTo>
              </a:path>
            </a:pathLst>
          </a:custGeom>
          <a:ln w="13473">
            <a:solidFill>
              <a:srgbClr val="8FB9D4"/>
            </a:solidFill>
          </a:ln>
        </p:spPr>
        <p:txBody>
          <a:bodyPr wrap="square" lIns="0" tIns="0" rIns="0" bIns="0" rtlCol="0">
            <a:noAutofit/>
          </a:bodyPr>
          <a:lstStyle/>
          <a:p>
            <a:endParaRPr/>
          </a:p>
        </p:txBody>
      </p:sp>
      <p:sp>
        <p:nvSpPr>
          <p:cNvPr id="16" name="object 16"/>
          <p:cNvSpPr/>
          <p:nvPr/>
        </p:nvSpPr>
        <p:spPr>
          <a:xfrm>
            <a:off x="9637037" y="1530541"/>
            <a:ext cx="0" cy="5738673"/>
          </a:xfrm>
          <a:custGeom>
            <a:avLst/>
            <a:gdLst/>
            <a:ahLst/>
            <a:cxnLst/>
            <a:rect l="l" t="t" r="r" b="b"/>
            <a:pathLst>
              <a:path h="5738673">
                <a:moveTo>
                  <a:pt x="0" y="0"/>
                </a:moveTo>
                <a:lnTo>
                  <a:pt x="0" y="5738673"/>
                </a:lnTo>
              </a:path>
            </a:pathLst>
          </a:custGeom>
          <a:ln w="13473">
            <a:solidFill>
              <a:srgbClr val="8FB9D4"/>
            </a:solidFill>
          </a:ln>
        </p:spPr>
        <p:txBody>
          <a:bodyPr wrap="square" lIns="0" tIns="0" rIns="0" bIns="0" rtlCol="0">
            <a:noAutofit/>
          </a:bodyPr>
          <a:lstStyle/>
          <a:p>
            <a:endParaRPr/>
          </a:p>
        </p:txBody>
      </p:sp>
      <p:sp>
        <p:nvSpPr>
          <p:cNvPr id="17" name="object 17"/>
          <p:cNvSpPr/>
          <p:nvPr/>
        </p:nvSpPr>
        <p:spPr>
          <a:xfrm>
            <a:off x="414396" y="1537276"/>
            <a:ext cx="9229378"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8" name="object 18"/>
          <p:cNvSpPr/>
          <p:nvPr/>
        </p:nvSpPr>
        <p:spPr>
          <a:xfrm>
            <a:off x="414396" y="7262473"/>
            <a:ext cx="9229378"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9" name="object 19"/>
          <p:cNvSpPr txBox="1"/>
          <p:nvPr/>
        </p:nvSpPr>
        <p:spPr>
          <a:xfrm>
            <a:off x="878672" y="1569407"/>
            <a:ext cx="3544570" cy="315595"/>
          </a:xfrm>
          <a:prstGeom prst="rect">
            <a:avLst/>
          </a:prstGeom>
        </p:spPr>
        <p:txBody>
          <a:bodyPr vert="horz" wrap="square" lIns="0" tIns="0" rIns="0" bIns="0" rtlCol="0">
            <a:noAutofit/>
          </a:bodyPr>
          <a:lstStyle/>
          <a:p>
            <a:pPr marL="12695">
              <a:lnSpc>
                <a:spcPts val="2480"/>
              </a:lnSpc>
              <a:tabLst>
                <a:tab pos="1978600" algn="l"/>
              </a:tabLst>
            </a:pPr>
            <a:r>
              <a:rPr sz="2100" b="1" spc="10" dirty="0">
                <a:solidFill>
                  <a:srgbClr val="FFFFFF"/>
                </a:solidFill>
                <a:latin typeface="Calibri"/>
                <a:cs typeface="Calibri"/>
              </a:rPr>
              <a:t>S</a:t>
            </a:r>
            <a:r>
              <a:rPr sz="2100" b="1" spc="4" dirty="0">
                <a:solidFill>
                  <a:srgbClr val="FFFFFF"/>
                </a:solidFill>
                <a:latin typeface="Calibri"/>
                <a:cs typeface="Calibri"/>
              </a:rPr>
              <a:t>etting	Antece</a:t>
            </a:r>
            <a:r>
              <a:rPr sz="2100" b="1" spc="10" dirty="0">
                <a:solidFill>
                  <a:srgbClr val="FFFFFF"/>
                </a:solidFill>
                <a:latin typeface="Calibri"/>
                <a:cs typeface="Calibri"/>
              </a:rPr>
              <a:t>d</a:t>
            </a:r>
            <a:r>
              <a:rPr sz="2100" b="1" spc="4" dirty="0">
                <a:solidFill>
                  <a:srgbClr val="FFFFFF"/>
                </a:solidFill>
                <a:latin typeface="Calibri"/>
                <a:cs typeface="Calibri"/>
              </a:rPr>
              <a:t>ent</a:t>
            </a:r>
            <a:endParaRPr sz="2100" dirty="0">
              <a:latin typeface="Calibri"/>
              <a:cs typeface="Calibri"/>
            </a:endParaRPr>
          </a:p>
        </p:txBody>
      </p:sp>
      <p:sp>
        <p:nvSpPr>
          <p:cNvPr id="20" name="object 20"/>
          <p:cNvSpPr txBox="1"/>
          <p:nvPr/>
        </p:nvSpPr>
        <p:spPr>
          <a:xfrm>
            <a:off x="5599756" y="1588643"/>
            <a:ext cx="1168400" cy="328295"/>
          </a:xfrm>
          <a:prstGeom prst="rect">
            <a:avLst/>
          </a:prstGeom>
        </p:spPr>
        <p:txBody>
          <a:bodyPr vert="horz" wrap="square" lIns="0" tIns="0" rIns="0" bIns="0" rtlCol="0">
            <a:noAutofit/>
          </a:bodyPr>
          <a:lstStyle/>
          <a:p>
            <a:pPr marL="12695"/>
            <a:r>
              <a:rPr sz="2100" b="1" spc="10" dirty="0">
                <a:solidFill>
                  <a:srgbClr val="FFFFFF"/>
                </a:solidFill>
                <a:latin typeface="Calibri"/>
                <a:cs typeface="Calibri"/>
              </a:rPr>
              <a:t>Behavior</a:t>
            </a:r>
            <a:endParaRPr sz="2100" dirty="0">
              <a:latin typeface="Calibri"/>
              <a:cs typeface="Calibri"/>
            </a:endParaRPr>
          </a:p>
        </p:txBody>
      </p:sp>
      <p:sp>
        <p:nvSpPr>
          <p:cNvPr id="21" name="object 21"/>
          <p:cNvSpPr txBox="1"/>
          <p:nvPr/>
        </p:nvSpPr>
        <p:spPr>
          <a:xfrm>
            <a:off x="7547947" y="1588643"/>
            <a:ext cx="1879600" cy="328295"/>
          </a:xfrm>
          <a:prstGeom prst="rect">
            <a:avLst/>
          </a:prstGeom>
        </p:spPr>
        <p:txBody>
          <a:bodyPr vert="horz" wrap="square" lIns="0" tIns="0" rIns="0" bIns="0" rtlCol="0">
            <a:noAutofit/>
          </a:bodyPr>
          <a:lstStyle/>
          <a:p>
            <a:pPr marL="12695"/>
            <a:r>
              <a:rPr sz="2100" b="1" spc="4" dirty="0">
                <a:solidFill>
                  <a:srgbClr val="FFFFFF"/>
                </a:solidFill>
                <a:latin typeface="Calibri"/>
                <a:cs typeface="Calibri"/>
              </a:rPr>
              <a:t>Consequence</a:t>
            </a:r>
            <a:endParaRPr sz="2100" dirty="0">
              <a:latin typeface="Calibri"/>
              <a:cs typeface="Calibri"/>
            </a:endParaRPr>
          </a:p>
        </p:txBody>
      </p:sp>
      <p:sp>
        <p:nvSpPr>
          <p:cNvPr id="22" name="object 22"/>
          <p:cNvSpPr txBox="1"/>
          <p:nvPr/>
        </p:nvSpPr>
        <p:spPr>
          <a:xfrm>
            <a:off x="505444" y="2131931"/>
            <a:ext cx="2115820" cy="2902585"/>
          </a:xfrm>
          <a:prstGeom prst="rect">
            <a:avLst/>
          </a:prstGeom>
        </p:spPr>
        <p:txBody>
          <a:bodyPr vert="horz" wrap="square" lIns="0" tIns="0" rIns="0" bIns="0" rtlCol="0">
            <a:noAutofit/>
          </a:bodyPr>
          <a:lstStyle/>
          <a:p>
            <a:pPr marL="308502" marR="297710" indent="-296441">
              <a:lnSpc>
                <a:spcPts val="2230"/>
              </a:lnSpc>
              <a:buFont typeface="Arial"/>
              <a:buChar char="•"/>
              <a:tabLst>
                <a:tab pos="315485" algn="l"/>
              </a:tabLst>
            </a:pPr>
            <a:r>
              <a:rPr sz="1900" dirty="0">
                <a:latin typeface="Calibri"/>
                <a:cs typeface="Calibri"/>
              </a:rPr>
              <a:t>St</a:t>
            </a:r>
            <a:r>
              <a:rPr sz="1900" spc="-40" dirty="0">
                <a:latin typeface="Calibri"/>
                <a:cs typeface="Calibri"/>
              </a:rPr>
              <a:t>r</a:t>
            </a:r>
            <a:r>
              <a:rPr sz="1900" dirty="0">
                <a:latin typeface="Calibri"/>
                <a:cs typeface="Calibri"/>
              </a:rPr>
              <a:t>engthening </a:t>
            </a:r>
            <a:r>
              <a:rPr sz="1900" spc="-40" dirty="0">
                <a:latin typeface="Calibri"/>
                <a:cs typeface="Calibri"/>
              </a:rPr>
              <a:t>r</a:t>
            </a:r>
            <a:r>
              <a:rPr sz="1900" dirty="0">
                <a:latin typeface="Calibri"/>
                <a:cs typeface="Calibri"/>
              </a:rPr>
              <a:t>elationships</a:t>
            </a:r>
          </a:p>
          <a:p>
            <a:pPr marL="308502" marR="139650" indent="-296441">
              <a:lnSpc>
                <a:spcPts val="2230"/>
              </a:lnSpc>
              <a:spcBef>
                <a:spcPts val="105"/>
              </a:spcBef>
              <a:buFont typeface="Arial"/>
              <a:buChar char="•"/>
              <a:tabLst>
                <a:tab pos="315485" algn="l"/>
              </a:tabLst>
            </a:pPr>
            <a:r>
              <a:rPr sz="1900" dirty="0">
                <a:latin typeface="Calibri"/>
                <a:cs typeface="Calibri"/>
              </a:rPr>
              <a:t>Home-school com</a:t>
            </a:r>
            <a:r>
              <a:rPr sz="1900" spc="-20" dirty="0">
                <a:latin typeface="Calibri"/>
                <a:cs typeface="Calibri"/>
              </a:rPr>
              <a:t>m</a:t>
            </a:r>
            <a:r>
              <a:rPr sz="1900" dirty="0">
                <a:latin typeface="Calibri"/>
                <a:cs typeface="Calibri"/>
              </a:rPr>
              <a:t>unication</a:t>
            </a:r>
          </a:p>
          <a:p>
            <a:pPr marL="308502" marR="12695" indent="-296441">
              <a:lnSpc>
                <a:spcPts val="2230"/>
              </a:lnSpc>
              <a:spcBef>
                <a:spcPts val="105"/>
              </a:spcBef>
              <a:buFont typeface="Arial"/>
              <a:buChar char="•"/>
              <a:tabLst>
                <a:tab pos="315485" algn="l"/>
              </a:tabLst>
            </a:pPr>
            <a:r>
              <a:rPr sz="1900" dirty="0">
                <a:latin typeface="Calibri"/>
                <a:cs typeface="Calibri"/>
              </a:rPr>
              <a:t>Home-to-school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a:t>
            </a:r>
          </a:p>
          <a:p>
            <a:pPr marL="315485" indent="-303423">
              <a:lnSpc>
                <a:spcPts val="2270"/>
              </a:lnSpc>
              <a:buFont typeface="Arial"/>
              <a:buChar char="•"/>
              <a:tabLst>
                <a:tab pos="315485" algn="l"/>
              </a:tabLst>
            </a:pPr>
            <a:r>
              <a:rPr sz="1900" dirty="0">
                <a:latin typeface="Calibri"/>
                <a:cs typeface="Calibri"/>
              </a:rPr>
              <a:t>Engaging families</a:t>
            </a:r>
          </a:p>
          <a:p>
            <a:pPr marL="308502" marR="54591" indent="-296441">
              <a:lnSpc>
                <a:spcPct val="100099"/>
              </a:lnSpc>
              <a:spcBef>
                <a:spcPts val="50"/>
              </a:spcBef>
              <a:buFont typeface="Arial"/>
              <a:buChar char="•"/>
              <a:tabLst>
                <a:tab pos="315485" algn="l"/>
              </a:tabLst>
            </a:pPr>
            <a:r>
              <a:rPr sz="1900" dirty="0">
                <a:latin typeface="Calibri"/>
                <a:cs typeface="Calibri"/>
              </a:rPr>
              <a:t>Coo</a:t>
            </a:r>
            <a:r>
              <a:rPr sz="1900" spc="-30" dirty="0">
                <a:latin typeface="Calibri"/>
                <a:cs typeface="Calibri"/>
              </a:rPr>
              <a:t>r</a:t>
            </a:r>
            <a:r>
              <a:rPr sz="1900" dirty="0">
                <a:latin typeface="Calibri"/>
                <a:cs typeface="Calibri"/>
              </a:rPr>
              <a:t>dination with com</a:t>
            </a:r>
            <a:r>
              <a:rPr sz="1900" spc="-20" dirty="0">
                <a:latin typeface="Calibri"/>
                <a:cs typeface="Calibri"/>
              </a:rPr>
              <a:t>m</a:t>
            </a:r>
            <a:r>
              <a:rPr sz="1900" dirty="0">
                <a:latin typeface="Calibri"/>
                <a:cs typeface="Calibri"/>
              </a:rPr>
              <a:t>unity p</a:t>
            </a:r>
            <a:r>
              <a:rPr sz="1900" spc="-50" dirty="0">
                <a:latin typeface="Calibri"/>
                <a:cs typeface="Calibri"/>
              </a:rPr>
              <a:t>r</a:t>
            </a:r>
            <a:r>
              <a:rPr sz="1900" spc="-20" dirty="0">
                <a:latin typeface="Calibri"/>
                <a:cs typeface="Calibri"/>
              </a:rPr>
              <a:t>o</a:t>
            </a:r>
            <a:r>
              <a:rPr sz="1900" dirty="0">
                <a:latin typeface="Calibri"/>
                <a:cs typeface="Calibri"/>
              </a:rPr>
              <a:t>viders</a:t>
            </a:r>
          </a:p>
        </p:txBody>
      </p:sp>
      <p:sp>
        <p:nvSpPr>
          <p:cNvPr id="23" name="object 23"/>
          <p:cNvSpPr txBox="1"/>
          <p:nvPr/>
        </p:nvSpPr>
        <p:spPr>
          <a:xfrm>
            <a:off x="2809420" y="2117202"/>
            <a:ext cx="2271660" cy="4372610"/>
          </a:xfrm>
          <a:prstGeom prst="rect">
            <a:avLst/>
          </a:prstGeom>
        </p:spPr>
        <p:txBody>
          <a:bodyPr vert="horz" wrap="square" lIns="0" tIns="0" rIns="0" bIns="0" rtlCol="0">
            <a:noAutofit/>
          </a:bodyPr>
          <a:lstStyle/>
          <a:p>
            <a:pPr marL="308502" indent="-296441">
              <a:buFont typeface="Arial"/>
              <a:buChar char="•"/>
              <a:tabLst>
                <a:tab pos="315485" algn="l"/>
              </a:tabLst>
            </a:pPr>
            <a:r>
              <a:rPr sz="1900" dirty="0">
                <a:latin typeface="Calibri"/>
                <a:cs typeface="Calibri"/>
              </a:rPr>
              <a:t>P</a:t>
            </a:r>
            <a:r>
              <a:rPr sz="1900" spc="-50" dirty="0">
                <a:latin typeface="Calibri"/>
                <a:cs typeface="Calibri"/>
              </a:rPr>
              <a:t>r</a:t>
            </a:r>
            <a:r>
              <a:rPr sz="1900" spc="-20" dirty="0">
                <a:latin typeface="Calibri"/>
                <a:cs typeface="Calibri"/>
              </a:rPr>
              <a:t>o</a:t>
            </a:r>
            <a:r>
              <a:rPr sz="1900" dirty="0">
                <a:latin typeface="Calibri"/>
                <a:cs typeface="Calibri"/>
              </a:rPr>
              <a:t>viding choices</a:t>
            </a:r>
          </a:p>
          <a:p>
            <a:pPr marL="315485" indent="-303423">
              <a:lnSpc>
                <a:spcPts val="2230"/>
              </a:lnSpc>
              <a:buFont typeface="Arial"/>
              <a:buChar char="•"/>
              <a:tabLst>
                <a:tab pos="315485" algn="l"/>
              </a:tabLst>
            </a:pPr>
            <a:r>
              <a:rPr sz="1900" spc="-240" dirty="0">
                <a:latin typeface="Calibri"/>
                <a:cs typeface="Calibri"/>
              </a:rPr>
              <a:t>T</a:t>
            </a:r>
            <a:r>
              <a:rPr sz="1900" dirty="0">
                <a:latin typeface="Calibri"/>
                <a:cs typeface="Calibri"/>
              </a:rPr>
              <a:t>ransition</a:t>
            </a:r>
          </a:p>
          <a:p>
            <a:pPr marL="308502">
              <a:spcBef>
                <a:spcPts val="55"/>
              </a:spcBef>
            </a:pPr>
            <a:r>
              <a:rPr sz="1900" dirty="0">
                <a:latin typeface="Calibri"/>
                <a:cs typeface="Calibri"/>
              </a:rPr>
              <a:t>suppo</a:t>
            </a:r>
            <a:r>
              <a:rPr sz="1900" spc="35" dirty="0">
                <a:latin typeface="Calibri"/>
                <a:cs typeface="Calibri"/>
              </a:rPr>
              <a:t>r</a:t>
            </a:r>
            <a:r>
              <a:rPr sz="1900" dirty="0">
                <a:latin typeface="Calibri"/>
                <a:cs typeface="Calibri"/>
              </a:rPr>
              <a:t>ts</a:t>
            </a:r>
          </a:p>
          <a:p>
            <a:pPr marL="315485" indent="-303423">
              <a:lnSpc>
                <a:spcPts val="2230"/>
              </a:lnSpc>
              <a:buFont typeface="Arial"/>
              <a:buChar char="•"/>
              <a:tabLst>
                <a:tab pos="315485" algn="l"/>
              </a:tabLst>
            </a:pPr>
            <a:r>
              <a:rPr sz="1900" dirty="0">
                <a:latin typeface="Calibri"/>
                <a:cs typeface="Calibri"/>
              </a:rPr>
              <a:t>E</a:t>
            </a:r>
            <a:r>
              <a:rPr sz="1900" spc="-30" dirty="0">
                <a:latin typeface="Calibri"/>
                <a:cs typeface="Calibri"/>
              </a:rPr>
              <a:t>n</a:t>
            </a:r>
            <a:r>
              <a:rPr sz="1900" dirty="0">
                <a:latin typeface="Calibri"/>
                <a:cs typeface="Calibri"/>
              </a:rPr>
              <a:t>vi</a:t>
            </a:r>
            <a:r>
              <a:rPr sz="1900" spc="-50" dirty="0">
                <a:latin typeface="Calibri"/>
                <a:cs typeface="Calibri"/>
              </a:rPr>
              <a:t>r</a:t>
            </a:r>
            <a:r>
              <a:rPr sz="1900" dirty="0">
                <a:latin typeface="Calibri"/>
                <a:cs typeface="Calibri"/>
              </a:rPr>
              <a:t>onmental</a:t>
            </a:r>
          </a:p>
          <a:p>
            <a:pPr marL="308502">
              <a:spcBef>
                <a:spcPts val="55"/>
              </a:spcBef>
            </a:pPr>
            <a:r>
              <a:rPr sz="1900" dirty="0">
                <a:latin typeface="Calibri"/>
                <a:cs typeface="Calibri"/>
              </a:rPr>
              <a:t>suppo</a:t>
            </a:r>
            <a:r>
              <a:rPr sz="1900" spc="35" dirty="0">
                <a:latin typeface="Calibri"/>
                <a:cs typeface="Calibri"/>
              </a:rPr>
              <a:t>r</a:t>
            </a:r>
            <a:r>
              <a:rPr sz="1900" dirty="0">
                <a:latin typeface="Calibri"/>
                <a:cs typeface="Calibri"/>
              </a:rPr>
              <a:t>ts</a:t>
            </a:r>
          </a:p>
          <a:p>
            <a:pPr marL="315485" indent="-303423">
              <a:lnSpc>
                <a:spcPts val="2230"/>
              </a:lnSpc>
              <a:buFont typeface="Arial"/>
              <a:buChar char="•"/>
              <a:tabLst>
                <a:tab pos="315485" algn="l"/>
              </a:tabLst>
            </a:pPr>
            <a:r>
              <a:rPr sz="1900" dirty="0">
                <a:latin typeface="Calibri"/>
                <a:cs typeface="Calibri"/>
              </a:rPr>
              <a:t>Cu</a:t>
            </a:r>
            <a:r>
              <a:rPr sz="1900" spc="-20" dirty="0">
                <a:latin typeface="Calibri"/>
                <a:cs typeface="Calibri"/>
              </a:rPr>
              <a:t>r</a:t>
            </a:r>
            <a:r>
              <a:rPr sz="1900" dirty="0">
                <a:latin typeface="Calibri"/>
                <a:cs typeface="Calibri"/>
              </a:rPr>
              <a:t>ricular</a:t>
            </a:r>
          </a:p>
          <a:p>
            <a:pPr marL="308502">
              <a:spcBef>
                <a:spcPts val="55"/>
              </a:spcBef>
            </a:pPr>
            <a:r>
              <a:rPr sz="1900" dirty="0">
                <a:latin typeface="Calibri"/>
                <a:cs typeface="Calibri"/>
              </a:rPr>
              <a:t>modification</a:t>
            </a:r>
          </a:p>
          <a:p>
            <a:pPr marL="308502" marR="516073" indent="-296441">
              <a:lnSpc>
                <a:spcPts val="2230"/>
              </a:lnSpc>
              <a:spcBef>
                <a:spcPts val="170"/>
              </a:spcBef>
              <a:buFont typeface="Arial"/>
              <a:buChar char="•"/>
              <a:tabLst>
                <a:tab pos="315485" algn="l"/>
              </a:tabLst>
            </a:pPr>
            <a:r>
              <a:rPr sz="1900" dirty="0">
                <a:latin typeface="Calibri"/>
                <a:cs typeface="Calibri"/>
              </a:rPr>
              <a:t>Adult </a:t>
            </a:r>
            <a:r>
              <a:rPr sz="1900" spc="-40" dirty="0">
                <a:latin typeface="Calibri"/>
                <a:cs typeface="Calibri"/>
              </a:rPr>
              <a:t>v</a:t>
            </a:r>
            <a:r>
              <a:rPr sz="1900" dirty="0">
                <a:latin typeface="Calibri"/>
                <a:cs typeface="Calibri"/>
              </a:rPr>
              <a:t>erbal beh</a:t>
            </a:r>
            <a:r>
              <a:rPr sz="1900" spc="-70" dirty="0">
                <a:latin typeface="Calibri"/>
                <a:cs typeface="Calibri"/>
              </a:rPr>
              <a:t>a</a:t>
            </a:r>
            <a:r>
              <a:rPr sz="1900" dirty="0">
                <a:latin typeface="Calibri"/>
                <a:cs typeface="Calibri"/>
              </a:rPr>
              <a:t>vior</a:t>
            </a:r>
          </a:p>
          <a:p>
            <a:pPr marL="308502" marR="482430" indent="-296441">
              <a:lnSpc>
                <a:spcPts val="2330"/>
              </a:lnSpc>
              <a:spcBef>
                <a:spcPts val="25"/>
              </a:spcBef>
              <a:buFont typeface="Arial"/>
              <a:buChar char="•"/>
              <a:tabLst>
                <a:tab pos="315485" algn="l"/>
              </a:tabLst>
            </a:pPr>
            <a:r>
              <a:rPr sz="1900" dirty="0">
                <a:latin typeface="Calibri"/>
                <a:cs typeface="Calibri"/>
              </a:rPr>
              <a:t>Class</a:t>
            </a:r>
            <a:r>
              <a:rPr sz="1900" spc="-50" dirty="0">
                <a:latin typeface="Calibri"/>
                <a:cs typeface="Calibri"/>
              </a:rPr>
              <a:t>r</a:t>
            </a:r>
            <a:r>
              <a:rPr sz="1900" dirty="0">
                <a:latin typeface="Calibri"/>
                <a:cs typeface="Calibri"/>
              </a:rPr>
              <a:t>oom management</a:t>
            </a:r>
          </a:p>
          <a:p>
            <a:pPr marL="315485" indent="-303423">
              <a:lnSpc>
                <a:spcPts val="2145"/>
              </a:lnSpc>
              <a:buFont typeface="Arial"/>
              <a:buChar char="•"/>
              <a:tabLst>
                <a:tab pos="315485" algn="l"/>
              </a:tabLst>
            </a:pPr>
            <a:r>
              <a:rPr sz="1900" dirty="0">
                <a:latin typeface="Calibri"/>
                <a:cs typeface="Calibri"/>
              </a:rPr>
              <a:t>Inc</a:t>
            </a:r>
            <a:r>
              <a:rPr sz="1900" spc="-40" dirty="0">
                <a:latin typeface="Calibri"/>
                <a:cs typeface="Calibri"/>
              </a:rPr>
              <a:t>r</a:t>
            </a:r>
            <a:r>
              <a:rPr sz="1900" dirty="0">
                <a:latin typeface="Calibri"/>
                <a:cs typeface="Calibri"/>
              </a:rPr>
              <a:t>ease</a:t>
            </a:r>
          </a:p>
          <a:p>
            <a:pPr marL="308502" marR="307866">
              <a:lnSpc>
                <a:spcPts val="2230"/>
              </a:lnSpc>
              <a:spcBef>
                <a:spcPts val="170"/>
              </a:spcBef>
            </a:pPr>
            <a:r>
              <a:rPr sz="1900" dirty="0">
                <a:latin typeface="Calibri"/>
                <a:cs typeface="Calibri"/>
              </a:rPr>
              <a:t>noncontingent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a:t>
            </a:r>
          </a:p>
          <a:p>
            <a:pPr marL="315485" indent="-303423">
              <a:lnSpc>
                <a:spcPts val="2270"/>
              </a:lnSpc>
              <a:buFont typeface="Arial"/>
              <a:buChar char="•"/>
              <a:tabLst>
                <a:tab pos="315485" algn="l"/>
              </a:tabLst>
            </a:pPr>
            <a:r>
              <a:rPr sz="1900" spc="-50" dirty="0">
                <a:latin typeface="Calibri"/>
                <a:cs typeface="Calibri"/>
              </a:rPr>
              <a:t>P</a:t>
            </a:r>
            <a:r>
              <a:rPr sz="1900" dirty="0">
                <a:latin typeface="Calibri"/>
                <a:cs typeface="Calibri"/>
              </a:rPr>
              <a:t>eer suppo</a:t>
            </a:r>
            <a:r>
              <a:rPr sz="1900" spc="35" dirty="0">
                <a:latin typeface="Calibri"/>
                <a:cs typeface="Calibri"/>
              </a:rPr>
              <a:t>r</a:t>
            </a:r>
            <a:r>
              <a:rPr sz="1900" dirty="0">
                <a:latin typeface="Calibri"/>
                <a:cs typeface="Calibri"/>
              </a:rPr>
              <a:t>t</a:t>
            </a:r>
          </a:p>
        </p:txBody>
      </p:sp>
      <p:sp>
        <p:nvSpPr>
          <p:cNvPr id="24" name="object 24"/>
          <p:cNvSpPr txBox="1"/>
          <p:nvPr/>
        </p:nvSpPr>
        <p:spPr>
          <a:xfrm>
            <a:off x="2809420" y="6483874"/>
            <a:ext cx="1734185" cy="302260"/>
          </a:xfrm>
          <a:prstGeom prst="rect">
            <a:avLst/>
          </a:prstGeom>
        </p:spPr>
        <p:txBody>
          <a:bodyPr vert="horz" wrap="square" lIns="0" tIns="0" rIns="0" bIns="0" rtlCol="0">
            <a:noAutofit/>
          </a:bodyPr>
          <a:lstStyle/>
          <a:p>
            <a:pPr marL="315485" indent="-303423">
              <a:buFont typeface="Arial"/>
              <a:buChar char="•"/>
              <a:tabLst>
                <a:tab pos="315485" algn="l"/>
              </a:tabLst>
            </a:pPr>
            <a:r>
              <a:rPr sz="1900" spc="-50" dirty="0">
                <a:latin typeface="Gill Sans MT"/>
                <a:cs typeface="Gill Sans MT"/>
              </a:rPr>
              <a:t>P</a:t>
            </a:r>
            <a:r>
              <a:rPr sz="1900" dirty="0">
                <a:latin typeface="Gill Sans MT"/>
                <a:cs typeface="Gill Sans MT"/>
              </a:rPr>
              <a:t>eer modeling</a:t>
            </a:r>
          </a:p>
        </p:txBody>
      </p:sp>
      <p:sp>
        <p:nvSpPr>
          <p:cNvPr id="25" name="object 25"/>
          <p:cNvSpPr txBox="1"/>
          <p:nvPr/>
        </p:nvSpPr>
        <p:spPr>
          <a:xfrm>
            <a:off x="5113396" y="2117199"/>
            <a:ext cx="2115820" cy="3496945"/>
          </a:xfrm>
          <a:prstGeom prst="rect">
            <a:avLst/>
          </a:prstGeom>
        </p:spPr>
        <p:txBody>
          <a:bodyPr vert="horz" wrap="square" lIns="0" tIns="0" rIns="0" bIns="0" rtlCol="0">
            <a:noAutofit/>
          </a:bodyPr>
          <a:lstStyle/>
          <a:p>
            <a:pPr marL="308502" indent="-296441">
              <a:buFont typeface="Arial"/>
              <a:buChar char="•"/>
              <a:tabLst>
                <a:tab pos="315485" algn="l"/>
              </a:tabLst>
            </a:pPr>
            <a:r>
              <a:rPr sz="1900" dirty="0">
                <a:latin typeface="Calibri"/>
                <a:cs typeface="Calibri"/>
              </a:rPr>
              <a:t>Academic skills</a:t>
            </a:r>
          </a:p>
          <a:p>
            <a:pPr marL="315485" indent="-303423">
              <a:lnSpc>
                <a:spcPts val="2230"/>
              </a:lnSpc>
              <a:buFont typeface="Arial"/>
              <a:buChar char="•"/>
              <a:tabLst>
                <a:tab pos="315485" algn="l"/>
              </a:tabLst>
            </a:pPr>
            <a:r>
              <a:rPr sz="1900" dirty="0">
                <a:latin typeface="Calibri"/>
                <a:cs typeface="Calibri"/>
              </a:rPr>
              <a:t>P</a:t>
            </a:r>
            <a:r>
              <a:rPr sz="1900" spc="-50" dirty="0">
                <a:latin typeface="Calibri"/>
                <a:cs typeface="Calibri"/>
              </a:rPr>
              <a:t>r</a:t>
            </a:r>
            <a:r>
              <a:rPr sz="1900" dirty="0">
                <a:latin typeface="Calibri"/>
                <a:cs typeface="Calibri"/>
              </a:rPr>
              <a:t>oblem-solving</a:t>
            </a:r>
          </a:p>
          <a:p>
            <a:pPr marL="315485" indent="-303423">
              <a:spcBef>
                <a:spcPts val="55"/>
              </a:spcBef>
              <a:buFont typeface="Arial"/>
              <a:buChar char="•"/>
              <a:tabLst>
                <a:tab pos="315485" algn="l"/>
              </a:tabLst>
            </a:pPr>
            <a:r>
              <a:rPr sz="1900" dirty="0">
                <a:latin typeface="Calibri"/>
                <a:cs typeface="Calibri"/>
              </a:rPr>
              <a:t>Coping</a:t>
            </a:r>
          </a:p>
          <a:p>
            <a:pPr marL="315485" indent="-303423">
              <a:lnSpc>
                <a:spcPts val="2230"/>
              </a:lnSpc>
              <a:buFont typeface="Arial"/>
              <a:buChar char="•"/>
              <a:tabLst>
                <a:tab pos="315485" algn="l"/>
              </a:tabLst>
            </a:pPr>
            <a:r>
              <a:rPr sz="1900" dirty="0">
                <a:latin typeface="Calibri"/>
                <a:cs typeface="Calibri"/>
              </a:rPr>
              <a:t>Social skills</a:t>
            </a:r>
          </a:p>
          <a:p>
            <a:pPr marL="308502" marR="205668" indent="-296441">
              <a:lnSpc>
                <a:spcPts val="2230"/>
              </a:lnSpc>
              <a:spcBef>
                <a:spcPts val="170"/>
              </a:spcBef>
              <a:buFont typeface="Arial"/>
              <a:buChar char="•"/>
              <a:tabLst>
                <a:tab pos="315485" algn="l"/>
              </a:tabLst>
            </a:pPr>
            <a:r>
              <a:rPr sz="1900" spc="-290" dirty="0">
                <a:latin typeface="Calibri"/>
                <a:cs typeface="Calibri"/>
              </a:rPr>
              <a:t>T</a:t>
            </a:r>
            <a:r>
              <a:rPr sz="1900" dirty="0">
                <a:latin typeface="Calibri"/>
                <a:cs typeface="Calibri"/>
              </a:rPr>
              <a:t>eache</a:t>
            </a:r>
            <a:r>
              <a:rPr sz="1900" spc="-155" dirty="0">
                <a:latin typeface="Calibri"/>
                <a:cs typeface="Calibri"/>
              </a:rPr>
              <a:t>r</a:t>
            </a:r>
            <a:r>
              <a:rPr sz="1900" dirty="0">
                <a:latin typeface="Calibri"/>
                <a:cs typeface="Calibri"/>
              </a:rPr>
              <a:t>-pleasing beh</a:t>
            </a:r>
            <a:r>
              <a:rPr sz="1900" spc="-70" dirty="0">
                <a:latin typeface="Calibri"/>
                <a:cs typeface="Calibri"/>
              </a:rPr>
              <a:t>a</a:t>
            </a:r>
            <a:r>
              <a:rPr sz="1900" dirty="0">
                <a:latin typeface="Calibri"/>
                <a:cs typeface="Calibri"/>
              </a:rPr>
              <a:t>vior</a:t>
            </a:r>
          </a:p>
          <a:p>
            <a:pPr marL="315485" indent="-303423">
              <a:lnSpc>
                <a:spcPts val="2270"/>
              </a:lnSpc>
              <a:buFont typeface="Arial"/>
              <a:buChar char="•"/>
              <a:tabLst>
                <a:tab pos="315485" algn="l"/>
              </a:tabLst>
            </a:pPr>
            <a:r>
              <a:rPr sz="1900" dirty="0">
                <a:latin typeface="Calibri"/>
                <a:cs typeface="Calibri"/>
              </a:rPr>
              <a:t>Learning skills</a:t>
            </a:r>
          </a:p>
          <a:p>
            <a:pPr marL="315485" indent="-303423">
              <a:spcBef>
                <a:spcPts val="55"/>
              </a:spcBef>
              <a:buFont typeface="Arial"/>
              <a:buChar char="•"/>
              <a:tabLst>
                <a:tab pos="315485" algn="l"/>
              </a:tabLst>
            </a:pPr>
            <a:r>
              <a:rPr sz="1900" dirty="0">
                <a:latin typeface="Calibri"/>
                <a:cs typeface="Calibri"/>
              </a:rPr>
              <a:t>Self-management</a:t>
            </a:r>
          </a:p>
          <a:p>
            <a:pPr marL="315485" indent="-303423">
              <a:lnSpc>
                <a:spcPts val="2230"/>
              </a:lnSpc>
              <a:buFont typeface="Arial"/>
              <a:buChar char="•"/>
              <a:tabLst>
                <a:tab pos="315485" algn="l"/>
              </a:tabLst>
            </a:pPr>
            <a:r>
              <a:rPr sz="1900" dirty="0">
                <a:latin typeface="Calibri"/>
                <a:cs typeface="Calibri"/>
              </a:rPr>
              <a:t>Independent</a:t>
            </a:r>
          </a:p>
          <a:p>
            <a:pPr marR="418319" algn="ctr">
              <a:spcBef>
                <a:spcPts val="55"/>
              </a:spcBef>
            </a:pPr>
            <a:r>
              <a:rPr sz="1900" spc="-40" dirty="0">
                <a:latin typeface="Calibri"/>
                <a:cs typeface="Calibri"/>
              </a:rPr>
              <a:t>r</a:t>
            </a:r>
            <a:r>
              <a:rPr sz="1900" dirty="0">
                <a:latin typeface="Calibri"/>
                <a:cs typeface="Calibri"/>
              </a:rPr>
              <a:t>esponding</a:t>
            </a:r>
          </a:p>
          <a:p>
            <a:pPr marL="308502" marR="12695" indent="-296441">
              <a:lnSpc>
                <a:spcPts val="2230"/>
              </a:lnSpc>
              <a:spcBef>
                <a:spcPts val="170"/>
              </a:spcBef>
              <a:buFont typeface="Arial"/>
              <a:buChar char="•"/>
              <a:tabLst>
                <a:tab pos="315485" algn="l"/>
              </a:tabLst>
            </a:pPr>
            <a:r>
              <a:rPr sz="1900" dirty="0">
                <a:latin typeface="Calibri"/>
                <a:cs typeface="Calibri"/>
              </a:rPr>
              <a:t>Inc</a:t>
            </a:r>
            <a:r>
              <a:rPr sz="1900" spc="-40" dirty="0">
                <a:latin typeface="Calibri"/>
                <a:cs typeface="Calibri"/>
              </a:rPr>
              <a:t>r</a:t>
            </a:r>
            <a:r>
              <a:rPr sz="1900" dirty="0">
                <a:latin typeface="Calibri"/>
                <a:cs typeface="Calibri"/>
              </a:rPr>
              <a:t>eased engaged time</a:t>
            </a:r>
          </a:p>
        </p:txBody>
      </p:sp>
      <p:sp>
        <p:nvSpPr>
          <p:cNvPr id="26" name="object 26"/>
          <p:cNvSpPr txBox="1"/>
          <p:nvPr/>
        </p:nvSpPr>
        <p:spPr>
          <a:xfrm>
            <a:off x="7417372" y="2116909"/>
            <a:ext cx="2145516" cy="3213736"/>
          </a:xfrm>
          <a:prstGeom prst="rect">
            <a:avLst/>
          </a:prstGeom>
        </p:spPr>
        <p:txBody>
          <a:bodyPr vert="horz" wrap="square" lIns="0" tIns="0" rIns="0" bIns="0" rtlCol="0">
            <a:noAutofit/>
          </a:bodyPr>
          <a:lstStyle/>
          <a:p>
            <a:pPr marL="308502" marR="12695" indent="-296441">
              <a:lnSpc>
                <a:spcPct val="100099"/>
              </a:lnSpc>
              <a:buFont typeface="Arial"/>
              <a:buChar char="•"/>
              <a:tabLst>
                <a:tab pos="315485" algn="l"/>
              </a:tabLst>
            </a:pPr>
            <a:r>
              <a:rPr sz="1900" dirty="0">
                <a:latin typeface="Calibri"/>
                <a:cs typeface="Calibri"/>
              </a:rPr>
              <a:t>Disconti</a:t>
            </a:r>
            <a:r>
              <a:rPr sz="1900" spc="-20" dirty="0">
                <a:latin typeface="Calibri"/>
                <a:cs typeface="Calibri"/>
              </a:rPr>
              <a:t>n</a:t>
            </a:r>
            <a:r>
              <a:rPr sz="1900" dirty="0">
                <a:latin typeface="Calibri"/>
                <a:cs typeface="Calibri"/>
              </a:rPr>
              <a:t>ue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 of p</a:t>
            </a:r>
            <a:r>
              <a:rPr sz="1900" spc="-50" dirty="0">
                <a:latin typeface="Calibri"/>
                <a:cs typeface="Calibri"/>
              </a:rPr>
              <a:t>r</a:t>
            </a:r>
            <a:r>
              <a:rPr sz="1900" dirty="0">
                <a:latin typeface="Calibri"/>
                <a:cs typeface="Calibri"/>
              </a:rPr>
              <a:t>oblem beh</a:t>
            </a:r>
            <a:r>
              <a:rPr sz="1900" spc="-70" dirty="0">
                <a:latin typeface="Calibri"/>
                <a:cs typeface="Calibri"/>
              </a:rPr>
              <a:t>a</a:t>
            </a:r>
            <a:r>
              <a:rPr sz="1900" dirty="0">
                <a:latin typeface="Calibri"/>
                <a:cs typeface="Calibri"/>
              </a:rPr>
              <a:t>vior</a:t>
            </a:r>
          </a:p>
          <a:p>
            <a:pPr marL="315485" indent="-303423">
              <a:lnSpc>
                <a:spcPts val="2230"/>
              </a:lnSpc>
              <a:buFont typeface="Arial"/>
              <a:buChar char="•"/>
              <a:tabLst>
                <a:tab pos="315485" algn="l"/>
              </a:tabLst>
            </a:pPr>
            <a:r>
              <a:rPr sz="1900" dirty="0">
                <a:latin typeface="Calibri"/>
                <a:cs typeface="Calibri"/>
              </a:rPr>
              <a:t>G</a:t>
            </a:r>
            <a:r>
              <a:rPr sz="1900" spc="-50" dirty="0">
                <a:latin typeface="Calibri"/>
                <a:cs typeface="Calibri"/>
              </a:rPr>
              <a:t>r</a:t>
            </a:r>
            <a:r>
              <a:rPr sz="1900" dirty="0">
                <a:latin typeface="Calibri"/>
                <a:cs typeface="Calibri"/>
              </a:rPr>
              <a:t>oup</a:t>
            </a:r>
          </a:p>
          <a:p>
            <a:pPr marL="308502">
              <a:spcBef>
                <a:spcPts val="55"/>
              </a:spcBef>
            </a:pPr>
            <a:r>
              <a:rPr sz="1900" dirty="0">
                <a:latin typeface="Calibri"/>
                <a:cs typeface="Calibri"/>
              </a:rPr>
              <a:t>contingencies</a:t>
            </a:r>
          </a:p>
          <a:p>
            <a:pPr marL="315485" indent="-303423">
              <a:lnSpc>
                <a:spcPts val="2230"/>
              </a:lnSpc>
              <a:buFont typeface="Arial"/>
              <a:buChar char="•"/>
              <a:tabLst>
                <a:tab pos="315485" algn="l"/>
              </a:tabLst>
            </a:pPr>
            <a:r>
              <a:rPr sz="1900" dirty="0">
                <a:latin typeface="Calibri"/>
                <a:cs typeface="Calibri"/>
              </a:rPr>
              <a:t>Inc</a:t>
            </a:r>
            <a:r>
              <a:rPr sz="1900" spc="-40" dirty="0">
                <a:latin typeface="Calibri"/>
                <a:cs typeface="Calibri"/>
              </a:rPr>
              <a:t>r</a:t>
            </a:r>
            <a:r>
              <a:rPr sz="1900" dirty="0">
                <a:latin typeface="Calibri"/>
                <a:cs typeface="Calibri"/>
              </a:rPr>
              <a:t>ease ratio of</a:t>
            </a:r>
          </a:p>
          <a:p>
            <a:pPr marL="308502">
              <a:spcBef>
                <a:spcPts val="55"/>
              </a:spcBef>
            </a:pPr>
            <a:r>
              <a:rPr sz="1900" dirty="0">
                <a:latin typeface="Calibri"/>
                <a:cs typeface="Calibri"/>
              </a:rPr>
              <a:t>+ to – </a:t>
            </a:r>
            <a:r>
              <a:rPr sz="1900" spc="-40" dirty="0">
                <a:latin typeface="Calibri"/>
                <a:cs typeface="Calibri"/>
              </a:rPr>
              <a:t>r</a:t>
            </a:r>
            <a:r>
              <a:rPr sz="1900" dirty="0">
                <a:latin typeface="Calibri"/>
                <a:cs typeface="Calibri"/>
              </a:rPr>
              <a:t>esponses</a:t>
            </a:r>
          </a:p>
          <a:p>
            <a:pPr marL="308502" marR="149806" indent="-296441">
              <a:lnSpc>
                <a:spcPts val="2230"/>
              </a:lnSpc>
              <a:spcBef>
                <a:spcPts val="170"/>
              </a:spcBef>
              <a:buFont typeface="Arial"/>
              <a:buChar char="•"/>
              <a:tabLst>
                <a:tab pos="315485" algn="l"/>
              </a:tabLst>
            </a:pPr>
            <a:r>
              <a:rPr sz="1900" dirty="0">
                <a:latin typeface="Calibri"/>
                <a:cs typeface="Calibri"/>
              </a:rPr>
              <a:t>School-to-home </a:t>
            </a:r>
            <a:r>
              <a:rPr sz="1900" spc="-40" dirty="0">
                <a:latin typeface="Calibri"/>
                <a:cs typeface="Calibri"/>
              </a:rPr>
              <a:t>r</a:t>
            </a:r>
            <a:r>
              <a:rPr sz="1900" dirty="0">
                <a:latin typeface="Calibri"/>
                <a:cs typeface="Calibri"/>
              </a:rPr>
              <a:t>ein</a:t>
            </a:r>
            <a:r>
              <a:rPr sz="1900" spc="-20" dirty="0">
                <a:latin typeface="Calibri"/>
                <a:cs typeface="Calibri"/>
              </a:rPr>
              <a:t>f</a:t>
            </a:r>
            <a:r>
              <a:rPr sz="1900" dirty="0">
                <a:latin typeface="Calibri"/>
                <a:cs typeface="Calibri"/>
              </a:rPr>
              <a:t>o</a:t>
            </a:r>
            <a:r>
              <a:rPr sz="1900" spc="-50" dirty="0">
                <a:latin typeface="Calibri"/>
                <a:cs typeface="Calibri"/>
              </a:rPr>
              <a:t>r</a:t>
            </a:r>
            <a:r>
              <a:rPr sz="1900" dirty="0">
                <a:latin typeface="Calibri"/>
                <a:cs typeface="Calibri"/>
              </a:rPr>
              <a:t>cement</a:t>
            </a:r>
          </a:p>
          <a:p>
            <a:pPr marL="308502" marR="595422" indent="-296441">
              <a:lnSpc>
                <a:spcPts val="2330"/>
              </a:lnSpc>
              <a:spcBef>
                <a:spcPts val="25"/>
              </a:spcBef>
              <a:buFont typeface="Arial"/>
              <a:buChar char="•"/>
              <a:tabLst>
                <a:tab pos="315485" algn="l"/>
              </a:tabLst>
            </a:pPr>
            <a:r>
              <a:rPr sz="1900" dirty="0">
                <a:latin typeface="Calibri"/>
                <a:cs typeface="Calibri"/>
              </a:rPr>
              <a:t>Del</a:t>
            </a:r>
            <a:r>
              <a:rPr sz="1900" spc="-80" dirty="0">
                <a:latin typeface="Calibri"/>
                <a:cs typeface="Calibri"/>
              </a:rPr>
              <a:t>a</a:t>
            </a:r>
            <a:r>
              <a:rPr sz="1900" spc="-40" dirty="0">
                <a:latin typeface="Calibri"/>
                <a:cs typeface="Calibri"/>
              </a:rPr>
              <a:t>y</a:t>
            </a:r>
            <a:r>
              <a:rPr sz="1900" dirty="0">
                <a:latin typeface="Calibri"/>
                <a:cs typeface="Calibri"/>
              </a:rPr>
              <a:t>ed gratification</a:t>
            </a:r>
          </a:p>
        </p:txBody>
      </p:sp>
      <p:sp>
        <p:nvSpPr>
          <p:cNvPr id="27" name="object 27"/>
          <p:cNvSpPr/>
          <p:nvPr/>
        </p:nvSpPr>
        <p:spPr>
          <a:xfrm>
            <a:off x="5807403" y="6223737"/>
            <a:ext cx="1970196" cy="1535647"/>
          </a:xfrm>
          <a:prstGeom prst="rect">
            <a:avLst/>
          </a:prstGeom>
          <a:blipFill>
            <a:blip r:embed="rId3" cstate="print"/>
            <a:stretch>
              <a:fillRect/>
            </a:stretch>
          </a:blipFill>
        </p:spPr>
        <p:txBody>
          <a:bodyPr wrap="square" lIns="0" tIns="0" rIns="0" bIns="0" rtlCol="0">
            <a:noAutofit/>
          </a:bodyPr>
          <a:lstStyle/>
          <a:p>
            <a:endParaRPr/>
          </a:p>
        </p:txBody>
      </p:sp>
      <p:sp>
        <p:nvSpPr>
          <p:cNvPr id="29" name="object 29"/>
          <p:cNvSpPr/>
          <p:nvPr/>
        </p:nvSpPr>
        <p:spPr>
          <a:xfrm>
            <a:off x="5331390" y="6328182"/>
            <a:ext cx="2312721" cy="1413498"/>
          </a:xfrm>
          <a:custGeom>
            <a:avLst/>
            <a:gdLst/>
            <a:ahLst/>
            <a:cxnLst/>
            <a:rect l="l" t="t" r="r" b="b"/>
            <a:pathLst>
              <a:path w="2017339" h="2058043">
                <a:moveTo>
                  <a:pt x="240692" y="0"/>
                </a:moveTo>
                <a:lnTo>
                  <a:pt x="0" y="1817281"/>
                </a:lnTo>
                <a:lnTo>
                  <a:pt x="1816762" y="2058043"/>
                </a:lnTo>
                <a:lnTo>
                  <a:pt x="2017339" y="543647"/>
                </a:lnTo>
                <a:lnTo>
                  <a:pt x="1754656" y="200634"/>
                </a:lnTo>
                <a:lnTo>
                  <a:pt x="240692" y="0"/>
                </a:lnTo>
                <a:close/>
              </a:path>
            </a:pathLst>
          </a:custGeom>
          <a:solidFill>
            <a:srgbClr val="FFFB00"/>
          </a:solidFill>
        </p:spPr>
        <p:txBody>
          <a:bodyPr wrap="square" lIns="0" tIns="0" rIns="0" bIns="0" rtlCol="0">
            <a:noAutofit/>
          </a:bodyPr>
          <a:lstStyle/>
          <a:p>
            <a:endParaRPr/>
          </a:p>
        </p:txBody>
      </p:sp>
      <p:sp>
        <p:nvSpPr>
          <p:cNvPr id="30" name="object 30"/>
          <p:cNvSpPr txBox="1"/>
          <p:nvPr/>
        </p:nvSpPr>
        <p:spPr>
          <a:xfrm rot="420000">
            <a:off x="5675263" y="6346144"/>
            <a:ext cx="385347" cy="266701"/>
          </a:xfrm>
          <a:prstGeom prst="rect">
            <a:avLst/>
          </a:prstGeom>
        </p:spPr>
        <p:txBody>
          <a:bodyPr vert="horz" wrap="square" lIns="0" tIns="0" rIns="0" bIns="0" rtlCol="0">
            <a:noAutofit/>
          </a:bodyPr>
          <a:lstStyle/>
          <a:p>
            <a:pPr>
              <a:lnSpc>
                <a:spcPct val="100000"/>
              </a:lnSpc>
            </a:pPr>
            <a:r>
              <a:rPr sz="2100" spc="-825" dirty="0">
                <a:latin typeface="Wingdings"/>
                <a:cs typeface="Wingdings"/>
              </a:rPr>
              <a:t>ü</a:t>
            </a:r>
            <a:endParaRPr sz="2100" dirty="0">
              <a:latin typeface="Wingdings"/>
              <a:cs typeface="Wingdings"/>
            </a:endParaRPr>
          </a:p>
        </p:txBody>
      </p:sp>
      <p:sp>
        <p:nvSpPr>
          <p:cNvPr id="34" name="object 34"/>
          <p:cNvSpPr txBox="1"/>
          <p:nvPr/>
        </p:nvSpPr>
        <p:spPr>
          <a:xfrm>
            <a:off x="9585045" y="7127855"/>
            <a:ext cx="126364" cy="223521"/>
          </a:xfrm>
          <a:prstGeom prst="rect">
            <a:avLst/>
          </a:prstGeom>
        </p:spPr>
        <p:txBody>
          <a:bodyPr vert="horz" wrap="square" lIns="0" tIns="0" rIns="0" bIns="0" rtlCol="0">
            <a:noAutofit/>
          </a:bodyPr>
          <a:lstStyle/>
          <a:p>
            <a:pPr marL="12695"/>
            <a:r>
              <a:rPr sz="1300" spc="110" dirty="0">
                <a:solidFill>
                  <a:srgbClr val="FFFFFF"/>
                </a:solidFill>
                <a:latin typeface="Times New Roman"/>
                <a:cs typeface="Times New Roman"/>
              </a:rPr>
              <a:t>n</a:t>
            </a:r>
            <a:endParaRPr sz="1300">
              <a:latin typeface="Times New Roman"/>
              <a:cs typeface="Times New Roman"/>
            </a:endParaRPr>
          </a:p>
        </p:txBody>
      </p:sp>
      <p:sp>
        <p:nvSpPr>
          <p:cNvPr id="31" name="object 31"/>
          <p:cNvSpPr txBox="1"/>
          <p:nvPr/>
        </p:nvSpPr>
        <p:spPr>
          <a:xfrm rot="420000">
            <a:off x="5999658" y="6434934"/>
            <a:ext cx="1233576" cy="575822"/>
          </a:xfrm>
          <a:prstGeom prst="rect">
            <a:avLst/>
          </a:prstGeom>
        </p:spPr>
        <p:txBody>
          <a:bodyPr vert="horz" wrap="square" lIns="0" tIns="0" rIns="0" bIns="0" rtlCol="0">
            <a:noAutofit/>
          </a:bodyPr>
          <a:lstStyle/>
          <a:p>
            <a:pPr>
              <a:lnSpc>
                <a:spcPct val="100000"/>
              </a:lnSpc>
            </a:pPr>
            <a:r>
              <a:rPr lang="en-US" sz="2100" spc="-125" dirty="0">
                <a:latin typeface="Calibri"/>
                <a:cs typeface="Calibri"/>
              </a:rPr>
              <a:t>Functionally </a:t>
            </a:r>
            <a:r>
              <a:rPr sz="2100" spc="-125" dirty="0">
                <a:latin typeface="Calibri"/>
                <a:cs typeface="Calibri"/>
              </a:rPr>
              <a:t>equivalent</a:t>
            </a:r>
            <a:endParaRPr sz="2100" dirty="0">
              <a:latin typeface="Calibri"/>
              <a:cs typeface="Calibri"/>
            </a:endParaRPr>
          </a:p>
        </p:txBody>
      </p:sp>
      <p:sp>
        <p:nvSpPr>
          <p:cNvPr id="32" name="object 32"/>
          <p:cNvSpPr txBox="1"/>
          <p:nvPr/>
        </p:nvSpPr>
        <p:spPr>
          <a:xfrm rot="420000">
            <a:off x="5605925" y="6950427"/>
            <a:ext cx="385347" cy="266701"/>
          </a:xfrm>
          <a:prstGeom prst="rect">
            <a:avLst/>
          </a:prstGeom>
        </p:spPr>
        <p:txBody>
          <a:bodyPr vert="horz" wrap="square" lIns="0" tIns="0" rIns="0" bIns="0" rtlCol="0">
            <a:noAutofit/>
          </a:bodyPr>
          <a:lstStyle/>
          <a:p>
            <a:pPr>
              <a:lnSpc>
                <a:spcPct val="100000"/>
              </a:lnSpc>
            </a:pPr>
            <a:r>
              <a:rPr sz="2100" spc="-825" dirty="0">
                <a:latin typeface="Wingdings"/>
                <a:cs typeface="Wingdings"/>
              </a:rPr>
              <a:t>ü</a:t>
            </a:r>
            <a:endParaRPr sz="2100" dirty="0">
              <a:latin typeface="Wingdings"/>
              <a:cs typeface="Wingdings"/>
            </a:endParaRPr>
          </a:p>
        </p:txBody>
      </p:sp>
      <p:sp>
        <p:nvSpPr>
          <p:cNvPr id="33" name="object 33"/>
          <p:cNvSpPr txBox="1"/>
          <p:nvPr/>
        </p:nvSpPr>
        <p:spPr>
          <a:xfrm rot="420000">
            <a:off x="5908959" y="7030821"/>
            <a:ext cx="1567660" cy="664528"/>
          </a:xfrm>
          <a:prstGeom prst="rect">
            <a:avLst/>
          </a:prstGeom>
        </p:spPr>
        <p:txBody>
          <a:bodyPr vert="horz" wrap="square" lIns="0" tIns="0" rIns="0" bIns="0" rtlCol="0">
            <a:noAutofit/>
          </a:bodyPr>
          <a:lstStyle/>
          <a:p>
            <a:pPr>
              <a:lnSpc>
                <a:spcPct val="100000"/>
              </a:lnSpc>
            </a:pPr>
            <a:r>
              <a:rPr lang="en-US" sz="2100" dirty="0">
                <a:latin typeface="Calibri"/>
                <a:cs typeface="Calibri"/>
              </a:rPr>
              <a:t>Behaviorally incompatible</a:t>
            </a:r>
            <a:endParaRPr sz="21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663655" y="6497683"/>
            <a:ext cx="8656320" cy="630555"/>
          </a:xfrm>
          <a:prstGeom prst="rect">
            <a:avLst/>
          </a:prstGeom>
        </p:spPr>
        <p:txBody>
          <a:bodyPr vert="horz" wrap="square" lIns="0" tIns="0" rIns="0" bIns="0" rtlCol="0">
            <a:noAutofit/>
          </a:bodyPr>
          <a:lstStyle/>
          <a:p>
            <a:pPr marR="23487" algn="r"/>
            <a:r>
              <a:rPr sz="1300" spc="-120" dirty="0">
                <a:solidFill>
                  <a:srgbClr val="FFFFFF"/>
                </a:solidFill>
                <a:latin typeface="Times New Roman"/>
                <a:cs typeface="Times New Roman"/>
              </a:rPr>
              <a:t>C</a:t>
            </a:r>
            <a:endParaRPr sz="1300">
              <a:latin typeface="Times New Roman"/>
              <a:cs typeface="Times New Roman"/>
            </a:endParaRPr>
          </a:p>
          <a:p>
            <a:pPr marL="7809665" indent="284379">
              <a:lnSpc>
                <a:spcPct val="102099"/>
              </a:lnSpc>
            </a:pP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0" dirty="0">
                <a:solidFill>
                  <a:srgbClr val="FFFFFF"/>
                </a:solidFill>
                <a:latin typeface="Times New Roman"/>
                <a:cs typeface="Times New Roman"/>
              </a:rPr>
              <a:t>Disa</a:t>
            </a:r>
            <a:r>
              <a:rPr sz="1300" spc="4"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125" dirty="0">
                <a:solidFill>
                  <a:srgbClr val="FFFFFF"/>
                </a:solidFill>
                <a:latin typeface="Times New Roman"/>
                <a:cs typeface="Times New Roman"/>
              </a:rPr>
              <a:t>omm</a:t>
            </a:r>
            <a:endParaRPr sz="1300">
              <a:latin typeface="Times New Roman"/>
              <a:cs typeface="Times New Roman"/>
            </a:endParaRPr>
          </a:p>
        </p:txBody>
      </p:sp>
      <p:sp>
        <p:nvSpPr>
          <p:cNvPr id="7" name="object 7"/>
          <p:cNvSpPr txBox="1"/>
          <p:nvPr/>
        </p:nvSpPr>
        <p:spPr>
          <a:xfrm>
            <a:off x="9280543" y="6497682"/>
            <a:ext cx="430530" cy="223521"/>
          </a:xfrm>
          <a:prstGeom prst="rect">
            <a:avLst/>
          </a:prstGeom>
        </p:spPr>
        <p:txBody>
          <a:bodyPr vert="horz" wrap="square" lIns="0" tIns="0" rIns="0" bIns="0" rtlCol="0">
            <a:noAutofit/>
          </a:bodyPr>
          <a:lstStyle/>
          <a:p>
            <a:pPr marL="12695"/>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p:nvPr/>
        </p:nvSpPr>
        <p:spPr>
          <a:xfrm>
            <a:off x="9307249" y="6707742"/>
            <a:ext cx="403860" cy="223521"/>
          </a:xfrm>
          <a:prstGeom prst="rect">
            <a:avLst/>
          </a:prstGeom>
        </p:spPr>
        <p:txBody>
          <a:bodyPr vert="horz" wrap="square" lIns="0" tIns="0" rIns="0" bIns="0" rtlCol="0">
            <a:noAutofit/>
          </a:bodyPr>
          <a:lstStyle/>
          <a:p>
            <a:pPr marL="12695"/>
            <a:r>
              <a:rPr sz="1300" spc="14" dirty="0">
                <a:solidFill>
                  <a:srgbClr val="FFFFFF"/>
                </a:solidFill>
                <a:latin typeface="Times New Roman"/>
                <a:cs typeface="Times New Roman"/>
              </a:rPr>
              <a:t>bility</a:t>
            </a:r>
            <a:endParaRPr sz="1300">
              <a:latin typeface="Times New Roman"/>
              <a:cs typeface="Times New Roman"/>
            </a:endParaRPr>
          </a:p>
        </p:txBody>
      </p:sp>
      <p:sp>
        <p:nvSpPr>
          <p:cNvPr id="10" name="object 10"/>
          <p:cNvSpPr txBox="1">
            <a:spLocks noGrp="1"/>
          </p:cNvSpPr>
          <p:nvPr>
            <p:ph type="title"/>
          </p:nvPr>
        </p:nvSpPr>
        <p:spPr>
          <a:prstGeom prst="rect">
            <a:avLst/>
          </a:prstGeom>
        </p:spPr>
        <p:txBody>
          <a:bodyPr vert="horz" wrap="square" lIns="0" tIns="256015" rIns="0" bIns="0" rtlCol="0">
            <a:noAutofit/>
          </a:bodyPr>
          <a:lstStyle/>
          <a:p>
            <a:pPr marL="12695"/>
            <a:r>
              <a:rPr i="1" spc="-135" dirty="0">
                <a:solidFill>
                  <a:srgbClr val="000000"/>
                </a:solidFill>
                <a:latin typeface="Calibri"/>
                <a:cs typeface="Calibri"/>
              </a:rPr>
              <a:t>Selectin</a:t>
            </a:r>
            <a:r>
              <a:rPr i="1" spc="-30" dirty="0">
                <a:solidFill>
                  <a:srgbClr val="000000"/>
                </a:solidFill>
                <a:latin typeface="Calibri"/>
                <a:cs typeface="Calibri"/>
              </a:rPr>
              <a:t>g</a:t>
            </a:r>
            <a:r>
              <a:rPr i="1" spc="-209" dirty="0">
                <a:solidFill>
                  <a:srgbClr val="000000"/>
                </a:solidFill>
                <a:latin typeface="Calibri"/>
                <a:cs typeface="Calibri"/>
              </a:rPr>
              <a:t> </a:t>
            </a:r>
            <a:r>
              <a:rPr i="1" spc="-130" dirty="0">
                <a:solidFill>
                  <a:srgbClr val="000000"/>
                </a:solidFill>
                <a:latin typeface="Calibri"/>
                <a:cs typeface="Calibri"/>
              </a:rPr>
              <a:t>Strategies</a:t>
            </a:r>
            <a:endParaRPr dirty="0">
              <a:solidFill>
                <a:srgbClr val="000000"/>
              </a:solidFill>
              <a:latin typeface="Calibri"/>
              <a:cs typeface="Calibri"/>
            </a:endParaRPr>
          </a:p>
        </p:txBody>
      </p:sp>
      <p:sp>
        <p:nvSpPr>
          <p:cNvPr id="11" name="object 11"/>
          <p:cNvSpPr txBox="1"/>
          <p:nvPr/>
        </p:nvSpPr>
        <p:spPr>
          <a:xfrm>
            <a:off x="747967" y="1748443"/>
            <a:ext cx="8514715" cy="1360170"/>
          </a:xfrm>
          <a:prstGeom prst="rect">
            <a:avLst/>
          </a:prstGeom>
        </p:spPr>
        <p:txBody>
          <a:bodyPr vert="horz" wrap="square" lIns="0" tIns="0" rIns="0" bIns="0" rtlCol="0">
            <a:noAutofit/>
          </a:bodyPr>
          <a:lstStyle/>
          <a:p>
            <a:pPr marL="12695" marR="12695">
              <a:lnSpc>
                <a:spcPct val="100400"/>
              </a:lnSpc>
            </a:pPr>
            <a:r>
              <a:rPr sz="2900" i="1" spc="-4" dirty="0">
                <a:latin typeface="Calibri"/>
                <a:cs typeface="Calibri"/>
              </a:rPr>
              <a:t>A</a:t>
            </a:r>
            <a:r>
              <a:rPr sz="2900" i="1" dirty="0">
                <a:latin typeface="Calibri"/>
                <a:cs typeface="Calibri"/>
              </a:rPr>
              <a:t>s</a:t>
            </a:r>
            <a:r>
              <a:rPr sz="2900" i="1" spc="4" dirty="0">
                <a:latin typeface="Calibri"/>
                <a:cs typeface="Calibri"/>
              </a:rPr>
              <a:t> </a:t>
            </a:r>
            <a:r>
              <a:rPr sz="2900" i="1" dirty="0">
                <a:latin typeface="Calibri"/>
                <a:cs typeface="Calibri"/>
              </a:rPr>
              <a:t>you</a:t>
            </a:r>
            <a:r>
              <a:rPr sz="2900" i="1" spc="4" dirty="0">
                <a:latin typeface="Calibri"/>
                <a:cs typeface="Calibri"/>
              </a:rPr>
              <a:t> </a:t>
            </a:r>
            <a:r>
              <a:rPr sz="2900" i="1" dirty="0">
                <a:latin typeface="Calibri"/>
                <a:cs typeface="Calibri"/>
              </a:rPr>
              <a:t>identify</a:t>
            </a:r>
            <a:r>
              <a:rPr sz="2900" i="1" spc="4" dirty="0">
                <a:latin typeface="Calibri"/>
                <a:cs typeface="Calibri"/>
              </a:rPr>
              <a:t> </a:t>
            </a:r>
            <a:r>
              <a:rPr sz="2900" i="1" dirty="0">
                <a:latin typeface="Calibri"/>
                <a:cs typeface="Calibri"/>
              </a:rPr>
              <a:t>unique</a:t>
            </a:r>
            <a:r>
              <a:rPr sz="2900" i="1" spc="4" dirty="0">
                <a:latin typeface="Calibri"/>
                <a:cs typeface="Calibri"/>
              </a:rPr>
              <a:t> </a:t>
            </a:r>
            <a:r>
              <a:rPr sz="2900" i="1" dirty="0">
                <a:latin typeface="Calibri"/>
                <a:cs typeface="Calibri"/>
              </a:rPr>
              <a:t>strategies</a:t>
            </a:r>
            <a:r>
              <a:rPr sz="2900" i="1" spc="4" dirty="0">
                <a:latin typeface="Calibri"/>
                <a:cs typeface="Calibri"/>
              </a:rPr>
              <a:t>, </a:t>
            </a:r>
            <a:r>
              <a:rPr sz="2900" i="1" dirty="0">
                <a:latin typeface="Calibri"/>
                <a:cs typeface="Calibri"/>
              </a:rPr>
              <a:t>use</a:t>
            </a:r>
            <a:r>
              <a:rPr sz="2900" i="1" spc="4" dirty="0">
                <a:latin typeface="Calibri"/>
                <a:cs typeface="Calibri"/>
              </a:rPr>
              <a:t> </a:t>
            </a:r>
            <a:r>
              <a:rPr sz="2900" i="1" dirty="0">
                <a:latin typeface="Calibri"/>
                <a:cs typeface="Calibri"/>
              </a:rPr>
              <a:t>the</a:t>
            </a:r>
            <a:r>
              <a:rPr sz="2900" i="1" spc="4" dirty="0">
                <a:latin typeface="Calibri"/>
                <a:cs typeface="Calibri"/>
              </a:rPr>
              <a:t> </a:t>
            </a:r>
            <a:r>
              <a:rPr sz="2900" i="1" dirty="0">
                <a:latin typeface="Calibri"/>
                <a:cs typeface="Calibri"/>
              </a:rPr>
              <a:t>sticky notes</a:t>
            </a:r>
            <a:r>
              <a:rPr sz="2900" i="1" spc="4" dirty="0">
                <a:latin typeface="Calibri"/>
                <a:cs typeface="Calibri"/>
              </a:rPr>
              <a:t> </a:t>
            </a:r>
            <a:r>
              <a:rPr sz="2900" i="1" dirty="0">
                <a:latin typeface="Calibri"/>
                <a:cs typeface="Calibri"/>
              </a:rPr>
              <a:t>to</a:t>
            </a:r>
            <a:r>
              <a:rPr sz="2900" i="1" spc="4" dirty="0">
                <a:latin typeface="Calibri"/>
                <a:cs typeface="Calibri"/>
              </a:rPr>
              <a:t> </a:t>
            </a:r>
            <a:r>
              <a:rPr sz="2900" i="1" dirty="0">
                <a:latin typeface="Calibri"/>
                <a:cs typeface="Calibri"/>
              </a:rPr>
              <a:t>post</a:t>
            </a:r>
            <a:r>
              <a:rPr sz="2900" i="1" spc="4" dirty="0">
                <a:latin typeface="Calibri"/>
                <a:cs typeface="Calibri"/>
              </a:rPr>
              <a:t> </a:t>
            </a:r>
            <a:r>
              <a:rPr sz="2900" i="1" dirty="0">
                <a:latin typeface="Calibri"/>
                <a:cs typeface="Calibri"/>
              </a:rPr>
              <a:t>strategies</a:t>
            </a:r>
            <a:r>
              <a:rPr sz="2900" i="1" spc="4" dirty="0">
                <a:latin typeface="Calibri"/>
                <a:cs typeface="Calibri"/>
              </a:rPr>
              <a:t> </a:t>
            </a:r>
            <a:r>
              <a:rPr sz="2900" i="1" dirty="0">
                <a:latin typeface="Calibri"/>
                <a:cs typeface="Calibri"/>
              </a:rPr>
              <a:t>on</a:t>
            </a:r>
            <a:r>
              <a:rPr sz="2900" i="1" spc="4" dirty="0">
                <a:latin typeface="Calibri"/>
                <a:cs typeface="Calibri"/>
              </a:rPr>
              <a:t> </a:t>
            </a:r>
            <a:r>
              <a:rPr sz="2900" i="1" dirty="0">
                <a:latin typeface="Calibri"/>
                <a:cs typeface="Calibri"/>
              </a:rPr>
              <a:t>the</a:t>
            </a:r>
            <a:r>
              <a:rPr sz="2900" i="1" spc="4" dirty="0">
                <a:latin typeface="Calibri"/>
                <a:cs typeface="Calibri"/>
              </a:rPr>
              <a:t> </a:t>
            </a:r>
            <a:r>
              <a:rPr sz="2900" i="1" dirty="0">
                <a:latin typeface="Calibri"/>
                <a:cs typeface="Calibri"/>
              </a:rPr>
              <a:t>laminated charts</a:t>
            </a:r>
            <a:r>
              <a:rPr sz="2900" i="1" spc="4" dirty="0">
                <a:latin typeface="Calibri"/>
                <a:cs typeface="Calibri"/>
              </a:rPr>
              <a:t> </a:t>
            </a:r>
            <a:r>
              <a:rPr sz="2900" i="1" dirty="0">
                <a:latin typeface="Calibri"/>
                <a:cs typeface="Calibri"/>
              </a:rPr>
              <a:t>posted</a:t>
            </a:r>
            <a:r>
              <a:rPr sz="2900" i="1" spc="4" dirty="0">
                <a:latin typeface="Calibri"/>
                <a:cs typeface="Calibri"/>
              </a:rPr>
              <a:t> </a:t>
            </a:r>
            <a:r>
              <a:rPr sz="2900" i="1" dirty="0">
                <a:latin typeface="Calibri"/>
                <a:cs typeface="Calibri"/>
              </a:rPr>
              <a:t>around</a:t>
            </a:r>
            <a:r>
              <a:rPr sz="2900" i="1" spc="4" dirty="0">
                <a:latin typeface="Calibri"/>
                <a:cs typeface="Calibri"/>
              </a:rPr>
              <a:t> </a:t>
            </a:r>
            <a:r>
              <a:rPr sz="2900" i="1" dirty="0">
                <a:latin typeface="Calibri"/>
                <a:cs typeface="Calibri"/>
              </a:rPr>
              <a:t>the</a:t>
            </a:r>
            <a:r>
              <a:rPr sz="2900" i="1" spc="4" dirty="0">
                <a:latin typeface="Calibri"/>
                <a:cs typeface="Calibri"/>
              </a:rPr>
              <a:t> </a:t>
            </a:r>
            <a:r>
              <a:rPr sz="2900" i="1" dirty="0">
                <a:latin typeface="Calibri"/>
                <a:cs typeface="Calibri"/>
              </a:rPr>
              <a:t>room:</a:t>
            </a:r>
            <a:endParaRPr sz="2900" dirty="0">
              <a:latin typeface="Calibri"/>
              <a:cs typeface="Calibri"/>
            </a:endParaRPr>
          </a:p>
        </p:txBody>
      </p:sp>
      <p:sp>
        <p:nvSpPr>
          <p:cNvPr id="12" name="object 12"/>
          <p:cNvSpPr/>
          <p:nvPr/>
        </p:nvSpPr>
        <p:spPr>
          <a:xfrm>
            <a:off x="663658" y="3154564"/>
            <a:ext cx="8650014" cy="3962353"/>
          </a:xfrm>
          <a:custGeom>
            <a:avLst/>
            <a:gdLst/>
            <a:ahLst/>
            <a:cxnLst/>
            <a:rect l="l" t="t" r="r" b="b"/>
            <a:pathLst>
              <a:path w="8650014" h="3962353">
                <a:moveTo>
                  <a:pt x="0" y="0"/>
                </a:moveTo>
                <a:lnTo>
                  <a:pt x="8650014" y="0"/>
                </a:lnTo>
                <a:lnTo>
                  <a:pt x="8650014" y="3962353"/>
                </a:lnTo>
                <a:lnTo>
                  <a:pt x="0" y="3962353"/>
                </a:lnTo>
                <a:lnTo>
                  <a:pt x="0" y="0"/>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1791156" y="3155765"/>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14" name="object 14"/>
          <p:cNvSpPr/>
          <p:nvPr/>
        </p:nvSpPr>
        <p:spPr>
          <a:xfrm>
            <a:off x="1791158" y="3155765"/>
            <a:ext cx="3045243" cy="1827668"/>
          </a:xfrm>
          <a:custGeom>
            <a:avLst/>
            <a:gdLst/>
            <a:ahLst/>
            <a:cxnLst/>
            <a:rect l="l" t="t" r="r" b="b"/>
            <a:pathLst>
              <a:path w="3045243" h="1827668">
                <a:moveTo>
                  <a:pt x="0" y="0"/>
                </a:moveTo>
                <a:lnTo>
                  <a:pt x="3045243" y="0"/>
                </a:lnTo>
                <a:lnTo>
                  <a:pt x="3045243"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15" name="object 15"/>
          <p:cNvSpPr txBox="1"/>
          <p:nvPr/>
        </p:nvSpPr>
        <p:spPr>
          <a:xfrm>
            <a:off x="2078640" y="3661078"/>
            <a:ext cx="2477135" cy="835025"/>
          </a:xfrm>
          <a:prstGeom prst="rect">
            <a:avLst/>
          </a:prstGeom>
        </p:spPr>
        <p:txBody>
          <a:bodyPr vert="horz" wrap="square" lIns="0" tIns="0" rIns="0" bIns="0" rtlCol="0">
            <a:noAutofit/>
          </a:bodyPr>
          <a:lstStyle/>
          <a:p>
            <a:pPr marL="316119" marR="12695" indent="-304058">
              <a:lnSpc>
                <a:spcPts val="3289"/>
              </a:lnSpc>
            </a:pPr>
            <a:r>
              <a:rPr sz="3200" dirty="0">
                <a:solidFill>
                  <a:srgbClr val="FFFFFF"/>
                </a:solidFill>
                <a:latin typeface="Calibri"/>
                <a:cs typeface="Calibri"/>
              </a:rPr>
              <a:t>S</a:t>
            </a:r>
            <a:r>
              <a:rPr sz="3200" spc="-4" dirty="0">
                <a:solidFill>
                  <a:srgbClr val="FFFFFF"/>
                </a:solidFill>
                <a:latin typeface="Calibri"/>
                <a:cs typeface="Calibri"/>
              </a:rPr>
              <a:t>e</a:t>
            </a:r>
            <a:r>
              <a:rPr sz="3200" spc="10" dirty="0">
                <a:solidFill>
                  <a:srgbClr val="FFFFFF"/>
                </a:solidFill>
                <a:latin typeface="Calibri"/>
                <a:cs typeface="Calibri"/>
              </a:rPr>
              <a:t>tti</a:t>
            </a:r>
            <a:r>
              <a:rPr sz="3200" spc="14" dirty="0">
                <a:solidFill>
                  <a:srgbClr val="FFFFFF"/>
                </a:solidFill>
                <a:latin typeface="Calibri"/>
                <a:cs typeface="Calibri"/>
              </a:rPr>
              <a:t>ng</a:t>
            </a:r>
            <a:r>
              <a:rPr sz="3200" spc="10" dirty="0">
                <a:solidFill>
                  <a:srgbClr val="FFFFFF"/>
                </a:solidFill>
                <a:latin typeface="Calibri"/>
                <a:cs typeface="Calibri"/>
              </a:rPr>
              <a:t> </a:t>
            </a:r>
            <a:r>
              <a:rPr sz="3200" spc="-4" dirty="0">
                <a:solidFill>
                  <a:srgbClr val="FFFFFF"/>
                </a:solidFill>
                <a:latin typeface="Calibri"/>
                <a:cs typeface="Calibri"/>
              </a:rPr>
              <a:t>E</a:t>
            </a:r>
            <a:r>
              <a:rPr sz="3200" dirty="0">
                <a:solidFill>
                  <a:srgbClr val="FFFFFF"/>
                </a:solidFill>
                <a:latin typeface="Calibri"/>
                <a:cs typeface="Calibri"/>
              </a:rPr>
              <a:t>v</a:t>
            </a:r>
            <a:r>
              <a:rPr sz="3200" spc="14" dirty="0">
                <a:solidFill>
                  <a:srgbClr val="FFFFFF"/>
                </a:solidFill>
                <a:latin typeface="Calibri"/>
                <a:cs typeface="Calibri"/>
              </a:rPr>
              <a:t>ent</a:t>
            </a:r>
            <a:r>
              <a:rPr sz="3200" spc="4" dirty="0">
                <a:solidFill>
                  <a:srgbClr val="FFFFFF"/>
                </a:solidFill>
                <a:latin typeface="Calibri"/>
                <a:cs typeface="Calibri"/>
              </a:rPr>
              <a:t> Stra</a:t>
            </a:r>
            <a:r>
              <a:rPr sz="3200" spc="14" dirty="0">
                <a:solidFill>
                  <a:srgbClr val="FFFFFF"/>
                </a:solidFill>
                <a:latin typeface="Calibri"/>
                <a:cs typeface="Calibri"/>
              </a:rPr>
              <a:t>tegies</a:t>
            </a:r>
            <a:endParaRPr sz="3200" dirty="0">
              <a:latin typeface="Calibri"/>
              <a:cs typeface="Calibri"/>
            </a:endParaRPr>
          </a:p>
        </p:txBody>
      </p:sp>
      <p:sp>
        <p:nvSpPr>
          <p:cNvPr id="16" name="object 16"/>
          <p:cNvSpPr/>
          <p:nvPr/>
        </p:nvSpPr>
        <p:spPr>
          <a:xfrm>
            <a:off x="5140924" y="3155765"/>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D5D23F"/>
          </a:solidFill>
        </p:spPr>
        <p:txBody>
          <a:bodyPr wrap="square" lIns="0" tIns="0" rIns="0" bIns="0" rtlCol="0">
            <a:noAutofit/>
          </a:bodyPr>
          <a:lstStyle/>
          <a:p>
            <a:endParaRPr sz="3200"/>
          </a:p>
        </p:txBody>
      </p:sp>
      <p:sp>
        <p:nvSpPr>
          <p:cNvPr id="17" name="object 17"/>
          <p:cNvSpPr/>
          <p:nvPr/>
        </p:nvSpPr>
        <p:spPr>
          <a:xfrm>
            <a:off x="5140924" y="3155765"/>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18" name="object 18"/>
          <p:cNvSpPr txBox="1"/>
          <p:nvPr/>
        </p:nvSpPr>
        <p:spPr>
          <a:xfrm>
            <a:off x="5497854" y="3661078"/>
            <a:ext cx="2338705" cy="835025"/>
          </a:xfrm>
          <a:prstGeom prst="rect">
            <a:avLst/>
          </a:prstGeom>
        </p:spPr>
        <p:txBody>
          <a:bodyPr vert="horz" wrap="square" lIns="0" tIns="0" rIns="0" bIns="0" rtlCol="0">
            <a:noAutofit/>
          </a:bodyPr>
          <a:lstStyle/>
          <a:p>
            <a:pPr marL="246293" marR="12695" indent="-234232">
              <a:lnSpc>
                <a:spcPts val="3289"/>
              </a:lnSpc>
            </a:pPr>
            <a:r>
              <a:rPr sz="3200" spc="-4" dirty="0">
                <a:solidFill>
                  <a:srgbClr val="FFFFFF"/>
                </a:solidFill>
                <a:latin typeface="Calibri"/>
                <a:cs typeface="Calibri"/>
              </a:rPr>
              <a:t>A</a:t>
            </a:r>
            <a:r>
              <a:rPr sz="3200" spc="14" dirty="0">
                <a:solidFill>
                  <a:srgbClr val="FFFFFF"/>
                </a:solidFill>
                <a:latin typeface="Calibri"/>
                <a:cs typeface="Calibri"/>
              </a:rPr>
              <a:t>ntecedent</a:t>
            </a:r>
            <a:r>
              <a:rPr sz="3200" spc="4" dirty="0">
                <a:solidFill>
                  <a:srgbClr val="FFFFFF"/>
                </a:solidFill>
                <a:latin typeface="Calibri"/>
                <a:cs typeface="Calibri"/>
              </a:rPr>
              <a:t> Stra</a:t>
            </a:r>
            <a:r>
              <a:rPr sz="3200" spc="14" dirty="0">
                <a:solidFill>
                  <a:srgbClr val="FFFFFF"/>
                </a:solidFill>
                <a:latin typeface="Calibri"/>
                <a:cs typeface="Calibri"/>
              </a:rPr>
              <a:t>tegies</a:t>
            </a:r>
            <a:endParaRPr sz="3200">
              <a:latin typeface="Calibri"/>
              <a:cs typeface="Calibri"/>
            </a:endParaRPr>
          </a:p>
        </p:txBody>
      </p:sp>
      <p:sp>
        <p:nvSpPr>
          <p:cNvPr id="19" name="object 19"/>
          <p:cNvSpPr/>
          <p:nvPr/>
        </p:nvSpPr>
        <p:spPr>
          <a:xfrm>
            <a:off x="1791156" y="5288046"/>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9FC6DC"/>
          </a:solidFill>
        </p:spPr>
        <p:txBody>
          <a:bodyPr wrap="square" lIns="0" tIns="0" rIns="0" bIns="0" rtlCol="0">
            <a:noAutofit/>
          </a:bodyPr>
          <a:lstStyle/>
          <a:p>
            <a:endParaRPr/>
          </a:p>
        </p:txBody>
      </p:sp>
      <p:sp>
        <p:nvSpPr>
          <p:cNvPr id="20" name="object 20"/>
          <p:cNvSpPr/>
          <p:nvPr/>
        </p:nvSpPr>
        <p:spPr>
          <a:xfrm>
            <a:off x="1791158" y="5288046"/>
            <a:ext cx="3045243" cy="1827668"/>
          </a:xfrm>
          <a:custGeom>
            <a:avLst/>
            <a:gdLst/>
            <a:ahLst/>
            <a:cxnLst/>
            <a:rect l="l" t="t" r="r" b="b"/>
            <a:pathLst>
              <a:path w="3045243" h="1827668">
                <a:moveTo>
                  <a:pt x="0" y="0"/>
                </a:moveTo>
                <a:lnTo>
                  <a:pt x="3045243" y="0"/>
                </a:lnTo>
                <a:lnTo>
                  <a:pt x="3045243"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21" name="object 21"/>
          <p:cNvSpPr txBox="1"/>
          <p:nvPr/>
        </p:nvSpPr>
        <p:spPr>
          <a:xfrm>
            <a:off x="2382182" y="5793358"/>
            <a:ext cx="1870075" cy="835025"/>
          </a:xfrm>
          <a:prstGeom prst="rect">
            <a:avLst/>
          </a:prstGeom>
        </p:spPr>
        <p:txBody>
          <a:bodyPr vert="horz" wrap="square" lIns="0" tIns="0" rIns="0" bIns="0" rtlCol="0">
            <a:noAutofit/>
          </a:bodyPr>
          <a:lstStyle/>
          <a:p>
            <a:pPr marL="12695" marR="12695" indent="52686">
              <a:lnSpc>
                <a:spcPts val="3289"/>
              </a:lnSpc>
            </a:pPr>
            <a:r>
              <a:rPr sz="3200" spc="-140" dirty="0">
                <a:solidFill>
                  <a:srgbClr val="FFFFFF"/>
                </a:solidFill>
                <a:latin typeface="Calibri"/>
                <a:cs typeface="Calibri"/>
              </a:rPr>
              <a:t>T</a:t>
            </a:r>
            <a:r>
              <a:rPr sz="3200" spc="14" dirty="0">
                <a:solidFill>
                  <a:srgbClr val="FFFFFF"/>
                </a:solidFill>
                <a:latin typeface="Calibri"/>
                <a:cs typeface="Calibri"/>
              </a:rPr>
              <a:t>eaching</a:t>
            </a:r>
            <a:r>
              <a:rPr sz="3200" spc="4" dirty="0">
                <a:solidFill>
                  <a:srgbClr val="FFFFFF"/>
                </a:solidFill>
                <a:latin typeface="Calibri"/>
                <a:cs typeface="Calibri"/>
              </a:rPr>
              <a:t> Stra</a:t>
            </a:r>
            <a:r>
              <a:rPr sz="3200" spc="14" dirty="0">
                <a:solidFill>
                  <a:srgbClr val="FFFFFF"/>
                </a:solidFill>
                <a:latin typeface="Calibri"/>
                <a:cs typeface="Calibri"/>
              </a:rPr>
              <a:t>tegies</a:t>
            </a:r>
            <a:endParaRPr sz="3200">
              <a:latin typeface="Calibri"/>
              <a:cs typeface="Calibri"/>
            </a:endParaRPr>
          </a:p>
        </p:txBody>
      </p:sp>
      <p:sp>
        <p:nvSpPr>
          <p:cNvPr id="22" name="object 22"/>
          <p:cNvSpPr/>
          <p:nvPr/>
        </p:nvSpPr>
        <p:spPr>
          <a:xfrm>
            <a:off x="5140924" y="5288046"/>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solidFill>
            <a:srgbClr val="941100"/>
          </a:solidFill>
        </p:spPr>
        <p:txBody>
          <a:bodyPr wrap="square" lIns="0" tIns="0" rIns="0" bIns="0" rtlCol="0">
            <a:noAutofit/>
          </a:bodyPr>
          <a:lstStyle/>
          <a:p>
            <a:endParaRPr/>
          </a:p>
        </p:txBody>
      </p:sp>
      <p:sp>
        <p:nvSpPr>
          <p:cNvPr id="23" name="object 23"/>
          <p:cNvSpPr/>
          <p:nvPr/>
        </p:nvSpPr>
        <p:spPr>
          <a:xfrm>
            <a:off x="5140924" y="5288046"/>
            <a:ext cx="3045244" cy="1827668"/>
          </a:xfrm>
          <a:custGeom>
            <a:avLst/>
            <a:gdLst/>
            <a:ahLst/>
            <a:cxnLst/>
            <a:rect l="l" t="t" r="r" b="b"/>
            <a:pathLst>
              <a:path w="3045244" h="1827668">
                <a:moveTo>
                  <a:pt x="0" y="0"/>
                </a:moveTo>
                <a:lnTo>
                  <a:pt x="3045244" y="0"/>
                </a:lnTo>
                <a:lnTo>
                  <a:pt x="3045244" y="1827668"/>
                </a:lnTo>
                <a:lnTo>
                  <a:pt x="0" y="1827668"/>
                </a:lnTo>
                <a:lnTo>
                  <a:pt x="0" y="0"/>
                </a:lnTo>
                <a:close/>
              </a:path>
            </a:pathLst>
          </a:custGeom>
          <a:ln w="28040">
            <a:solidFill>
              <a:srgbClr val="FFFFFF"/>
            </a:solidFill>
          </a:ln>
        </p:spPr>
        <p:txBody>
          <a:bodyPr wrap="square" lIns="0" tIns="0" rIns="0" bIns="0" rtlCol="0">
            <a:noAutofit/>
          </a:bodyPr>
          <a:lstStyle/>
          <a:p>
            <a:endParaRPr/>
          </a:p>
        </p:txBody>
      </p:sp>
      <p:sp>
        <p:nvSpPr>
          <p:cNvPr id="24" name="object 24"/>
          <p:cNvSpPr txBox="1"/>
          <p:nvPr/>
        </p:nvSpPr>
        <p:spPr>
          <a:xfrm>
            <a:off x="5293998" y="5740269"/>
            <a:ext cx="2746376" cy="470534"/>
          </a:xfrm>
          <a:prstGeom prst="rect">
            <a:avLst/>
          </a:prstGeom>
        </p:spPr>
        <p:txBody>
          <a:bodyPr vert="horz" wrap="square" lIns="0" tIns="0" rIns="0" bIns="0" rtlCol="0">
            <a:noAutofit/>
          </a:bodyPr>
          <a:lstStyle/>
          <a:p>
            <a:pPr marL="12695"/>
            <a:r>
              <a:rPr sz="3200" dirty="0">
                <a:solidFill>
                  <a:srgbClr val="FFFFFF"/>
                </a:solidFill>
                <a:latin typeface="Calibri"/>
                <a:cs typeface="Calibri"/>
              </a:rPr>
              <a:t>Co</a:t>
            </a:r>
            <a:r>
              <a:rPr sz="3200" spc="14" dirty="0">
                <a:solidFill>
                  <a:srgbClr val="FFFFFF"/>
                </a:solidFill>
                <a:latin typeface="Calibri"/>
                <a:cs typeface="Calibri"/>
              </a:rPr>
              <a:t>nsequence</a:t>
            </a:r>
            <a:endParaRPr sz="3200">
              <a:latin typeface="Calibri"/>
              <a:cs typeface="Calibri"/>
            </a:endParaRPr>
          </a:p>
        </p:txBody>
      </p:sp>
      <p:sp>
        <p:nvSpPr>
          <p:cNvPr id="25" name="object 25"/>
          <p:cNvSpPr txBox="1"/>
          <p:nvPr/>
        </p:nvSpPr>
        <p:spPr>
          <a:xfrm>
            <a:off x="5731947" y="6158069"/>
            <a:ext cx="1870075" cy="470534"/>
          </a:xfrm>
          <a:prstGeom prst="rect">
            <a:avLst/>
          </a:prstGeom>
        </p:spPr>
        <p:txBody>
          <a:bodyPr vert="horz" wrap="square" lIns="0" tIns="0" rIns="0" bIns="0" rtlCol="0">
            <a:noAutofit/>
          </a:bodyPr>
          <a:lstStyle/>
          <a:p>
            <a:pPr marL="12695"/>
            <a:r>
              <a:rPr sz="3200" dirty="0">
                <a:solidFill>
                  <a:srgbClr val="FFFFFF"/>
                </a:solidFill>
                <a:latin typeface="Calibri"/>
                <a:cs typeface="Calibri"/>
              </a:rPr>
              <a:t>St</a:t>
            </a:r>
            <a:r>
              <a:rPr sz="3200" spc="4" dirty="0">
                <a:solidFill>
                  <a:srgbClr val="FFFFFF"/>
                </a:solidFill>
                <a:latin typeface="Calibri"/>
                <a:cs typeface="Calibri"/>
              </a:rPr>
              <a:t>ra</a:t>
            </a:r>
            <a:r>
              <a:rPr sz="3200" spc="14" dirty="0">
                <a:solidFill>
                  <a:srgbClr val="FFFFFF"/>
                </a:solidFill>
                <a:latin typeface="Calibri"/>
                <a:cs typeface="Calibri"/>
              </a:rPr>
              <a:t>tegies</a:t>
            </a:r>
            <a:endParaRPr sz="32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Setting Event Strategies</a:t>
            </a:r>
          </a:p>
        </p:txBody>
      </p:sp>
      <p:sp>
        <p:nvSpPr>
          <p:cNvPr id="5" name="Text Placeholder 4"/>
          <p:cNvSpPr>
            <a:spLocks noGrp="1"/>
          </p:cNvSpPr>
          <p:nvPr>
            <p:ph type="body" idx="1"/>
          </p:nvPr>
        </p:nvSpPr>
        <p:spPr/>
        <p:txBody>
          <a:bodyPr/>
          <a:lstStyle/>
          <a:p>
            <a:r>
              <a:rPr lang="en-US" dirty="0"/>
              <a:t>WHAT WE CAN CONTROL</a:t>
            </a:r>
          </a:p>
        </p:txBody>
      </p:sp>
      <p:sp>
        <p:nvSpPr>
          <p:cNvPr id="6" name="Content Placeholder 5"/>
          <p:cNvSpPr>
            <a:spLocks noGrp="1"/>
          </p:cNvSpPr>
          <p:nvPr>
            <p:ph sz="half" idx="2"/>
          </p:nvPr>
        </p:nvSpPr>
        <p:spPr/>
        <p:txBody>
          <a:bodyPr/>
          <a:lstStyle/>
          <a:p>
            <a:pPr marL="201225" indent="-189164">
              <a:buClr>
                <a:srgbClr val="24603B"/>
              </a:buClr>
              <a:buSzPct val="84745"/>
              <a:buFont typeface="Arial"/>
              <a:buChar char="•"/>
              <a:tabLst>
                <a:tab pos="206302" algn="l"/>
              </a:tabLst>
            </a:pPr>
            <a:r>
              <a:rPr lang="en-US" sz="2800" dirty="0">
                <a:cs typeface="Calibri"/>
              </a:rPr>
              <a:t>Engaging</a:t>
            </a:r>
            <a:r>
              <a:rPr lang="en-US" sz="2800" spc="4" dirty="0">
                <a:cs typeface="Calibri"/>
              </a:rPr>
              <a:t> </a:t>
            </a:r>
            <a:r>
              <a:rPr lang="en-US" sz="2800" dirty="0">
                <a:cs typeface="Calibri"/>
              </a:rPr>
              <a:t>families</a:t>
            </a:r>
          </a:p>
          <a:p>
            <a:pPr>
              <a:lnSpc>
                <a:spcPts val="700"/>
              </a:lnSpc>
              <a:spcBef>
                <a:spcPts val="4"/>
              </a:spcBef>
              <a:buClr>
                <a:srgbClr val="24603B"/>
              </a:buClr>
              <a:buFont typeface="Arial"/>
              <a:buChar char="•"/>
            </a:pPr>
            <a:endParaRPr lang="en-US" sz="600" dirty="0">
              <a:cs typeface="Calibri"/>
            </a:endParaRPr>
          </a:p>
          <a:p>
            <a:pPr marL="206302" indent="-193607">
              <a:buClr>
                <a:srgbClr val="24603B"/>
              </a:buClr>
              <a:buSzPct val="84745"/>
              <a:buFont typeface="Arial"/>
              <a:buChar char="•"/>
              <a:tabLst>
                <a:tab pos="206302" algn="l"/>
              </a:tabLst>
            </a:pPr>
            <a:r>
              <a:rPr lang="en-US" sz="2800" dirty="0">
                <a:cs typeface="Calibri"/>
              </a:rPr>
              <a:t>Structu</a:t>
            </a:r>
            <a:r>
              <a:rPr lang="en-US" sz="2800" spc="-14" dirty="0">
                <a:cs typeface="Calibri"/>
              </a:rPr>
              <a:t>r</a:t>
            </a:r>
            <a:r>
              <a:rPr lang="en-US" sz="2800" dirty="0">
                <a:cs typeface="Calibri"/>
              </a:rPr>
              <a:t>e</a:t>
            </a:r>
            <a:r>
              <a:rPr lang="en-US" sz="2800" spc="4" dirty="0">
                <a:cs typeface="Calibri"/>
              </a:rPr>
              <a:t> </a:t>
            </a:r>
            <a:r>
              <a:rPr lang="en-US" sz="2800" dirty="0">
                <a:cs typeface="Calibri"/>
              </a:rPr>
              <a:t>/</a:t>
            </a:r>
            <a:r>
              <a:rPr lang="en-US" sz="2800" spc="4" dirty="0">
                <a:cs typeface="Calibri"/>
              </a:rPr>
              <a:t> </a:t>
            </a:r>
            <a:r>
              <a:rPr lang="en-US" sz="2800" dirty="0">
                <a:cs typeface="Calibri"/>
              </a:rPr>
              <a:t>schedule</a:t>
            </a:r>
          </a:p>
          <a:p>
            <a:pPr>
              <a:lnSpc>
                <a:spcPts val="750"/>
              </a:lnSpc>
              <a:spcBef>
                <a:spcPts val="32"/>
              </a:spcBef>
              <a:buClr>
                <a:srgbClr val="24603B"/>
              </a:buClr>
              <a:buFont typeface="Arial"/>
              <a:buChar char="•"/>
            </a:pPr>
            <a:endParaRPr lang="en-US" sz="700" dirty="0">
              <a:cs typeface="Calibri"/>
            </a:endParaRPr>
          </a:p>
          <a:p>
            <a:pPr marL="201225" marR="170754" indent="-189164">
              <a:lnSpc>
                <a:spcPct val="100800"/>
              </a:lnSpc>
              <a:buClr>
                <a:srgbClr val="24603B"/>
              </a:buClr>
              <a:buSzPct val="84745"/>
              <a:buFont typeface="Arial"/>
              <a:buChar char="•"/>
              <a:tabLst>
                <a:tab pos="206302" algn="l"/>
              </a:tabLst>
            </a:pPr>
            <a:r>
              <a:rPr lang="en-US" sz="2800" dirty="0">
                <a:cs typeface="Calibri"/>
              </a:rPr>
              <a:t>Class</a:t>
            </a:r>
            <a:r>
              <a:rPr lang="en-US" sz="2800" spc="-14" dirty="0">
                <a:cs typeface="Calibri"/>
              </a:rPr>
              <a:t>r</a:t>
            </a:r>
            <a:r>
              <a:rPr lang="en-US" sz="2800" dirty="0">
                <a:cs typeface="Calibri"/>
              </a:rPr>
              <a:t>oom accommodations</a:t>
            </a:r>
            <a:r>
              <a:rPr lang="en-US" sz="2800" spc="4" dirty="0">
                <a:cs typeface="Calibri"/>
              </a:rPr>
              <a:t> </a:t>
            </a:r>
            <a:r>
              <a:rPr lang="en-US" sz="2800" dirty="0">
                <a:cs typeface="Calibri"/>
              </a:rPr>
              <a:t>and modifications</a:t>
            </a:r>
          </a:p>
          <a:p>
            <a:pPr>
              <a:lnSpc>
                <a:spcPts val="550"/>
              </a:lnSpc>
              <a:spcBef>
                <a:spcPts val="26"/>
              </a:spcBef>
              <a:buClr>
                <a:srgbClr val="24603B"/>
              </a:buClr>
              <a:buFont typeface="Arial"/>
              <a:buChar char="•"/>
            </a:pPr>
            <a:endParaRPr lang="en-US" sz="400" dirty="0">
              <a:cs typeface="Calibri"/>
            </a:endParaRPr>
          </a:p>
          <a:p>
            <a:pPr marL="201225" marR="1395241" indent="-189164">
              <a:lnSpc>
                <a:spcPct val="102800"/>
              </a:lnSpc>
              <a:buClr>
                <a:srgbClr val="24603B"/>
              </a:buClr>
              <a:buSzPct val="84745"/>
              <a:buFont typeface="Arial"/>
              <a:buChar char="•"/>
              <a:tabLst>
                <a:tab pos="206302" algn="l"/>
              </a:tabLst>
            </a:pPr>
            <a:r>
              <a:rPr lang="en-US" sz="2800" dirty="0">
                <a:cs typeface="Calibri"/>
              </a:rPr>
              <a:t>Home/school communication</a:t>
            </a:r>
          </a:p>
          <a:p>
            <a:endParaRPr lang="en-US" dirty="0"/>
          </a:p>
        </p:txBody>
      </p:sp>
      <p:sp>
        <p:nvSpPr>
          <p:cNvPr id="7" name="Text Placeholder 6"/>
          <p:cNvSpPr>
            <a:spLocks noGrp="1"/>
          </p:cNvSpPr>
          <p:nvPr>
            <p:ph type="body" sz="quarter" idx="3"/>
          </p:nvPr>
        </p:nvSpPr>
        <p:spPr/>
        <p:txBody>
          <a:bodyPr/>
          <a:lstStyle/>
          <a:p>
            <a:r>
              <a:rPr lang="en-US" dirty="0"/>
              <a:t>WHAT WE CANNOT</a:t>
            </a:r>
          </a:p>
        </p:txBody>
      </p:sp>
      <p:sp>
        <p:nvSpPr>
          <p:cNvPr id="8" name="Content Placeholder 7"/>
          <p:cNvSpPr>
            <a:spLocks noGrp="1"/>
          </p:cNvSpPr>
          <p:nvPr>
            <p:ph sz="quarter" idx="4"/>
          </p:nvPr>
        </p:nvSpPr>
        <p:spPr/>
        <p:txBody>
          <a:bodyPr/>
          <a:lstStyle/>
          <a:p>
            <a:pPr>
              <a:lnSpc>
                <a:spcPts val="650"/>
              </a:lnSpc>
              <a:spcBef>
                <a:spcPts val="25"/>
              </a:spcBef>
            </a:pPr>
            <a:endParaRPr lang="en-US" sz="600" dirty="0">
              <a:cs typeface="Calibri"/>
            </a:endParaRPr>
          </a:p>
          <a:p>
            <a:pPr marL="201225" indent="-189164">
              <a:buClr>
                <a:srgbClr val="24603B"/>
              </a:buClr>
              <a:buSzPct val="84745"/>
              <a:buFont typeface="Arial"/>
              <a:buChar char="•"/>
              <a:tabLst>
                <a:tab pos="206302" algn="l"/>
              </a:tabLst>
            </a:pPr>
            <a:r>
              <a:rPr lang="en-US" sz="2800" dirty="0">
                <a:cs typeface="Calibri"/>
              </a:rPr>
              <a:t>History</a:t>
            </a:r>
            <a:r>
              <a:rPr lang="en-US" sz="2800" spc="4" dirty="0">
                <a:cs typeface="Calibri"/>
              </a:rPr>
              <a:t> </a:t>
            </a:r>
            <a:r>
              <a:rPr lang="en-US" sz="2800" dirty="0">
                <a:cs typeface="Calibri"/>
              </a:rPr>
              <a:t>o</a:t>
            </a:r>
            <a:r>
              <a:rPr lang="en-US" sz="2800" spc="4" dirty="0">
                <a:cs typeface="Calibri"/>
              </a:rPr>
              <a:t>f </a:t>
            </a:r>
            <a:r>
              <a:rPr lang="en-US" sz="2800" dirty="0">
                <a:cs typeface="Calibri"/>
              </a:rPr>
              <a:t>trauma</a:t>
            </a:r>
          </a:p>
          <a:p>
            <a:pPr>
              <a:lnSpc>
                <a:spcPts val="599"/>
              </a:lnSpc>
              <a:spcBef>
                <a:spcPts val="4"/>
              </a:spcBef>
              <a:buClr>
                <a:srgbClr val="24603B"/>
              </a:buClr>
              <a:buFont typeface="Arial"/>
              <a:buChar char="•"/>
            </a:pPr>
            <a:endParaRPr lang="en-US" sz="400" dirty="0">
              <a:cs typeface="Calibri"/>
            </a:endParaRPr>
          </a:p>
          <a:p>
            <a:pPr marL="201225" marR="12695" indent="-189164">
              <a:lnSpc>
                <a:spcPct val="102800"/>
              </a:lnSpc>
              <a:buClr>
                <a:srgbClr val="24603B"/>
              </a:buClr>
              <a:buSzPct val="84745"/>
              <a:buFont typeface="Arial"/>
              <a:buChar char="•"/>
              <a:tabLst>
                <a:tab pos="206302" algn="l"/>
              </a:tabLst>
            </a:pPr>
            <a:r>
              <a:rPr lang="en-US" sz="2800" spc="-4" dirty="0">
                <a:cs typeface="Calibri"/>
              </a:rPr>
              <a:t>M</a:t>
            </a:r>
            <a:r>
              <a:rPr lang="en-US" sz="2800" dirty="0">
                <a:cs typeface="Calibri"/>
              </a:rPr>
              <a:t>edical</a:t>
            </a:r>
            <a:r>
              <a:rPr lang="en-US" sz="2800" spc="4" dirty="0">
                <a:cs typeface="Calibri"/>
              </a:rPr>
              <a:t> </a:t>
            </a:r>
            <a:r>
              <a:rPr lang="en-US" sz="2800" dirty="0">
                <a:cs typeface="Calibri"/>
              </a:rPr>
              <a:t>/</a:t>
            </a:r>
            <a:r>
              <a:rPr lang="en-US" sz="2800" spc="4" dirty="0">
                <a:cs typeface="Calibri"/>
              </a:rPr>
              <a:t> </a:t>
            </a:r>
            <a:r>
              <a:rPr lang="en-US" sz="2800" dirty="0">
                <a:cs typeface="Calibri"/>
              </a:rPr>
              <a:t>physical conditions</a:t>
            </a:r>
          </a:p>
          <a:p>
            <a:pPr>
              <a:lnSpc>
                <a:spcPts val="650"/>
              </a:lnSpc>
              <a:spcBef>
                <a:spcPts val="25"/>
              </a:spcBef>
              <a:buClr>
                <a:srgbClr val="24603B"/>
              </a:buClr>
              <a:buFont typeface="Arial"/>
              <a:buChar char="•"/>
            </a:pPr>
            <a:endParaRPr lang="en-US" sz="600" dirty="0">
              <a:cs typeface="Calibri"/>
            </a:endParaRPr>
          </a:p>
          <a:p>
            <a:pPr marL="206302" indent="-193607">
              <a:buClr>
                <a:srgbClr val="24603B"/>
              </a:buClr>
              <a:buSzPct val="84745"/>
              <a:buFont typeface="Arial"/>
              <a:buChar char="•"/>
              <a:tabLst>
                <a:tab pos="206302" algn="l"/>
              </a:tabLst>
            </a:pPr>
            <a:r>
              <a:rPr lang="en-US" sz="2800" spc="-145" dirty="0">
                <a:cs typeface="Calibri"/>
              </a:rPr>
              <a:t>T</a:t>
            </a:r>
            <a:r>
              <a:rPr lang="en-US" sz="2800" dirty="0">
                <a:cs typeface="Calibri"/>
              </a:rPr>
              <a:t>emperament</a:t>
            </a:r>
          </a:p>
          <a:p>
            <a:pPr>
              <a:lnSpc>
                <a:spcPts val="800"/>
              </a:lnSpc>
              <a:spcBef>
                <a:spcPts val="10"/>
              </a:spcBef>
              <a:buClr>
                <a:srgbClr val="24603B"/>
              </a:buClr>
              <a:buFont typeface="Arial"/>
              <a:buChar char="•"/>
            </a:pPr>
            <a:endParaRPr lang="en-US" sz="700" dirty="0">
              <a:cs typeface="Calibri"/>
            </a:endParaRPr>
          </a:p>
          <a:p>
            <a:pPr marL="206302" indent="-193607">
              <a:buClr>
                <a:srgbClr val="24603B"/>
              </a:buClr>
              <a:buSzPct val="84745"/>
              <a:buFont typeface="Arial"/>
              <a:buChar char="•"/>
              <a:tabLst>
                <a:tab pos="206302" algn="l"/>
              </a:tabLst>
            </a:pPr>
            <a:r>
              <a:rPr lang="en-US" sz="2800" dirty="0">
                <a:cs typeface="Calibri"/>
              </a:rPr>
              <a:t>S</a:t>
            </a:r>
            <a:r>
              <a:rPr lang="en-US" sz="2800" spc="-4" dirty="0">
                <a:cs typeface="Calibri"/>
              </a:rPr>
              <a:t>e</a:t>
            </a:r>
            <a:r>
              <a:rPr lang="en-US" sz="2800" dirty="0">
                <a:cs typeface="Calibri"/>
              </a:rPr>
              <a:t>nsory</a:t>
            </a:r>
            <a:r>
              <a:rPr lang="en-US" sz="2800" spc="4" dirty="0">
                <a:cs typeface="Calibri"/>
              </a:rPr>
              <a:t> </a:t>
            </a:r>
            <a:r>
              <a:rPr lang="en-US" sz="2800" dirty="0">
                <a:cs typeface="Calibri"/>
              </a:rPr>
              <a:t>p</a:t>
            </a:r>
            <a:r>
              <a:rPr lang="en-US" sz="2800" spc="-14" dirty="0">
                <a:cs typeface="Calibri"/>
              </a:rPr>
              <a:t>r</a:t>
            </a:r>
            <a:r>
              <a:rPr lang="en-US" sz="2800" dirty="0">
                <a:cs typeface="Calibri"/>
              </a:rPr>
              <a:t>ofile</a:t>
            </a:r>
          </a:p>
          <a:p>
            <a:pPr>
              <a:lnSpc>
                <a:spcPts val="700"/>
              </a:lnSpc>
              <a:spcBef>
                <a:spcPts val="4"/>
              </a:spcBef>
              <a:buClr>
                <a:srgbClr val="24603B"/>
              </a:buClr>
              <a:buFont typeface="Arial"/>
              <a:buChar char="•"/>
            </a:pPr>
            <a:endParaRPr lang="en-US" sz="600" dirty="0">
              <a:cs typeface="Calibri"/>
            </a:endParaRPr>
          </a:p>
          <a:p>
            <a:pPr marL="206302" indent="-193607">
              <a:buClr>
                <a:srgbClr val="24603B"/>
              </a:buClr>
              <a:buSzPct val="84745"/>
              <a:buFont typeface="Arial"/>
              <a:buChar char="•"/>
              <a:tabLst>
                <a:tab pos="206302" algn="l"/>
              </a:tabLst>
            </a:pPr>
            <a:r>
              <a:rPr lang="en-US" sz="2800" dirty="0">
                <a:cs typeface="Calibri"/>
              </a:rPr>
              <a:t>Carry-in</a:t>
            </a:r>
            <a:r>
              <a:rPr lang="en-US" sz="2800" spc="4" dirty="0">
                <a:cs typeface="Calibri"/>
              </a:rPr>
              <a:t> </a:t>
            </a:r>
            <a:r>
              <a:rPr lang="en-US" sz="2800" dirty="0">
                <a:cs typeface="Calibri"/>
              </a:rPr>
              <a:t>issues</a:t>
            </a:r>
          </a:p>
          <a:p>
            <a:endParaRPr lang="en-US" dirty="0"/>
          </a:p>
        </p:txBody>
      </p:sp>
    </p:spTree>
    <p:extLst>
      <p:ext uri="{BB962C8B-B14F-4D97-AF65-F5344CB8AC3E}">
        <p14:creationId xmlns:p14="http://schemas.microsoft.com/office/powerpoint/2010/main" val="301963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7973" y="152400"/>
            <a:ext cx="9415629" cy="5359622"/>
          </a:xfrm>
          <a:prstGeom prst="rect">
            <a:avLst/>
          </a:prstGeom>
          <a:blipFill>
            <a:blip r:embed="rId3" cstate="print"/>
            <a:stretch>
              <a:fillRect/>
            </a:stretch>
          </a:blipFill>
        </p:spPr>
        <p:txBody>
          <a:bodyPr wrap="square" lIns="0" tIns="0" rIns="0" bIns="0" rtlCol="0">
            <a:noAutofit/>
          </a:bodyPr>
          <a:lstStyle/>
          <a:p>
            <a:endParaRPr sz="2000"/>
          </a:p>
        </p:txBody>
      </p:sp>
      <p:sp>
        <p:nvSpPr>
          <p:cNvPr id="6" name="Title 5"/>
          <p:cNvSpPr>
            <a:spLocks noGrp="1"/>
          </p:cNvSpPr>
          <p:nvPr>
            <p:ph type="title"/>
          </p:nvPr>
        </p:nvSpPr>
        <p:spPr>
          <a:xfrm>
            <a:off x="548640" y="5638800"/>
            <a:ext cx="9052560" cy="1295400"/>
          </a:xfrm>
        </p:spPr>
        <p:txBody>
          <a:bodyPr/>
          <a:lstStyle/>
          <a:p>
            <a:r>
              <a:rPr lang="en-US" sz="3200" dirty="0"/>
              <a:t>At the Intensive Level, the children we are working with are often victims of trauma.</a:t>
            </a:r>
          </a:p>
        </p:txBody>
      </p:sp>
    </p:spTree>
    <p:extLst>
      <p:ext uri="{BB962C8B-B14F-4D97-AF65-F5344CB8AC3E}">
        <p14:creationId xmlns:p14="http://schemas.microsoft.com/office/powerpoint/2010/main" val="240397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7973" y="152401"/>
            <a:ext cx="9415629" cy="4876800"/>
          </a:xfrm>
          <a:prstGeom prst="rect">
            <a:avLst/>
          </a:prstGeom>
          <a:blipFill>
            <a:blip r:embed="rId2" cstate="print"/>
            <a:stretch>
              <a:fillRect/>
            </a:stretch>
          </a:blipFill>
        </p:spPr>
        <p:txBody>
          <a:bodyPr wrap="square" lIns="0" tIns="0" rIns="0" bIns="0" rtlCol="0">
            <a:noAutofit/>
          </a:bodyPr>
          <a:lstStyle/>
          <a:p>
            <a:endParaRPr sz="2000"/>
          </a:p>
        </p:txBody>
      </p:sp>
      <p:sp>
        <p:nvSpPr>
          <p:cNvPr id="5" name="Title 4"/>
          <p:cNvSpPr>
            <a:spLocks noGrp="1"/>
          </p:cNvSpPr>
          <p:nvPr>
            <p:ph type="title"/>
          </p:nvPr>
        </p:nvSpPr>
        <p:spPr>
          <a:xfrm>
            <a:off x="548640" y="5105402"/>
            <a:ext cx="9052560" cy="1828800"/>
          </a:xfrm>
        </p:spPr>
        <p:txBody>
          <a:bodyPr/>
          <a:lstStyle/>
          <a:p>
            <a:pPr algn="l"/>
            <a:r>
              <a:rPr lang="en-US" sz="2800" dirty="0">
                <a:cs typeface="Calibri"/>
              </a:rPr>
              <a:t>What setting events impacted the function of her behavior when she broke the doll?  If you hadn’t seen this part of the clip, would you have assumed she broke the doll on purpose?</a:t>
            </a:r>
            <a:endParaRPr lang="en-US" sz="2800" dirty="0"/>
          </a:p>
        </p:txBody>
      </p:sp>
    </p:spTree>
    <p:extLst>
      <p:ext uri="{BB962C8B-B14F-4D97-AF65-F5344CB8AC3E}">
        <p14:creationId xmlns:p14="http://schemas.microsoft.com/office/powerpoint/2010/main" val="230702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Calibri"/>
                <a:cs typeface="Calibri"/>
              </a:rPr>
              <a:t>Setting Events can influence the function of behavior</a:t>
            </a:r>
          </a:p>
        </p:txBody>
      </p:sp>
      <p:sp>
        <p:nvSpPr>
          <p:cNvPr id="3" name="Text Placeholder 2"/>
          <p:cNvSpPr>
            <a:spLocks noGrp="1"/>
          </p:cNvSpPr>
          <p:nvPr>
            <p:ph idx="1"/>
          </p:nvPr>
        </p:nvSpPr>
        <p:spPr/>
        <p:txBody>
          <a:bodyPr/>
          <a:lstStyle/>
          <a:p>
            <a:pPr marL="457039" indent="-457039">
              <a:buFont typeface="Arial" panose="020B0604020202020204" pitchFamily="34" charset="0"/>
              <a:buChar char="•"/>
            </a:pPr>
            <a:r>
              <a:rPr lang="en-US" sz="2800" dirty="0">
                <a:latin typeface="Calibri"/>
                <a:cs typeface="Calibri"/>
              </a:rPr>
              <a:t>Understanding setting events is critical to understanding the function of behavior</a:t>
            </a:r>
          </a:p>
          <a:p>
            <a:endParaRPr lang="en-US" sz="2800" dirty="0">
              <a:latin typeface="Calibri"/>
              <a:cs typeface="Calibri"/>
            </a:endParaRPr>
          </a:p>
          <a:p>
            <a:pPr marL="457039" indent="-457039">
              <a:buFont typeface="Arial" panose="020B0604020202020204" pitchFamily="34" charset="0"/>
              <a:buChar char="•"/>
            </a:pPr>
            <a:r>
              <a:rPr lang="en-US" sz="2800" dirty="0">
                <a:latin typeface="Calibri"/>
                <a:cs typeface="Calibri"/>
              </a:rPr>
              <a:t>FBA process can reveal critical setting events that influence the function of behavior</a:t>
            </a:r>
          </a:p>
          <a:p>
            <a:endParaRPr lang="en-US" sz="2800" dirty="0">
              <a:latin typeface="Calibri"/>
              <a:cs typeface="Calibri"/>
            </a:endParaRPr>
          </a:p>
          <a:p>
            <a:pPr marL="457039" indent="-457039">
              <a:buFont typeface="Arial" panose="020B0604020202020204" pitchFamily="34" charset="0"/>
              <a:buChar char="•"/>
            </a:pPr>
            <a:r>
              <a:rPr lang="en-US" sz="2800" dirty="0">
                <a:latin typeface="Calibri"/>
                <a:cs typeface="Calibri"/>
              </a:rPr>
              <a:t>Life Space Crisis Intervention interview process can help identify these setting events</a:t>
            </a:r>
          </a:p>
          <a:p>
            <a:endParaRPr lang="en-US" sz="2800" dirty="0">
              <a:latin typeface="Calibri"/>
              <a:cs typeface="Calibri"/>
            </a:endParaRPr>
          </a:p>
          <a:p>
            <a:pPr marL="457039" indent="-457039">
              <a:buFont typeface="Arial" panose="020B0604020202020204" pitchFamily="34" charset="0"/>
              <a:buChar char="•"/>
            </a:pPr>
            <a:r>
              <a:rPr lang="en-US" sz="2800" dirty="0">
                <a:latin typeface="Calibri"/>
                <a:cs typeface="Calibri"/>
              </a:rPr>
              <a:t>“Trauma” can influence behavior in very broad ways</a:t>
            </a:r>
          </a:p>
          <a:p>
            <a:pPr marL="457039" indent="-457039">
              <a:buFont typeface="Arial" panose="020B0604020202020204" pitchFamily="34" charset="0"/>
              <a:buChar char="•"/>
            </a:pPr>
            <a:endParaRPr lang="en-US" sz="2800" dirty="0">
              <a:latin typeface="Calibri"/>
              <a:cs typeface="Calibri"/>
            </a:endParaRPr>
          </a:p>
        </p:txBody>
      </p:sp>
    </p:spTree>
    <p:extLst>
      <p:ext uri="{BB962C8B-B14F-4D97-AF65-F5344CB8AC3E}">
        <p14:creationId xmlns:p14="http://schemas.microsoft.com/office/powerpoint/2010/main" val="122039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0908" y="6712598"/>
            <a:ext cx="3131362" cy="74767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64720" y="3281940"/>
            <a:ext cx="4156535" cy="2494634"/>
          </a:xfrm>
          <a:custGeom>
            <a:avLst/>
            <a:gdLst/>
            <a:ahLst/>
            <a:cxnLst/>
            <a:rect l="l" t="t" r="r" b="b"/>
            <a:pathLst>
              <a:path w="4156535" h="2494634">
                <a:moveTo>
                  <a:pt x="0" y="0"/>
                </a:moveTo>
                <a:lnTo>
                  <a:pt x="4156535" y="0"/>
                </a:lnTo>
                <a:lnTo>
                  <a:pt x="4156535" y="2494634"/>
                </a:lnTo>
                <a:lnTo>
                  <a:pt x="0" y="2494634"/>
                </a:lnTo>
                <a:lnTo>
                  <a:pt x="0" y="0"/>
                </a:lnTo>
                <a:close/>
              </a:path>
            </a:pathLst>
          </a:custGeom>
          <a:solidFill>
            <a:srgbClr val="FF7C00"/>
          </a:solidFill>
        </p:spPr>
        <p:txBody>
          <a:bodyPr wrap="square" lIns="0" tIns="0" rIns="0" bIns="0" rtlCol="0">
            <a:noAutofit/>
          </a:bodyPr>
          <a:lstStyle/>
          <a:p>
            <a:endParaRPr/>
          </a:p>
        </p:txBody>
      </p:sp>
      <p:sp>
        <p:nvSpPr>
          <p:cNvPr id="4" name="object 4"/>
          <p:cNvSpPr/>
          <p:nvPr/>
        </p:nvSpPr>
        <p:spPr>
          <a:xfrm>
            <a:off x="664720" y="3281944"/>
            <a:ext cx="4156535" cy="2494633"/>
          </a:xfrm>
          <a:custGeom>
            <a:avLst/>
            <a:gdLst/>
            <a:ahLst/>
            <a:cxnLst/>
            <a:rect l="l" t="t" r="r" b="b"/>
            <a:pathLst>
              <a:path w="4156535" h="2494633">
                <a:moveTo>
                  <a:pt x="0" y="0"/>
                </a:moveTo>
                <a:lnTo>
                  <a:pt x="4156535" y="0"/>
                </a:lnTo>
                <a:lnTo>
                  <a:pt x="4156535" y="2494633"/>
                </a:lnTo>
                <a:lnTo>
                  <a:pt x="0" y="2494633"/>
                </a:lnTo>
                <a:lnTo>
                  <a:pt x="0" y="0"/>
                </a:lnTo>
                <a:close/>
              </a:path>
            </a:pathLst>
          </a:custGeom>
          <a:ln w="28040">
            <a:solidFill>
              <a:srgbClr val="FFFFFF"/>
            </a:solidFill>
          </a:ln>
        </p:spPr>
        <p:txBody>
          <a:bodyPr wrap="square" lIns="0" tIns="0" rIns="0" bIns="0" rtlCol="0">
            <a:noAutofit/>
          </a:bodyPr>
          <a:lstStyle/>
          <a:p>
            <a:endParaRPr/>
          </a:p>
        </p:txBody>
      </p:sp>
      <p:sp>
        <p:nvSpPr>
          <p:cNvPr id="5" name="object 5"/>
          <p:cNvSpPr/>
          <p:nvPr/>
        </p:nvSpPr>
        <p:spPr>
          <a:xfrm>
            <a:off x="5236910" y="3281940"/>
            <a:ext cx="4156534" cy="2494634"/>
          </a:xfrm>
          <a:custGeom>
            <a:avLst/>
            <a:gdLst/>
            <a:ahLst/>
            <a:cxnLst/>
            <a:rect l="l" t="t" r="r" b="b"/>
            <a:pathLst>
              <a:path w="4156534" h="2494634">
                <a:moveTo>
                  <a:pt x="0" y="0"/>
                </a:moveTo>
                <a:lnTo>
                  <a:pt x="4156534" y="0"/>
                </a:lnTo>
                <a:lnTo>
                  <a:pt x="4156534" y="2494634"/>
                </a:lnTo>
                <a:lnTo>
                  <a:pt x="0" y="2494634"/>
                </a:lnTo>
                <a:lnTo>
                  <a:pt x="0" y="0"/>
                </a:lnTo>
                <a:close/>
              </a:path>
            </a:pathLst>
          </a:custGeom>
          <a:solidFill>
            <a:srgbClr val="008F00"/>
          </a:solidFill>
        </p:spPr>
        <p:txBody>
          <a:bodyPr wrap="square" lIns="0" tIns="0" rIns="0" bIns="0" rtlCol="0">
            <a:noAutofit/>
          </a:bodyPr>
          <a:lstStyle/>
          <a:p>
            <a:endParaRPr/>
          </a:p>
        </p:txBody>
      </p:sp>
      <p:sp>
        <p:nvSpPr>
          <p:cNvPr id="6" name="object 6"/>
          <p:cNvSpPr/>
          <p:nvPr/>
        </p:nvSpPr>
        <p:spPr>
          <a:xfrm>
            <a:off x="5236913" y="3281944"/>
            <a:ext cx="4156535" cy="2494633"/>
          </a:xfrm>
          <a:custGeom>
            <a:avLst/>
            <a:gdLst/>
            <a:ahLst/>
            <a:cxnLst/>
            <a:rect l="l" t="t" r="r" b="b"/>
            <a:pathLst>
              <a:path w="4156535" h="2494633">
                <a:moveTo>
                  <a:pt x="0" y="0"/>
                </a:moveTo>
                <a:lnTo>
                  <a:pt x="4156535" y="0"/>
                </a:lnTo>
                <a:lnTo>
                  <a:pt x="4156535" y="2494633"/>
                </a:lnTo>
                <a:lnTo>
                  <a:pt x="0" y="2494633"/>
                </a:lnTo>
                <a:lnTo>
                  <a:pt x="0" y="0"/>
                </a:lnTo>
                <a:close/>
              </a:path>
            </a:pathLst>
          </a:custGeom>
          <a:ln w="28040">
            <a:solidFill>
              <a:srgbClr val="FFFFFF"/>
            </a:solidFill>
          </a:ln>
        </p:spPr>
        <p:txBody>
          <a:bodyPr wrap="square" lIns="0" tIns="0" rIns="0" bIns="0" rtlCol="0">
            <a:noAutofit/>
          </a:bodyPr>
          <a:lstStyle/>
          <a:p>
            <a:endParaRPr/>
          </a:p>
        </p:txBody>
      </p:sp>
      <p:sp>
        <p:nvSpPr>
          <p:cNvPr id="7" name="object 7"/>
          <p:cNvSpPr txBox="1"/>
          <p:nvPr/>
        </p:nvSpPr>
        <p:spPr>
          <a:xfrm>
            <a:off x="178611" y="3744612"/>
            <a:ext cx="9701530" cy="3776980"/>
          </a:xfrm>
          <a:prstGeom prst="rect">
            <a:avLst/>
          </a:prstGeom>
        </p:spPr>
        <p:txBody>
          <a:bodyPr vert="horz" wrap="square" lIns="0" tIns="0" rIns="0" bIns="0" rtlCol="0">
            <a:noAutofit/>
          </a:bodyPr>
          <a:lstStyle/>
          <a:p>
            <a:pPr marL="1209250" marR="667151" indent="-333893">
              <a:lnSpc>
                <a:spcPts val="4137"/>
              </a:lnSpc>
              <a:tabLst>
                <a:tab pos="5244528" algn="l"/>
                <a:tab pos="5431155" algn="l"/>
              </a:tabLst>
            </a:pPr>
            <a:r>
              <a:rPr sz="3900" spc="-120" dirty="0">
                <a:solidFill>
                  <a:srgbClr val="FFFFFF"/>
                </a:solidFill>
                <a:latin typeface="Century Gothic"/>
                <a:cs typeface="Century Gothic"/>
              </a:rPr>
              <a:t>T</a:t>
            </a:r>
            <a:r>
              <a:rPr sz="3900" dirty="0">
                <a:solidFill>
                  <a:srgbClr val="FFFFFF"/>
                </a:solidFill>
                <a:latin typeface="Century Gothic"/>
                <a:cs typeface="Century Gothic"/>
              </a:rPr>
              <a:t>rauma</a:t>
            </a:r>
            <a:r>
              <a:rPr sz="3900" spc="10" dirty="0">
                <a:solidFill>
                  <a:srgbClr val="FFFFFF"/>
                </a:solidFill>
                <a:latin typeface="Century Gothic"/>
                <a:cs typeface="Century Gothic"/>
              </a:rPr>
              <a:t> </a:t>
            </a:r>
            <a:r>
              <a:rPr sz="3900" dirty="0">
                <a:solidFill>
                  <a:srgbClr val="FFFFFF"/>
                </a:solidFill>
                <a:latin typeface="Century Gothic"/>
                <a:cs typeface="Century Gothic"/>
              </a:rPr>
              <a:t>is</a:t>
            </a:r>
            <a:r>
              <a:rPr sz="3900" spc="10" dirty="0">
                <a:solidFill>
                  <a:srgbClr val="FFFFFF"/>
                </a:solidFill>
                <a:latin typeface="Century Gothic"/>
                <a:cs typeface="Century Gothic"/>
              </a:rPr>
              <a:t> </a:t>
            </a:r>
            <a:r>
              <a:rPr sz="3900" spc="-4" dirty="0">
                <a:solidFill>
                  <a:srgbClr val="FFFFFF"/>
                </a:solidFill>
                <a:latin typeface="Century Gothic"/>
                <a:cs typeface="Century Gothic"/>
              </a:rPr>
              <a:t>NO</a:t>
            </a:r>
            <a:r>
              <a:rPr sz="3900" dirty="0">
                <a:solidFill>
                  <a:srgbClr val="FFFFFF"/>
                </a:solidFill>
                <a:latin typeface="Century Gothic"/>
                <a:cs typeface="Century Gothic"/>
              </a:rPr>
              <a:t>T		</a:t>
            </a:r>
            <a:r>
              <a:rPr sz="3900" spc="-120" dirty="0">
                <a:solidFill>
                  <a:srgbClr val="FFFFFF"/>
                </a:solidFill>
                <a:latin typeface="Century Gothic"/>
                <a:cs typeface="Century Gothic"/>
              </a:rPr>
              <a:t>T</a:t>
            </a:r>
            <a:r>
              <a:rPr sz="3900" dirty="0">
                <a:solidFill>
                  <a:srgbClr val="FFFFFF"/>
                </a:solidFill>
                <a:latin typeface="Century Gothic"/>
                <a:cs typeface="Century Gothic"/>
              </a:rPr>
              <a:t>rauma</a:t>
            </a:r>
            <a:r>
              <a:rPr sz="3900" spc="10" dirty="0">
                <a:solidFill>
                  <a:srgbClr val="FFFFFF"/>
                </a:solidFill>
                <a:latin typeface="Century Gothic"/>
                <a:cs typeface="Century Gothic"/>
              </a:rPr>
              <a:t> </a:t>
            </a:r>
            <a:r>
              <a:rPr sz="3900" dirty="0">
                <a:solidFill>
                  <a:srgbClr val="FFFFFF"/>
                </a:solidFill>
                <a:latin typeface="Century Gothic"/>
                <a:cs typeface="Century Gothic"/>
              </a:rPr>
              <a:t>is</a:t>
            </a:r>
            <a:r>
              <a:rPr sz="3900" spc="10" dirty="0">
                <a:solidFill>
                  <a:srgbClr val="FFFFFF"/>
                </a:solidFill>
                <a:latin typeface="Century Gothic"/>
                <a:cs typeface="Century Gothic"/>
              </a:rPr>
              <a:t> </a:t>
            </a:r>
            <a:r>
              <a:rPr sz="3900" dirty="0">
                <a:solidFill>
                  <a:srgbClr val="FFFFFF"/>
                </a:solidFill>
                <a:latin typeface="Century Gothic"/>
                <a:cs typeface="Century Gothic"/>
              </a:rPr>
              <a:t>how the</a:t>
            </a:r>
            <a:r>
              <a:rPr sz="3900" spc="10" dirty="0">
                <a:solidFill>
                  <a:srgbClr val="FFFFFF"/>
                </a:solidFill>
                <a:latin typeface="Century Gothic"/>
                <a:cs typeface="Century Gothic"/>
              </a:rPr>
              <a:t> </a:t>
            </a:r>
            <a:r>
              <a:rPr sz="3900" dirty="0">
                <a:solidFill>
                  <a:srgbClr val="FFFFFF"/>
                </a:solidFill>
                <a:latin typeface="Century Gothic"/>
                <a:cs typeface="Century Gothic"/>
              </a:rPr>
              <a:t>st</a:t>
            </a:r>
            <a:r>
              <a:rPr sz="3900" spc="-20" dirty="0">
                <a:solidFill>
                  <a:srgbClr val="FFFFFF"/>
                </a:solidFill>
                <a:latin typeface="Century Gothic"/>
                <a:cs typeface="Century Gothic"/>
              </a:rPr>
              <a:t>r</a:t>
            </a:r>
            <a:r>
              <a:rPr sz="3900" dirty="0">
                <a:solidFill>
                  <a:srgbClr val="FFFFFF"/>
                </a:solidFill>
                <a:latin typeface="Century Gothic"/>
                <a:cs typeface="Century Gothic"/>
              </a:rPr>
              <a:t>essful	</a:t>
            </a:r>
            <a:r>
              <a:rPr sz="3900" spc="-4" dirty="0">
                <a:solidFill>
                  <a:srgbClr val="FFFFFF"/>
                </a:solidFill>
                <a:latin typeface="Century Gothic"/>
                <a:cs typeface="Century Gothic"/>
              </a:rPr>
              <a:t>y</a:t>
            </a:r>
            <a:r>
              <a:rPr sz="3900" dirty="0">
                <a:solidFill>
                  <a:srgbClr val="FFFFFF"/>
                </a:solidFill>
                <a:latin typeface="Century Gothic"/>
                <a:cs typeface="Century Gothic"/>
              </a:rPr>
              <a:t>ou</a:t>
            </a:r>
            <a:r>
              <a:rPr sz="3900" spc="10" dirty="0">
                <a:solidFill>
                  <a:srgbClr val="FFFFFF"/>
                </a:solidFill>
                <a:latin typeface="Century Gothic"/>
                <a:cs typeface="Century Gothic"/>
              </a:rPr>
              <a:t> </a:t>
            </a:r>
            <a:r>
              <a:rPr sz="3900" dirty="0">
                <a:solidFill>
                  <a:srgbClr val="FFFFFF"/>
                </a:solidFill>
                <a:latin typeface="Century Gothic"/>
                <a:cs typeface="Century Gothic"/>
              </a:rPr>
              <a:t>experience</a:t>
            </a:r>
            <a:endParaRPr sz="3900">
              <a:latin typeface="Century Gothic"/>
              <a:cs typeface="Century Gothic"/>
            </a:endParaRPr>
          </a:p>
          <a:p>
            <a:pPr marL="1868150">
              <a:lnSpc>
                <a:spcPts val="4195"/>
              </a:lnSpc>
              <a:tabLst>
                <a:tab pos="5971350" algn="l"/>
              </a:tabLst>
            </a:pPr>
            <a:r>
              <a:rPr sz="3900" spc="-4" dirty="0">
                <a:solidFill>
                  <a:srgbClr val="FFFFFF"/>
                </a:solidFill>
                <a:latin typeface="Century Gothic"/>
                <a:cs typeface="Century Gothic"/>
              </a:rPr>
              <a:t>even</a:t>
            </a:r>
            <a:r>
              <a:rPr sz="3900" dirty="0">
                <a:solidFill>
                  <a:srgbClr val="FFFFFF"/>
                </a:solidFill>
                <a:latin typeface="Century Gothic"/>
                <a:cs typeface="Century Gothic"/>
              </a:rPr>
              <a:t>t	</a:t>
            </a:r>
            <a:r>
              <a:rPr sz="3900" spc="-4" dirty="0">
                <a:solidFill>
                  <a:srgbClr val="FFFFFF"/>
                </a:solidFill>
                <a:latin typeface="Century Gothic"/>
                <a:cs typeface="Century Gothic"/>
              </a:rPr>
              <a:t>th</a:t>
            </a:r>
            <a:r>
              <a:rPr sz="3900" dirty="0">
                <a:solidFill>
                  <a:srgbClr val="FFFFFF"/>
                </a:solidFill>
                <a:latin typeface="Century Gothic"/>
                <a:cs typeface="Century Gothic"/>
              </a:rPr>
              <a:t>e</a:t>
            </a:r>
            <a:r>
              <a:rPr sz="3900" spc="10" dirty="0">
                <a:solidFill>
                  <a:srgbClr val="FFFFFF"/>
                </a:solidFill>
                <a:latin typeface="Century Gothic"/>
                <a:cs typeface="Century Gothic"/>
              </a:rPr>
              <a:t> </a:t>
            </a:r>
            <a:r>
              <a:rPr sz="3900" spc="-4" dirty="0">
                <a:solidFill>
                  <a:srgbClr val="FFFFFF"/>
                </a:solidFill>
                <a:latin typeface="Century Gothic"/>
                <a:cs typeface="Century Gothic"/>
              </a:rPr>
              <a:t>event</a:t>
            </a:r>
            <a:endParaRPr sz="3900">
              <a:latin typeface="Century Gothic"/>
              <a:cs typeface="Century Gothic"/>
            </a:endParaRPr>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999"/>
              </a:lnSpc>
            </a:pPr>
            <a:endParaRPr sz="1000"/>
          </a:p>
          <a:p>
            <a:pPr>
              <a:lnSpc>
                <a:spcPts val="1100"/>
              </a:lnSpc>
              <a:spcBef>
                <a:spcPts val="68"/>
              </a:spcBef>
            </a:pPr>
            <a:endParaRPr sz="1100"/>
          </a:p>
          <a:p>
            <a:pPr marL="8294635" marR="180912"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a:p>
            <a:pPr marR="180912" algn="r">
              <a:spcBef>
                <a:spcPts val="30"/>
              </a:spcBef>
            </a:pPr>
            <a:r>
              <a:rPr sz="1300" spc="30" dirty="0">
                <a:solidFill>
                  <a:srgbClr val="FFFFFF"/>
                </a:solidFill>
                <a:latin typeface="Times New Roman"/>
                <a:cs typeface="Times New Roman"/>
              </a:rPr>
              <a:t>Inclusion</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z="4300" spc="-145" dirty="0">
                <a:solidFill>
                  <a:srgbClr val="000000"/>
                </a:solidFill>
                <a:latin typeface="Calibri"/>
                <a:cs typeface="Calibri"/>
              </a:rPr>
              <a:t>Wha</a:t>
            </a:r>
            <a:r>
              <a:rPr sz="4300" spc="-14" dirty="0">
                <a:solidFill>
                  <a:srgbClr val="000000"/>
                </a:solidFill>
                <a:latin typeface="Calibri"/>
                <a:cs typeface="Calibri"/>
              </a:rPr>
              <a:t>t</a:t>
            </a:r>
            <a:r>
              <a:rPr sz="4300" spc="-215" dirty="0">
                <a:solidFill>
                  <a:srgbClr val="000000"/>
                </a:solidFill>
                <a:latin typeface="Calibri"/>
                <a:cs typeface="Calibri"/>
              </a:rPr>
              <a:t> </a:t>
            </a:r>
            <a:r>
              <a:rPr sz="4300" spc="-110" dirty="0">
                <a:solidFill>
                  <a:srgbClr val="000000"/>
                </a:solidFill>
                <a:latin typeface="Calibri"/>
                <a:cs typeface="Calibri"/>
              </a:rPr>
              <a:t>i</a:t>
            </a:r>
            <a:r>
              <a:rPr sz="4300" dirty="0">
                <a:solidFill>
                  <a:srgbClr val="000000"/>
                </a:solidFill>
                <a:latin typeface="Calibri"/>
                <a:cs typeface="Calibri"/>
              </a:rPr>
              <a:t>s</a:t>
            </a:r>
            <a:r>
              <a:rPr sz="4300" spc="-209" dirty="0">
                <a:solidFill>
                  <a:srgbClr val="000000"/>
                </a:solidFill>
                <a:latin typeface="Calibri"/>
                <a:cs typeface="Calibri"/>
              </a:rPr>
              <a:t> </a:t>
            </a:r>
            <a:r>
              <a:rPr sz="4300" spc="-135" dirty="0">
                <a:solidFill>
                  <a:srgbClr val="000000"/>
                </a:solidFill>
                <a:latin typeface="Calibri"/>
                <a:cs typeface="Calibri"/>
              </a:rPr>
              <a:t>trauma?</a:t>
            </a:r>
            <a:endParaRPr sz="4300" dirty="0">
              <a:solidFill>
                <a:srgbClr val="000000"/>
              </a:solidFill>
              <a:latin typeface="Calibri"/>
              <a:cs typeface="Calibri"/>
            </a:endParaRPr>
          </a:p>
        </p:txBody>
      </p:sp>
      <p:sp>
        <p:nvSpPr>
          <p:cNvPr id="20" name="Content Placeholder 19"/>
          <p:cNvSpPr>
            <a:spLocks noGrp="1"/>
          </p:cNvSpPr>
          <p:nvPr>
            <p:ph idx="1"/>
          </p:nvPr>
        </p:nvSpPr>
        <p:spPr/>
        <p:txBody>
          <a:bodyPr/>
          <a:lstStyle/>
          <a:p>
            <a:endParaRPr lang="en-US"/>
          </a:p>
        </p:txBody>
      </p:sp>
      <p:sp>
        <p:nvSpPr>
          <p:cNvPr id="9" name="object 9"/>
          <p:cNvSpPr/>
          <p:nvPr/>
        </p:nvSpPr>
        <p:spPr>
          <a:xfrm>
            <a:off x="178611" y="1699007"/>
            <a:ext cx="9700952" cy="5822233"/>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340290" y="2507649"/>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a:p>
        </p:txBody>
      </p:sp>
      <p:sp>
        <p:nvSpPr>
          <p:cNvPr id="11" name="object 11"/>
          <p:cNvSpPr txBox="1"/>
          <p:nvPr/>
        </p:nvSpPr>
        <p:spPr>
          <a:xfrm>
            <a:off x="544467" y="2646415"/>
            <a:ext cx="1699260" cy="297815"/>
          </a:xfrm>
          <a:prstGeom prst="rect">
            <a:avLst/>
          </a:prstGeom>
        </p:spPr>
        <p:txBody>
          <a:bodyPr vert="horz" wrap="square" lIns="0" tIns="0" rIns="0" bIns="0" rtlCol="0">
            <a:noAutofit/>
          </a:bodyPr>
          <a:lstStyle/>
          <a:p>
            <a:pPr marL="12695"/>
            <a:r>
              <a:rPr sz="2000" b="1" dirty="0">
                <a:latin typeface="Calibri"/>
                <a:cs typeface="Calibri"/>
              </a:rPr>
              <a:t>Unpredictable</a:t>
            </a:r>
            <a:endParaRPr sz="2000">
              <a:latin typeface="Calibri"/>
              <a:cs typeface="Calibri"/>
            </a:endParaRPr>
          </a:p>
        </p:txBody>
      </p:sp>
      <p:sp>
        <p:nvSpPr>
          <p:cNvPr id="12" name="object 12"/>
          <p:cNvSpPr/>
          <p:nvPr/>
        </p:nvSpPr>
        <p:spPr>
          <a:xfrm>
            <a:off x="2765529" y="3801479"/>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a:p>
        </p:txBody>
      </p:sp>
      <p:sp>
        <p:nvSpPr>
          <p:cNvPr id="13" name="object 13"/>
          <p:cNvSpPr txBox="1"/>
          <p:nvPr/>
        </p:nvSpPr>
        <p:spPr>
          <a:xfrm>
            <a:off x="2947979" y="3940243"/>
            <a:ext cx="1741805" cy="297815"/>
          </a:xfrm>
          <a:prstGeom prst="rect">
            <a:avLst/>
          </a:prstGeom>
        </p:spPr>
        <p:txBody>
          <a:bodyPr vert="horz" wrap="square" lIns="0" tIns="0" rIns="0" bIns="0" rtlCol="0">
            <a:noAutofit/>
          </a:bodyPr>
          <a:lstStyle/>
          <a:p>
            <a:pPr marL="12695"/>
            <a:r>
              <a:rPr sz="2000" b="1" spc="-4" dirty="0">
                <a:latin typeface="Calibri"/>
                <a:cs typeface="Calibri"/>
              </a:rPr>
              <a:t>Overwhelming</a:t>
            </a:r>
            <a:endParaRPr sz="2000" dirty="0">
              <a:latin typeface="Calibri"/>
              <a:cs typeface="Calibri"/>
            </a:endParaRPr>
          </a:p>
        </p:txBody>
      </p:sp>
      <p:sp>
        <p:nvSpPr>
          <p:cNvPr id="14" name="object 14"/>
          <p:cNvSpPr/>
          <p:nvPr/>
        </p:nvSpPr>
        <p:spPr>
          <a:xfrm>
            <a:off x="5190769" y="2992836"/>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sz="2000">
              <a:latin typeface="Calibri"/>
              <a:cs typeface="Calibri"/>
            </a:endParaRPr>
          </a:p>
        </p:txBody>
      </p:sp>
      <p:sp>
        <p:nvSpPr>
          <p:cNvPr id="15" name="object 15"/>
          <p:cNvSpPr txBox="1"/>
          <p:nvPr/>
        </p:nvSpPr>
        <p:spPr>
          <a:xfrm>
            <a:off x="5542911" y="3131597"/>
            <a:ext cx="1402715" cy="297815"/>
          </a:xfrm>
          <a:prstGeom prst="rect">
            <a:avLst/>
          </a:prstGeom>
        </p:spPr>
        <p:txBody>
          <a:bodyPr vert="horz" wrap="square" lIns="0" tIns="0" rIns="0" bIns="0" rtlCol="0">
            <a:noAutofit/>
          </a:bodyPr>
          <a:lstStyle/>
          <a:p>
            <a:pPr marL="12695"/>
            <a:r>
              <a:rPr sz="2000" b="1" spc="-4" dirty="0">
                <a:latin typeface="Calibri"/>
                <a:cs typeface="Calibri"/>
              </a:rPr>
              <a:t>Threatening</a:t>
            </a:r>
            <a:endParaRPr sz="2000" dirty="0">
              <a:latin typeface="Calibri"/>
              <a:cs typeface="Calibri"/>
            </a:endParaRPr>
          </a:p>
        </p:txBody>
      </p:sp>
      <p:sp>
        <p:nvSpPr>
          <p:cNvPr id="16" name="object 16"/>
          <p:cNvSpPr/>
          <p:nvPr/>
        </p:nvSpPr>
        <p:spPr>
          <a:xfrm>
            <a:off x="7616007" y="4124936"/>
            <a:ext cx="2101872" cy="566050"/>
          </a:xfrm>
          <a:custGeom>
            <a:avLst/>
            <a:gdLst/>
            <a:ahLst/>
            <a:cxnLst/>
            <a:rect l="l" t="t" r="r" b="b"/>
            <a:pathLst>
              <a:path w="2101872" h="566050">
                <a:moveTo>
                  <a:pt x="0" y="0"/>
                </a:moveTo>
                <a:lnTo>
                  <a:pt x="2101872" y="0"/>
                </a:lnTo>
                <a:lnTo>
                  <a:pt x="2101872" y="566050"/>
                </a:lnTo>
                <a:lnTo>
                  <a:pt x="0" y="566050"/>
                </a:lnTo>
                <a:lnTo>
                  <a:pt x="0" y="0"/>
                </a:lnTo>
                <a:close/>
              </a:path>
            </a:pathLst>
          </a:custGeom>
          <a:solidFill>
            <a:srgbClr val="FFFFFF"/>
          </a:solidFill>
        </p:spPr>
        <p:txBody>
          <a:bodyPr wrap="square" lIns="0" tIns="0" rIns="0" bIns="0" rtlCol="0">
            <a:noAutofit/>
          </a:bodyPr>
          <a:lstStyle/>
          <a:p>
            <a:endParaRPr/>
          </a:p>
        </p:txBody>
      </p:sp>
      <p:sp>
        <p:nvSpPr>
          <p:cNvPr id="17" name="object 17"/>
          <p:cNvSpPr txBox="1"/>
          <p:nvPr/>
        </p:nvSpPr>
        <p:spPr>
          <a:xfrm>
            <a:off x="7922084" y="4263701"/>
            <a:ext cx="1495425" cy="297815"/>
          </a:xfrm>
          <a:prstGeom prst="rect">
            <a:avLst/>
          </a:prstGeom>
        </p:spPr>
        <p:txBody>
          <a:bodyPr vert="horz" wrap="square" lIns="0" tIns="0" rIns="0" bIns="0" rtlCol="0">
            <a:noAutofit/>
          </a:bodyPr>
          <a:lstStyle/>
          <a:p>
            <a:pPr marL="12695"/>
            <a:r>
              <a:rPr sz="2000" b="1" spc="-4" dirty="0">
                <a:latin typeface="Calibri"/>
                <a:cs typeface="Calibri"/>
              </a:rPr>
              <a:t>Meaningless</a:t>
            </a:r>
            <a:endParaRPr sz="2000" dirty="0">
              <a:latin typeface="Calibri"/>
              <a:cs typeface="Calibri"/>
            </a:endParaRPr>
          </a:p>
        </p:txBody>
      </p:sp>
      <p:sp>
        <p:nvSpPr>
          <p:cNvPr id="18" name="object 18"/>
          <p:cNvSpPr/>
          <p:nvPr/>
        </p:nvSpPr>
        <p:spPr>
          <a:xfrm>
            <a:off x="7170875" y="728633"/>
            <a:ext cx="2735127" cy="1765538"/>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463474" y="6493362"/>
            <a:ext cx="1247775" cy="647700"/>
          </a:xfrm>
          <a:prstGeom prst="rect">
            <a:avLst/>
          </a:prstGeom>
        </p:spPr>
        <p:txBody>
          <a:bodyPr vert="horz" wrap="square" lIns="0" tIns="0" rIns="0" bIns="0" rtlCol="0">
            <a:noAutofit/>
          </a:bodyPr>
          <a:lstStyle/>
          <a:p>
            <a:pPr marL="12695" marR="12695"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p:txBody>
      </p:sp>
      <p:sp>
        <p:nvSpPr>
          <p:cNvPr id="8" name="object 8"/>
          <p:cNvSpPr txBox="1">
            <a:spLocks noGrp="1"/>
          </p:cNvSpPr>
          <p:nvPr>
            <p:ph type="title"/>
          </p:nvPr>
        </p:nvSpPr>
        <p:spPr>
          <a:xfrm>
            <a:off x="502920" y="228600"/>
            <a:ext cx="9052560" cy="1676399"/>
          </a:xfrm>
          <a:prstGeom prst="rect">
            <a:avLst/>
          </a:prstGeom>
        </p:spPr>
        <p:txBody>
          <a:bodyPr vert="horz" wrap="square" lIns="0" tIns="256015" rIns="0" bIns="0" rtlCol="0">
            <a:noAutofit/>
          </a:bodyPr>
          <a:lstStyle/>
          <a:p>
            <a:pPr marL="12695" algn="l"/>
            <a:r>
              <a:rPr lang="en-US" spc="-135" dirty="0">
                <a:solidFill>
                  <a:srgbClr val="000000"/>
                </a:solidFill>
                <a:latin typeface="Calibri"/>
                <a:cs typeface="Calibri"/>
              </a:rPr>
              <a:t>The importance of knowing</a:t>
            </a:r>
            <a:br>
              <a:rPr lang="en-US" spc="-135" dirty="0">
                <a:solidFill>
                  <a:srgbClr val="000000"/>
                </a:solidFill>
                <a:latin typeface="Calibri"/>
                <a:cs typeface="Calibri"/>
              </a:rPr>
            </a:br>
            <a:r>
              <a:rPr lang="en-US" spc="-135" dirty="0">
                <a:solidFill>
                  <a:srgbClr val="000000"/>
                </a:solidFill>
                <a:latin typeface="Calibri"/>
                <a:cs typeface="Calibri"/>
              </a:rPr>
              <a:t>about trauma:</a:t>
            </a:r>
            <a:endParaRPr dirty="0">
              <a:solidFill>
                <a:srgbClr val="000000"/>
              </a:solidFill>
              <a:latin typeface="Calibri"/>
              <a:cs typeface="Calibri"/>
            </a:endParaRPr>
          </a:p>
        </p:txBody>
      </p:sp>
      <p:sp>
        <p:nvSpPr>
          <p:cNvPr id="10" name="object 10"/>
          <p:cNvSpPr txBox="1"/>
          <p:nvPr/>
        </p:nvSpPr>
        <p:spPr>
          <a:xfrm>
            <a:off x="9005950" y="7127855"/>
            <a:ext cx="705485" cy="223521"/>
          </a:xfrm>
          <a:prstGeom prst="rect">
            <a:avLst/>
          </a:prstGeom>
        </p:spPr>
        <p:txBody>
          <a:bodyPr vert="horz" wrap="square" lIns="0" tIns="0" rIns="0" bIns="0" rtlCol="0">
            <a:noAutofit/>
          </a:bodyPr>
          <a:lstStyle/>
          <a:p>
            <a:pPr marL="12695"/>
            <a:r>
              <a:rPr sz="1300" spc="30" dirty="0">
                <a:solidFill>
                  <a:srgbClr val="FFFFFF"/>
                </a:solidFill>
                <a:latin typeface="Times New Roman"/>
                <a:cs typeface="Times New Roman"/>
              </a:rPr>
              <a:t>Inclusion</a:t>
            </a:r>
            <a:endParaRPr sz="1300">
              <a:latin typeface="Times New Roman"/>
              <a:cs typeface="Times New Roman"/>
            </a:endParaRPr>
          </a:p>
        </p:txBody>
      </p:sp>
      <p:sp>
        <p:nvSpPr>
          <p:cNvPr id="9" name="object 9"/>
          <p:cNvSpPr txBox="1"/>
          <p:nvPr/>
        </p:nvSpPr>
        <p:spPr>
          <a:xfrm>
            <a:off x="685803" y="2362200"/>
            <a:ext cx="8507095" cy="4419600"/>
          </a:xfrm>
          <a:prstGeom prst="rect">
            <a:avLst/>
          </a:prstGeom>
        </p:spPr>
        <p:txBody>
          <a:bodyPr vert="horz" wrap="square" lIns="0" tIns="0" rIns="0" bIns="0" rtlCol="0">
            <a:noAutofit/>
          </a:bodyPr>
          <a:lstStyle/>
          <a:p>
            <a:pPr marL="201225" marR="316119" indent="-189164">
              <a:lnSpc>
                <a:spcPct val="100400"/>
              </a:lnSpc>
              <a:buClr>
                <a:srgbClr val="24603B"/>
              </a:buClr>
              <a:buSzPct val="84745"/>
              <a:buFont typeface="Arial"/>
              <a:buChar char="•"/>
              <a:tabLst>
                <a:tab pos="206302" algn="l"/>
              </a:tabLst>
            </a:pPr>
            <a:r>
              <a:rPr sz="2900" spc="-4" dirty="0">
                <a:latin typeface="Calibri"/>
                <a:cs typeface="Calibri"/>
              </a:rPr>
              <a:t>M</a:t>
            </a:r>
            <a:r>
              <a:rPr sz="2900" dirty="0">
                <a:latin typeface="Calibri"/>
                <a:cs typeface="Calibri"/>
              </a:rPr>
              <a:t>any</a:t>
            </a:r>
            <a:r>
              <a:rPr sz="2900" spc="4" dirty="0">
                <a:latin typeface="Calibri"/>
                <a:cs typeface="Calibri"/>
              </a:rPr>
              <a:t> </a:t>
            </a:r>
            <a:r>
              <a:rPr sz="2900" dirty="0">
                <a:latin typeface="Calibri"/>
                <a:cs typeface="Calibri"/>
              </a:rPr>
              <a:t>child</a:t>
            </a:r>
            <a:r>
              <a:rPr sz="2900" spc="-14" dirty="0">
                <a:latin typeface="Calibri"/>
                <a:cs typeface="Calibri"/>
              </a:rPr>
              <a:t>r</a:t>
            </a:r>
            <a:r>
              <a:rPr sz="2900" dirty="0">
                <a:latin typeface="Calibri"/>
                <a:cs typeface="Calibri"/>
              </a:rPr>
              <a:t>en</a:t>
            </a:r>
            <a:r>
              <a:rPr sz="2900" spc="4" dirty="0">
                <a:latin typeface="Calibri"/>
                <a:cs typeface="Calibri"/>
              </a:rPr>
              <a:t> </a:t>
            </a:r>
            <a:r>
              <a:rPr sz="2900" dirty="0">
                <a:latin typeface="Calibri"/>
                <a:cs typeface="Calibri"/>
              </a:rPr>
              <a:t>with</a:t>
            </a:r>
            <a:r>
              <a:rPr sz="2900" spc="4" dirty="0">
                <a:latin typeface="Calibri"/>
                <a:cs typeface="Calibri"/>
              </a:rPr>
              <a:t> </a:t>
            </a:r>
            <a:r>
              <a:rPr sz="2900" dirty="0">
                <a:latin typeface="Calibri"/>
                <a:cs typeface="Calibri"/>
              </a:rPr>
              <a:t>intensive</a:t>
            </a:r>
            <a:r>
              <a:rPr sz="2900" spc="4" dirty="0">
                <a:latin typeface="Calibri"/>
                <a:cs typeface="Calibri"/>
              </a:rPr>
              <a:t> </a:t>
            </a:r>
            <a:r>
              <a:rPr sz="2900" dirty="0">
                <a:latin typeface="Calibri"/>
                <a:cs typeface="Calibri"/>
              </a:rPr>
              <a:t>behavior support</a:t>
            </a:r>
            <a:r>
              <a:rPr sz="2900" spc="4" dirty="0">
                <a:latin typeface="Calibri"/>
                <a:cs typeface="Calibri"/>
              </a:rPr>
              <a:t> </a:t>
            </a:r>
            <a:r>
              <a:rPr sz="2900" dirty="0">
                <a:latin typeface="Calibri"/>
                <a:cs typeface="Calibri"/>
              </a:rPr>
              <a:t>needs</a:t>
            </a:r>
            <a:r>
              <a:rPr sz="2900" spc="4" dirty="0">
                <a:latin typeface="Calibri"/>
                <a:cs typeface="Calibri"/>
              </a:rPr>
              <a:t> </a:t>
            </a:r>
            <a:r>
              <a:rPr sz="2900" dirty="0">
                <a:latin typeface="Calibri"/>
                <a:cs typeface="Calibri"/>
              </a:rPr>
              <a:t>have</a:t>
            </a:r>
            <a:r>
              <a:rPr sz="2900" spc="4" dirty="0">
                <a:latin typeface="Calibri"/>
                <a:cs typeface="Calibri"/>
              </a:rPr>
              <a:t> </a:t>
            </a:r>
            <a:r>
              <a:rPr sz="2900" dirty="0">
                <a:latin typeface="Calibri"/>
                <a:cs typeface="Calibri"/>
              </a:rPr>
              <a:t>been</a:t>
            </a:r>
            <a:r>
              <a:rPr sz="2900" spc="4" dirty="0">
                <a:latin typeface="Calibri"/>
                <a:cs typeface="Calibri"/>
              </a:rPr>
              <a:t> </a:t>
            </a:r>
            <a:r>
              <a:rPr sz="2900" dirty="0">
                <a:latin typeface="Calibri"/>
                <a:cs typeface="Calibri"/>
              </a:rPr>
              <a:t>victims</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trauma and</a:t>
            </a:r>
            <a:r>
              <a:rPr sz="2900" spc="4" dirty="0">
                <a:latin typeface="Calibri"/>
                <a:cs typeface="Calibri"/>
              </a:rPr>
              <a:t> </a:t>
            </a:r>
            <a:r>
              <a:rPr sz="2900" dirty="0">
                <a:latin typeface="Calibri"/>
                <a:cs typeface="Calibri"/>
              </a:rPr>
              <a:t>neglect</a:t>
            </a:r>
          </a:p>
          <a:p>
            <a:pPr>
              <a:lnSpc>
                <a:spcPts val="999"/>
              </a:lnSpc>
              <a:buClr>
                <a:srgbClr val="24603B"/>
              </a:buClr>
              <a:buFont typeface="Arial"/>
              <a:buChar char="•"/>
            </a:pPr>
            <a:endParaRPr sz="1000" dirty="0">
              <a:latin typeface="Calibri"/>
              <a:cs typeface="Calibri"/>
            </a:endParaRPr>
          </a:p>
          <a:p>
            <a:pPr>
              <a:lnSpc>
                <a:spcPts val="999"/>
              </a:lnSpc>
              <a:buClr>
                <a:srgbClr val="24603B"/>
              </a:buClr>
              <a:buFont typeface="Arial"/>
              <a:buChar char="•"/>
            </a:pPr>
            <a:endParaRPr sz="1000" dirty="0">
              <a:latin typeface="Calibri"/>
              <a:cs typeface="Calibri"/>
            </a:endParaRPr>
          </a:p>
          <a:p>
            <a:pPr>
              <a:lnSpc>
                <a:spcPts val="999"/>
              </a:lnSpc>
              <a:spcBef>
                <a:spcPts val="87"/>
              </a:spcBef>
              <a:buClr>
                <a:srgbClr val="24603B"/>
              </a:buClr>
              <a:buFont typeface="Arial"/>
              <a:buChar char="•"/>
            </a:pPr>
            <a:endParaRPr sz="1000" dirty="0">
              <a:latin typeface="Calibri"/>
              <a:cs typeface="Calibri"/>
            </a:endParaRPr>
          </a:p>
          <a:p>
            <a:pPr marL="201225" marR="169488" indent="-189164" algn="just">
              <a:lnSpc>
                <a:spcPct val="100800"/>
              </a:lnSpc>
              <a:buClr>
                <a:srgbClr val="24603B"/>
              </a:buClr>
              <a:buSzPct val="84745"/>
              <a:buFont typeface="Arial"/>
              <a:buChar char="•"/>
              <a:tabLst>
                <a:tab pos="206302" algn="l"/>
              </a:tabLst>
            </a:pPr>
            <a:r>
              <a:rPr sz="2900" dirty="0">
                <a:latin typeface="Calibri"/>
                <a:cs typeface="Calibri"/>
              </a:rPr>
              <a:t>When</a:t>
            </a:r>
            <a:r>
              <a:rPr sz="2900" spc="4" dirty="0">
                <a:latin typeface="Calibri"/>
                <a:cs typeface="Calibri"/>
              </a:rPr>
              <a:t> </a:t>
            </a:r>
            <a:r>
              <a:rPr sz="2900" dirty="0">
                <a:latin typeface="Calibri"/>
                <a:cs typeface="Calibri"/>
              </a:rPr>
              <a:t>sta</a:t>
            </a:r>
            <a:r>
              <a:rPr sz="2900" spc="10" dirty="0">
                <a:latin typeface="Calibri"/>
                <a:cs typeface="Calibri"/>
              </a:rPr>
              <a:t>f</a:t>
            </a:r>
            <a:r>
              <a:rPr sz="2900" spc="4" dirty="0">
                <a:latin typeface="Calibri"/>
                <a:cs typeface="Calibri"/>
              </a:rPr>
              <a:t>f </a:t>
            </a:r>
            <a:r>
              <a:rPr sz="2900" dirty="0">
                <a:latin typeface="Calibri"/>
                <a:cs typeface="Calibri"/>
              </a:rPr>
              <a:t>understand</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e</a:t>
            </a:r>
            <a:r>
              <a:rPr sz="2900" spc="10" dirty="0">
                <a:latin typeface="Calibri"/>
                <a:cs typeface="Calibri"/>
              </a:rPr>
              <a:t>f</a:t>
            </a:r>
            <a:r>
              <a:rPr sz="2900" dirty="0">
                <a:latin typeface="Calibri"/>
                <a:cs typeface="Calibri"/>
              </a:rPr>
              <a:t>fects</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trauma they</a:t>
            </a:r>
            <a:r>
              <a:rPr sz="2900" spc="4" dirty="0">
                <a:latin typeface="Calibri"/>
                <a:cs typeface="Calibri"/>
              </a:rPr>
              <a:t> </a:t>
            </a:r>
            <a:r>
              <a:rPr sz="2900" dirty="0">
                <a:latin typeface="Calibri"/>
                <a:cs typeface="Calibri"/>
              </a:rPr>
              <a:t>often</a:t>
            </a:r>
            <a:r>
              <a:rPr sz="2900" spc="4" dirty="0">
                <a:latin typeface="Calibri"/>
                <a:cs typeface="Calibri"/>
              </a:rPr>
              <a:t> </a:t>
            </a:r>
            <a:r>
              <a:rPr sz="2900" dirty="0">
                <a:latin typeface="Calibri"/>
                <a:cs typeface="Calibri"/>
              </a:rPr>
              <a:t>find</a:t>
            </a:r>
            <a:r>
              <a:rPr sz="2900" spc="4" dirty="0">
                <a:latin typeface="Calibri"/>
                <a:cs typeface="Calibri"/>
              </a:rPr>
              <a:t> </a:t>
            </a:r>
            <a:r>
              <a:rPr sz="2900" dirty="0">
                <a:latin typeface="Calibri"/>
                <a:cs typeface="Calibri"/>
              </a:rPr>
              <a:t>it</a:t>
            </a:r>
            <a:r>
              <a:rPr sz="2900" spc="4" dirty="0">
                <a:latin typeface="Calibri"/>
                <a:cs typeface="Calibri"/>
              </a:rPr>
              <a:t> </a:t>
            </a:r>
            <a:r>
              <a:rPr sz="2900" dirty="0">
                <a:latin typeface="Calibri"/>
                <a:cs typeface="Calibri"/>
              </a:rPr>
              <a:t>easier</a:t>
            </a:r>
            <a:r>
              <a:rPr sz="2900" spc="4" dirty="0">
                <a:latin typeface="Calibri"/>
                <a:cs typeface="Calibri"/>
              </a:rPr>
              <a:t> </a:t>
            </a:r>
            <a:r>
              <a:rPr sz="2900" dirty="0">
                <a:latin typeface="Calibri"/>
                <a:cs typeface="Calibri"/>
              </a:rPr>
              <a:t>to</a:t>
            </a:r>
            <a:r>
              <a:rPr sz="2900" spc="4" dirty="0">
                <a:latin typeface="Calibri"/>
                <a:cs typeface="Calibri"/>
              </a:rPr>
              <a:t> </a:t>
            </a:r>
            <a:r>
              <a:rPr sz="2900" dirty="0">
                <a:latin typeface="Calibri"/>
                <a:cs typeface="Calibri"/>
              </a:rPr>
              <a:t>manage</a:t>
            </a:r>
            <a:r>
              <a:rPr sz="2900" spc="4" dirty="0">
                <a:latin typeface="Calibri"/>
                <a:cs typeface="Calibri"/>
              </a:rPr>
              <a:t> </a:t>
            </a:r>
            <a:r>
              <a:rPr sz="2900" dirty="0">
                <a:latin typeface="Calibri"/>
                <a:cs typeface="Calibri"/>
              </a:rPr>
              <a:t>their</a:t>
            </a:r>
            <a:r>
              <a:rPr sz="2900" spc="4" dirty="0">
                <a:latin typeface="Calibri"/>
                <a:cs typeface="Calibri"/>
              </a:rPr>
              <a:t> </a:t>
            </a:r>
            <a:r>
              <a:rPr sz="2900" dirty="0">
                <a:latin typeface="Calibri"/>
                <a:cs typeface="Calibri"/>
              </a:rPr>
              <a:t>own feelings</a:t>
            </a:r>
            <a:r>
              <a:rPr sz="2900" spc="4" dirty="0">
                <a:latin typeface="Calibri"/>
                <a:cs typeface="Calibri"/>
              </a:rPr>
              <a:t> </a:t>
            </a:r>
            <a:r>
              <a:rPr sz="2900" dirty="0">
                <a:latin typeface="Calibri"/>
                <a:cs typeface="Calibri"/>
              </a:rPr>
              <a:t>when</a:t>
            </a:r>
            <a:r>
              <a:rPr sz="2900" spc="4" dirty="0">
                <a:latin typeface="Calibri"/>
                <a:cs typeface="Calibri"/>
              </a:rPr>
              <a:t> </a:t>
            </a:r>
            <a:r>
              <a:rPr sz="2900" dirty="0">
                <a:latin typeface="Calibri"/>
                <a:cs typeface="Calibri"/>
              </a:rPr>
              <a:t>challenged</a:t>
            </a:r>
          </a:p>
          <a:p>
            <a:pPr>
              <a:lnSpc>
                <a:spcPts val="999"/>
              </a:lnSpc>
              <a:buClr>
                <a:srgbClr val="24603B"/>
              </a:buClr>
              <a:buFont typeface="Arial"/>
              <a:buChar char="•"/>
            </a:pPr>
            <a:endParaRPr sz="1000" dirty="0">
              <a:latin typeface="Calibri"/>
              <a:cs typeface="Calibri"/>
            </a:endParaRPr>
          </a:p>
          <a:p>
            <a:pPr>
              <a:lnSpc>
                <a:spcPts val="999"/>
              </a:lnSpc>
              <a:buClr>
                <a:srgbClr val="24603B"/>
              </a:buClr>
              <a:buFont typeface="Arial"/>
              <a:buChar char="•"/>
            </a:pPr>
            <a:endParaRPr sz="1000" dirty="0">
              <a:latin typeface="Calibri"/>
              <a:cs typeface="Calibri"/>
            </a:endParaRPr>
          </a:p>
          <a:p>
            <a:pPr>
              <a:lnSpc>
                <a:spcPts val="1300"/>
              </a:lnSpc>
              <a:spcBef>
                <a:spcPts val="48"/>
              </a:spcBef>
              <a:buClr>
                <a:srgbClr val="24603B"/>
              </a:buClr>
              <a:buFont typeface="Arial"/>
              <a:buChar char="•"/>
            </a:pPr>
            <a:endParaRPr sz="1300" dirty="0">
              <a:latin typeface="Calibri"/>
              <a:cs typeface="Calibri"/>
            </a:endParaRPr>
          </a:p>
          <a:p>
            <a:pPr marL="201225" marR="12695" indent="-189164">
              <a:lnSpc>
                <a:spcPts val="3529"/>
              </a:lnSpc>
              <a:buClr>
                <a:srgbClr val="24603B"/>
              </a:buClr>
              <a:buSzPct val="84745"/>
              <a:buFont typeface="Arial"/>
              <a:buChar char="•"/>
              <a:tabLst>
                <a:tab pos="206302" algn="l"/>
              </a:tabLst>
            </a:pPr>
            <a:r>
              <a:rPr sz="2900" spc="-4" dirty="0">
                <a:latin typeface="Calibri"/>
                <a:cs typeface="Calibri"/>
              </a:rPr>
              <a:t>A</a:t>
            </a:r>
            <a:r>
              <a:rPr sz="2900" dirty="0">
                <a:latin typeface="Calibri"/>
                <a:cs typeface="Calibri"/>
              </a:rPr>
              <a:t>dults</a:t>
            </a:r>
            <a:r>
              <a:rPr sz="2900" spc="4" dirty="0">
                <a:latin typeface="Calibri"/>
                <a:cs typeface="Calibri"/>
              </a:rPr>
              <a:t> </a:t>
            </a:r>
            <a:r>
              <a:rPr sz="2900" dirty="0">
                <a:latin typeface="Calibri"/>
                <a:cs typeface="Calibri"/>
              </a:rPr>
              <a:t>who</a:t>
            </a:r>
            <a:r>
              <a:rPr sz="2900" spc="4" dirty="0">
                <a:latin typeface="Calibri"/>
                <a:cs typeface="Calibri"/>
              </a:rPr>
              <a:t> </a:t>
            </a:r>
            <a:r>
              <a:rPr sz="2900" dirty="0">
                <a:latin typeface="Calibri"/>
                <a:cs typeface="Calibri"/>
              </a:rPr>
              <a:t>understand</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e</a:t>
            </a:r>
            <a:r>
              <a:rPr sz="2900" spc="10" dirty="0">
                <a:latin typeface="Calibri"/>
                <a:cs typeface="Calibri"/>
              </a:rPr>
              <a:t>f</a:t>
            </a:r>
            <a:r>
              <a:rPr sz="2900" dirty="0">
                <a:latin typeface="Calibri"/>
                <a:cs typeface="Calibri"/>
              </a:rPr>
              <a:t>fects</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trauma can</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ovide</a:t>
            </a:r>
            <a:r>
              <a:rPr sz="2900" spc="4" dirty="0">
                <a:latin typeface="Calibri"/>
                <a:cs typeface="Calibri"/>
              </a:rPr>
              <a:t> </a:t>
            </a:r>
            <a:r>
              <a:rPr sz="2900" dirty="0">
                <a:latin typeface="Calibri"/>
                <a:cs typeface="Calibri"/>
              </a:rPr>
              <a:t>support</a:t>
            </a:r>
            <a:r>
              <a:rPr sz="2900" spc="4" dirty="0">
                <a:latin typeface="Calibri"/>
                <a:cs typeface="Calibri"/>
              </a:rPr>
              <a:t> </a:t>
            </a:r>
            <a:r>
              <a:rPr sz="2900" dirty="0">
                <a:latin typeface="Calibri"/>
                <a:cs typeface="Calibri"/>
              </a:rPr>
              <a:t>to</a:t>
            </a:r>
            <a:r>
              <a:rPr sz="2900" spc="4" dirty="0">
                <a:latin typeface="Calibri"/>
                <a:cs typeface="Calibri"/>
              </a:rPr>
              <a:t> </a:t>
            </a:r>
            <a:r>
              <a:rPr sz="2900" dirty="0">
                <a:latin typeface="Calibri"/>
                <a:cs typeface="Calibri"/>
              </a:rPr>
              <a:t>help</a:t>
            </a:r>
            <a:r>
              <a:rPr sz="2900" spc="4" dirty="0">
                <a:latin typeface="Calibri"/>
                <a:cs typeface="Calibri"/>
              </a:rPr>
              <a:t> </a:t>
            </a:r>
            <a:r>
              <a:rPr sz="2900" dirty="0">
                <a:latin typeface="Calibri"/>
                <a:cs typeface="Calibri"/>
              </a:rPr>
              <a:t>child</a:t>
            </a:r>
            <a:r>
              <a:rPr sz="2900" spc="-14" dirty="0">
                <a:latin typeface="Calibri"/>
                <a:cs typeface="Calibri"/>
              </a:rPr>
              <a:t>r</a:t>
            </a:r>
            <a:r>
              <a:rPr sz="2900" dirty="0">
                <a:latin typeface="Calibri"/>
                <a:cs typeface="Calibri"/>
              </a:rPr>
              <a:t>en</a:t>
            </a:r>
            <a:r>
              <a:rPr sz="2900" spc="4" dirty="0">
                <a:latin typeface="Calibri"/>
                <a:cs typeface="Calibri"/>
              </a:rPr>
              <a:t> </a:t>
            </a:r>
            <a:r>
              <a:rPr sz="2900" spc="-14" dirty="0">
                <a:latin typeface="Calibri"/>
                <a:cs typeface="Calibri"/>
              </a:rPr>
              <a:t>r</a:t>
            </a:r>
            <a:r>
              <a:rPr sz="2900" dirty="0">
                <a:latin typeface="Calibri"/>
                <a:cs typeface="Calibri"/>
              </a:rPr>
              <a:t>espond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p:cNvPicPr>
          <p:nvPr/>
        </p:nvPicPr>
        <p:blipFill>
          <a:blip r:embed="rId3"/>
          <a:srcRect/>
          <a:stretch>
            <a:fillRect/>
          </a:stretch>
        </p:blipFill>
        <p:spPr bwMode="auto">
          <a:xfrm>
            <a:off x="0" y="-914399"/>
            <a:ext cx="10058400" cy="78486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noAutofit/>
          </a:bodyPr>
          <a:lstStyle/>
          <a:p>
            <a:pPr marL="171693"/>
            <a:r>
              <a:rPr spc="-143" dirty="0">
                <a:latin typeface="Calibri"/>
                <a:cs typeface="Calibri"/>
              </a:rPr>
              <a:t>A</a:t>
            </a:r>
            <a:r>
              <a:rPr spc="-133" dirty="0">
                <a:latin typeface="Calibri"/>
                <a:cs typeface="Calibri"/>
              </a:rPr>
              <a:t>g</a:t>
            </a:r>
            <a:r>
              <a:rPr spc="-139" dirty="0">
                <a:latin typeface="Calibri"/>
                <a:cs typeface="Calibri"/>
              </a:rPr>
              <a:t>en</a:t>
            </a:r>
            <a:r>
              <a:rPr spc="-133" dirty="0">
                <a:latin typeface="Calibri"/>
                <a:cs typeface="Calibri"/>
              </a:rPr>
              <a:t>d</a:t>
            </a:r>
            <a:r>
              <a:rPr spc="-30" dirty="0">
                <a:latin typeface="Calibri"/>
                <a:cs typeface="Calibri"/>
              </a:rPr>
              <a:t>a</a:t>
            </a:r>
            <a:endParaRPr dirty="0">
              <a:latin typeface="Calibri"/>
              <a:cs typeface="Calibri"/>
            </a:endParaRPr>
          </a:p>
        </p:txBody>
      </p:sp>
      <p:sp>
        <p:nvSpPr>
          <p:cNvPr id="4" name="object 4"/>
          <p:cNvSpPr/>
          <p:nvPr/>
        </p:nvSpPr>
        <p:spPr>
          <a:xfrm>
            <a:off x="819169" y="2126713"/>
            <a:ext cx="3073727" cy="2461320"/>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6"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9" y="212456"/>
                </a:lnTo>
                <a:lnTo>
                  <a:pt x="3073727" y="253590"/>
                </a:lnTo>
                <a:lnTo>
                  <a:pt x="3073727" y="2282315"/>
                </a:lnTo>
                <a:lnTo>
                  <a:pt x="3070409"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7"/>
                </a:lnTo>
                <a:lnTo>
                  <a:pt x="2820209" y="2535906"/>
                </a:lnTo>
                <a:lnTo>
                  <a:pt x="253517" y="2535906"/>
                </a:lnTo>
                <a:lnTo>
                  <a:pt x="212396" y="2532587"/>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E47026"/>
            </a:solidFill>
          </a:ln>
        </p:spPr>
        <p:txBody>
          <a:bodyPr wrap="square" lIns="0" tIns="0" rIns="0" bIns="0" rtlCol="0">
            <a:noAutofit/>
          </a:bodyPr>
          <a:lstStyle/>
          <a:p>
            <a:endParaRPr sz="2000"/>
          </a:p>
        </p:txBody>
      </p:sp>
      <p:sp>
        <p:nvSpPr>
          <p:cNvPr id="5" name="object 5"/>
          <p:cNvSpPr/>
          <p:nvPr/>
        </p:nvSpPr>
        <p:spPr>
          <a:xfrm>
            <a:off x="3411505" y="6242784"/>
            <a:ext cx="2711546" cy="818029"/>
          </a:xfrm>
          <a:custGeom>
            <a:avLst/>
            <a:gdLst/>
            <a:ahLst/>
            <a:cxnLst/>
            <a:rect l="l" t="t" r="r" b="b"/>
            <a:pathLst>
              <a:path w="2711546" h="842818">
                <a:moveTo>
                  <a:pt x="79724" y="0"/>
                </a:moveTo>
                <a:lnTo>
                  <a:pt x="0" y="45286"/>
                </a:lnTo>
                <a:lnTo>
                  <a:pt x="17561" y="75437"/>
                </a:lnTo>
                <a:lnTo>
                  <a:pt x="35764" y="105158"/>
                </a:lnTo>
                <a:lnTo>
                  <a:pt x="74065" y="163275"/>
                </a:lnTo>
                <a:lnTo>
                  <a:pt x="114833" y="219563"/>
                </a:lnTo>
                <a:lnTo>
                  <a:pt x="158000" y="273947"/>
                </a:lnTo>
                <a:lnTo>
                  <a:pt x="203498" y="326352"/>
                </a:lnTo>
                <a:lnTo>
                  <a:pt x="251259" y="376702"/>
                </a:lnTo>
                <a:lnTo>
                  <a:pt x="301214" y="424922"/>
                </a:lnTo>
                <a:lnTo>
                  <a:pt x="353295" y="470937"/>
                </a:lnTo>
                <a:lnTo>
                  <a:pt x="407434" y="514671"/>
                </a:lnTo>
                <a:lnTo>
                  <a:pt x="463562" y="556050"/>
                </a:lnTo>
                <a:lnTo>
                  <a:pt x="572253" y="626138"/>
                </a:lnTo>
                <a:lnTo>
                  <a:pt x="684445" y="686246"/>
                </a:lnTo>
                <a:lnTo>
                  <a:pt x="799574" y="736471"/>
                </a:lnTo>
                <a:lnTo>
                  <a:pt x="917073" y="776914"/>
                </a:lnTo>
                <a:lnTo>
                  <a:pt x="1036379" y="807671"/>
                </a:lnTo>
                <a:lnTo>
                  <a:pt x="1156926" y="828842"/>
                </a:lnTo>
                <a:lnTo>
                  <a:pt x="1278150" y="840525"/>
                </a:lnTo>
                <a:lnTo>
                  <a:pt x="1399485" y="842818"/>
                </a:lnTo>
                <a:lnTo>
                  <a:pt x="1520367" y="835819"/>
                </a:lnTo>
                <a:lnTo>
                  <a:pt x="1640230" y="819627"/>
                </a:lnTo>
                <a:lnTo>
                  <a:pt x="1758511" y="794341"/>
                </a:lnTo>
                <a:lnTo>
                  <a:pt x="1874643" y="760058"/>
                </a:lnTo>
                <a:lnTo>
                  <a:pt x="1899869" y="750454"/>
                </a:lnTo>
                <a:lnTo>
                  <a:pt x="1427964" y="750454"/>
                </a:lnTo>
                <a:lnTo>
                  <a:pt x="1313267" y="750399"/>
                </a:lnTo>
                <a:lnTo>
                  <a:pt x="1199316" y="741532"/>
                </a:lnTo>
                <a:lnTo>
                  <a:pt x="1086634" y="723995"/>
                </a:lnTo>
                <a:lnTo>
                  <a:pt x="975741" y="697934"/>
                </a:lnTo>
                <a:lnTo>
                  <a:pt x="867156" y="663490"/>
                </a:lnTo>
                <a:lnTo>
                  <a:pt x="761402" y="620808"/>
                </a:lnTo>
                <a:lnTo>
                  <a:pt x="658999" y="570032"/>
                </a:lnTo>
                <a:lnTo>
                  <a:pt x="560466" y="511304"/>
                </a:lnTo>
                <a:lnTo>
                  <a:pt x="466326" y="444769"/>
                </a:lnTo>
                <a:lnTo>
                  <a:pt x="377098" y="370569"/>
                </a:lnTo>
                <a:lnTo>
                  <a:pt x="293303" y="288849"/>
                </a:lnTo>
                <a:lnTo>
                  <a:pt x="215462" y="199752"/>
                </a:lnTo>
                <a:lnTo>
                  <a:pt x="144095" y="103421"/>
                </a:lnTo>
                <a:lnTo>
                  <a:pt x="79724" y="0"/>
                </a:lnTo>
                <a:close/>
              </a:path>
              <a:path w="2711546" h="842818">
                <a:moveTo>
                  <a:pt x="2700082" y="22642"/>
                </a:moveTo>
                <a:lnTo>
                  <a:pt x="2525515" y="98146"/>
                </a:lnTo>
                <a:lnTo>
                  <a:pt x="2578465" y="128226"/>
                </a:lnTo>
                <a:lnTo>
                  <a:pt x="2559376" y="154420"/>
                </a:lnTo>
                <a:lnTo>
                  <a:pt x="2519569" y="205448"/>
                </a:lnTo>
                <a:lnTo>
                  <a:pt x="2477647" y="254611"/>
                </a:lnTo>
                <a:lnTo>
                  <a:pt x="2433677" y="301848"/>
                </a:lnTo>
                <a:lnTo>
                  <a:pt x="2387729" y="347097"/>
                </a:lnTo>
                <a:lnTo>
                  <a:pt x="2339871" y="390297"/>
                </a:lnTo>
                <a:lnTo>
                  <a:pt x="2290170" y="431386"/>
                </a:lnTo>
                <a:lnTo>
                  <a:pt x="2238695" y="470303"/>
                </a:lnTo>
                <a:lnTo>
                  <a:pt x="2185514" y="506986"/>
                </a:lnTo>
                <a:lnTo>
                  <a:pt x="2130695" y="541373"/>
                </a:lnTo>
                <a:lnTo>
                  <a:pt x="1994443" y="613520"/>
                </a:lnTo>
                <a:lnTo>
                  <a:pt x="1883818" y="659680"/>
                </a:lnTo>
                <a:lnTo>
                  <a:pt x="1771336" y="696310"/>
                </a:lnTo>
                <a:lnTo>
                  <a:pt x="1657520" y="723553"/>
                </a:lnTo>
                <a:lnTo>
                  <a:pt x="1542889" y="741553"/>
                </a:lnTo>
                <a:lnTo>
                  <a:pt x="1427964" y="750454"/>
                </a:lnTo>
                <a:lnTo>
                  <a:pt x="1899869" y="750454"/>
                </a:lnTo>
                <a:lnTo>
                  <a:pt x="1988063" y="716877"/>
                </a:lnTo>
                <a:lnTo>
                  <a:pt x="2098205" y="664897"/>
                </a:lnTo>
                <a:lnTo>
                  <a:pt x="2204504" y="604216"/>
                </a:lnTo>
                <a:lnTo>
                  <a:pt x="2306395" y="534932"/>
                </a:lnTo>
                <a:lnTo>
                  <a:pt x="2403313" y="457144"/>
                </a:lnTo>
                <a:lnTo>
                  <a:pt x="2494694" y="370949"/>
                </a:lnTo>
                <a:lnTo>
                  <a:pt x="2579973" y="276448"/>
                </a:lnTo>
                <a:lnTo>
                  <a:pt x="2658584" y="173737"/>
                </a:lnTo>
                <a:lnTo>
                  <a:pt x="2709642" y="173737"/>
                </a:lnTo>
                <a:lnTo>
                  <a:pt x="2700082" y="22642"/>
                </a:lnTo>
                <a:close/>
              </a:path>
              <a:path w="2711546" h="842818">
                <a:moveTo>
                  <a:pt x="2709642" y="173737"/>
                </a:moveTo>
                <a:lnTo>
                  <a:pt x="2658584" y="173737"/>
                </a:lnTo>
                <a:lnTo>
                  <a:pt x="2711546" y="203822"/>
                </a:lnTo>
                <a:lnTo>
                  <a:pt x="2709642" y="173737"/>
                </a:lnTo>
                <a:close/>
              </a:path>
            </a:pathLst>
          </a:custGeom>
          <a:solidFill>
            <a:srgbClr val="E47026"/>
          </a:solidFill>
        </p:spPr>
        <p:txBody>
          <a:bodyPr wrap="square" lIns="0" tIns="0" rIns="0" bIns="0" rtlCol="0">
            <a:noAutofit/>
          </a:bodyPr>
          <a:lstStyle/>
          <a:p>
            <a:endParaRPr sz="2000"/>
          </a:p>
        </p:txBody>
      </p:sp>
      <p:sp>
        <p:nvSpPr>
          <p:cNvPr id="6" name="object 6"/>
          <p:cNvSpPr/>
          <p:nvPr/>
        </p:nvSpPr>
        <p:spPr>
          <a:xfrm>
            <a:off x="1524002" y="4308104"/>
            <a:ext cx="3879200" cy="1911133"/>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E47026"/>
          </a:solidFill>
        </p:spPr>
        <p:txBody>
          <a:bodyPr wrap="square" lIns="0" tIns="0" rIns="0" bIns="0" rtlCol="0">
            <a:noAutofit/>
          </a:bodyPr>
          <a:lstStyle/>
          <a:p>
            <a:endParaRPr sz="2000"/>
          </a:p>
        </p:txBody>
      </p:sp>
      <p:sp>
        <p:nvSpPr>
          <p:cNvPr id="7" name="object 7"/>
          <p:cNvSpPr/>
          <p:nvPr/>
        </p:nvSpPr>
        <p:spPr>
          <a:xfrm flipH="1" flipV="1">
            <a:off x="4810811" y="6268433"/>
            <a:ext cx="1732056" cy="1481137"/>
          </a:xfrm>
          <a:custGeom>
            <a:avLst/>
            <a:gdLst/>
            <a:ahLst/>
            <a:cxnLst/>
            <a:rect l="l" t="t" r="r" b="b"/>
            <a:pathLst>
              <a:path w="2732201" h="1086816">
                <a:moveTo>
                  <a:pt x="0" y="108681"/>
                </a:moveTo>
                <a:lnTo>
                  <a:pt x="8401" y="66702"/>
                </a:lnTo>
                <a:lnTo>
                  <a:pt x="31334" y="32324"/>
                </a:lnTo>
                <a:lnTo>
                  <a:pt x="65388" y="8956"/>
                </a:lnTo>
                <a:lnTo>
                  <a:pt x="107156" y="10"/>
                </a:lnTo>
                <a:lnTo>
                  <a:pt x="2623550" y="0"/>
                </a:lnTo>
                <a:lnTo>
                  <a:pt x="2638173" y="975"/>
                </a:lnTo>
                <a:lnTo>
                  <a:pt x="2677986" y="14603"/>
                </a:lnTo>
                <a:lnTo>
                  <a:pt x="2709064" y="41630"/>
                </a:lnTo>
                <a:lnTo>
                  <a:pt x="2727998" y="78645"/>
                </a:lnTo>
                <a:lnTo>
                  <a:pt x="2732201" y="978134"/>
                </a:lnTo>
                <a:lnTo>
                  <a:pt x="2731225" y="992762"/>
                </a:lnTo>
                <a:lnTo>
                  <a:pt x="2717601" y="1032586"/>
                </a:lnTo>
                <a:lnTo>
                  <a:pt x="2690582" y="1063673"/>
                </a:lnTo>
                <a:lnTo>
                  <a:pt x="2653578" y="1082613"/>
                </a:lnTo>
                <a:lnTo>
                  <a:pt x="108650" y="1086816"/>
                </a:lnTo>
                <a:lnTo>
                  <a:pt x="94027" y="1085841"/>
                </a:lnTo>
                <a:lnTo>
                  <a:pt x="54214" y="1072213"/>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sz="2000"/>
          </a:p>
        </p:txBody>
      </p:sp>
      <p:sp>
        <p:nvSpPr>
          <p:cNvPr id="8" name="object 8"/>
          <p:cNvSpPr txBox="1"/>
          <p:nvPr/>
        </p:nvSpPr>
        <p:spPr>
          <a:xfrm>
            <a:off x="1005842" y="2209802"/>
            <a:ext cx="4397361" cy="3845817"/>
          </a:xfrm>
          <a:prstGeom prst="rect">
            <a:avLst/>
          </a:prstGeom>
        </p:spPr>
        <p:txBody>
          <a:bodyPr vert="horz" wrap="square" lIns="0" tIns="0" rIns="0" bIns="0" rtlCol="0">
            <a:noAutofit/>
          </a:bodyPr>
          <a:lstStyle/>
          <a:p>
            <a:pPr marL="251272" indent="-239366">
              <a:buFont typeface="Gill Sans MT"/>
              <a:buChar char="•"/>
              <a:tabLst>
                <a:tab pos="251272" algn="l"/>
              </a:tabLst>
            </a:pPr>
            <a:r>
              <a:rPr lang="en-US" sz="2200" spc="4" dirty="0">
                <a:latin typeface="Calibri"/>
                <a:cs typeface="Calibri"/>
              </a:rPr>
              <a:t>Focus on Strengths</a:t>
            </a:r>
            <a:endParaRPr sz="2200" dirty="0">
              <a:latin typeface="Calibri"/>
              <a:cs typeface="Calibri"/>
            </a:endParaRPr>
          </a:p>
          <a:p>
            <a:pPr marL="251272" indent="-239366">
              <a:spcBef>
                <a:spcPts val="119"/>
              </a:spcBef>
              <a:buFont typeface="Gill Sans MT"/>
              <a:buChar char="•"/>
              <a:tabLst>
                <a:tab pos="251272" algn="l"/>
              </a:tabLst>
            </a:pPr>
            <a:r>
              <a:rPr sz="2200" spc="-266" dirty="0">
                <a:latin typeface="Calibri"/>
                <a:cs typeface="Calibri"/>
              </a:rPr>
              <a:t>T</a:t>
            </a:r>
            <a:r>
              <a:rPr sz="2200" spc="4" dirty="0">
                <a:latin typeface="Calibri"/>
                <a:cs typeface="Calibri"/>
              </a:rPr>
              <a:t>argeted</a:t>
            </a:r>
            <a:r>
              <a:rPr lang="en-US" sz="2200" spc="4" dirty="0">
                <a:latin typeface="Calibri"/>
                <a:cs typeface="Calibri"/>
              </a:rPr>
              <a:t> Review</a:t>
            </a:r>
            <a:endParaRPr sz="2200" dirty="0">
              <a:latin typeface="Calibri"/>
              <a:cs typeface="Calibri"/>
            </a:endParaRPr>
          </a:p>
          <a:p>
            <a:pPr marL="251272" indent="-239366">
              <a:spcBef>
                <a:spcPts val="119"/>
              </a:spcBef>
              <a:buFont typeface="Gill Sans MT"/>
              <a:buChar char="•"/>
              <a:tabLst>
                <a:tab pos="251272" algn="l"/>
              </a:tabLst>
            </a:pPr>
            <a:r>
              <a:rPr sz="2200" spc="-321" dirty="0">
                <a:latin typeface="Calibri"/>
                <a:cs typeface="Calibri"/>
              </a:rPr>
              <a:t>T</a:t>
            </a:r>
            <a:r>
              <a:rPr sz="2200" spc="10" dirty="0">
                <a:latin typeface="Calibri"/>
                <a:cs typeface="Calibri"/>
              </a:rPr>
              <a:t>eaming</a:t>
            </a:r>
            <a:endParaRPr lang="en-US" sz="2200" spc="10" dirty="0">
              <a:latin typeface="Calibri"/>
              <a:cs typeface="Calibri"/>
            </a:endParaRPr>
          </a:p>
          <a:p>
            <a:pPr marL="251272" indent="-239366">
              <a:spcBef>
                <a:spcPts val="119"/>
              </a:spcBef>
              <a:buFont typeface="Gill Sans MT"/>
              <a:buChar char="•"/>
              <a:tabLst>
                <a:tab pos="251272" algn="l"/>
              </a:tabLst>
            </a:pPr>
            <a:r>
              <a:rPr lang="en-US" sz="2200" spc="10" dirty="0">
                <a:latin typeface="Calibri"/>
                <a:cs typeface="Calibri"/>
              </a:rPr>
              <a:t>Engaging Families</a:t>
            </a:r>
            <a:endParaRPr sz="2200" dirty="0">
              <a:latin typeface="Calibri"/>
              <a:cs typeface="Calibri"/>
            </a:endParaRPr>
          </a:p>
          <a:p>
            <a:pPr marL="251272" indent="-239366">
              <a:spcBef>
                <a:spcPts val="222"/>
              </a:spcBef>
              <a:buFont typeface="Gill Sans MT"/>
              <a:buChar char="•"/>
              <a:tabLst>
                <a:tab pos="251272" algn="l"/>
              </a:tabLst>
            </a:pPr>
            <a:r>
              <a:rPr lang="en-US" sz="2200" spc="10" dirty="0">
                <a:latin typeface="Calibri"/>
                <a:cs typeface="Calibri"/>
              </a:rPr>
              <a:t>Setting </a:t>
            </a:r>
            <a:r>
              <a:rPr sz="2200" spc="10" dirty="0">
                <a:latin typeface="Calibri"/>
                <a:cs typeface="Calibri"/>
              </a:rPr>
              <a:t>Goals</a:t>
            </a:r>
            <a:endParaRPr sz="2200" dirty="0">
              <a:latin typeface="Calibri"/>
              <a:cs typeface="Calibri"/>
            </a:endParaRPr>
          </a:p>
          <a:p>
            <a:pPr marL="251272" indent="-239366">
              <a:spcBef>
                <a:spcPts val="119"/>
              </a:spcBef>
              <a:buFont typeface="Gill Sans MT"/>
              <a:buChar char="•"/>
              <a:tabLst>
                <a:tab pos="251272" algn="l"/>
              </a:tabLst>
            </a:pPr>
            <a:r>
              <a:rPr sz="2200" spc="10" dirty="0">
                <a:latin typeface="Calibri"/>
                <a:cs typeface="Calibri"/>
              </a:rPr>
              <a:t>F</a:t>
            </a:r>
            <a:r>
              <a:rPr sz="2200" spc="50" dirty="0">
                <a:latin typeface="Calibri"/>
                <a:cs typeface="Calibri"/>
              </a:rPr>
              <a:t>B</a:t>
            </a:r>
            <a:r>
              <a:rPr sz="2200" spc="10" dirty="0">
                <a:latin typeface="Calibri"/>
                <a:cs typeface="Calibri"/>
              </a:rPr>
              <a:t>A</a:t>
            </a:r>
            <a:endParaRPr sz="2200" dirty="0">
              <a:latin typeface="Calibri"/>
              <a:cs typeface="Calibri"/>
            </a:endParaRPr>
          </a:p>
          <a:p>
            <a:pPr>
              <a:lnSpc>
                <a:spcPts val="543"/>
              </a:lnSpc>
              <a:spcBef>
                <a:spcPts val="38"/>
              </a:spcBef>
            </a:pPr>
            <a:endParaRPr sz="600" dirty="0">
              <a:latin typeface="Calibri"/>
              <a:cs typeface="Calibri"/>
            </a:endParaRPr>
          </a:p>
          <a:p>
            <a:pPr>
              <a:lnSpc>
                <a:spcPts val="987"/>
              </a:lnSpc>
            </a:pPr>
            <a:endParaRPr sz="1000" dirty="0">
              <a:latin typeface="Calibri"/>
              <a:cs typeface="Calibri"/>
            </a:endParaRPr>
          </a:p>
          <a:p>
            <a:pPr marL="1031406"/>
            <a:r>
              <a:rPr sz="6000" dirty="0">
                <a:solidFill>
                  <a:srgbClr val="FFFFFF"/>
                </a:solidFill>
                <a:latin typeface="Calibri"/>
                <a:cs typeface="Calibri"/>
              </a:rPr>
              <a:t>D</a:t>
            </a:r>
            <a:r>
              <a:rPr sz="6000" spc="-246" dirty="0">
                <a:solidFill>
                  <a:srgbClr val="FFFFFF"/>
                </a:solidFill>
                <a:latin typeface="Calibri"/>
                <a:cs typeface="Calibri"/>
              </a:rPr>
              <a:t>a</a:t>
            </a:r>
            <a:r>
              <a:rPr sz="6000" dirty="0">
                <a:solidFill>
                  <a:srgbClr val="FFFFFF"/>
                </a:solidFill>
                <a:latin typeface="Calibri"/>
                <a:cs typeface="Calibri"/>
              </a:rPr>
              <a:t>y</a:t>
            </a:r>
            <a:r>
              <a:rPr sz="6000" spc="4" dirty="0">
                <a:solidFill>
                  <a:srgbClr val="FFFFFF"/>
                </a:solidFill>
                <a:latin typeface="Calibri"/>
                <a:cs typeface="Calibri"/>
              </a:rPr>
              <a:t> </a:t>
            </a:r>
            <a:r>
              <a:rPr sz="6000" dirty="0">
                <a:solidFill>
                  <a:srgbClr val="FFFFFF"/>
                </a:solidFill>
                <a:latin typeface="Calibri"/>
                <a:cs typeface="Calibri"/>
              </a:rPr>
              <a:t>1</a:t>
            </a:r>
            <a:r>
              <a:rPr lang="en-US" sz="6000" dirty="0">
                <a:solidFill>
                  <a:srgbClr val="FFFFFF"/>
                </a:solidFill>
                <a:latin typeface="Calibri"/>
                <a:cs typeface="Calibri"/>
              </a:rPr>
              <a:t> </a:t>
            </a:r>
            <a:endParaRPr sz="6000" dirty="0">
              <a:latin typeface="Calibri"/>
              <a:cs typeface="Calibri"/>
            </a:endParaRPr>
          </a:p>
        </p:txBody>
      </p:sp>
      <p:sp>
        <p:nvSpPr>
          <p:cNvPr id="9" name="object 9"/>
          <p:cNvSpPr/>
          <p:nvPr/>
        </p:nvSpPr>
        <p:spPr>
          <a:xfrm>
            <a:off x="5930409" y="2752263"/>
            <a:ext cx="3373615" cy="3196185"/>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5"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8" y="212456"/>
                </a:lnTo>
                <a:lnTo>
                  <a:pt x="3073727" y="253590"/>
                </a:lnTo>
                <a:lnTo>
                  <a:pt x="3073727" y="2282315"/>
                </a:lnTo>
                <a:lnTo>
                  <a:pt x="3070408"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6"/>
                </a:lnTo>
                <a:lnTo>
                  <a:pt x="2820209" y="2535906"/>
                </a:lnTo>
                <a:lnTo>
                  <a:pt x="253517" y="2535906"/>
                </a:lnTo>
                <a:lnTo>
                  <a:pt x="212395" y="2532586"/>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D5D23F"/>
            </a:solidFill>
          </a:ln>
        </p:spPr>
        <p:txBody>
          <a:bodyPr wrap="square" lIns="0" tIns="0" rIns="0" bIns="0" rtlCol="0">
            <a:noAutofit/>
          </a:bodyPr>
          <a:lstStyle/>
          <a:p>
            <a:endParaRPr sz="2000"/>
          </a:p>
        </p:txBody>
      </p:sp>
      <p:sp>
        <p:nvSpPr>
          <p:cNvPr id="10" name="object 10"/>
          <p:cNvSpPr/>
          <p:nvPr/>
        </p:nvSpPr>
        <p:spPr>
          <a:xfrm>
            <a:off x="5417782" y="1796283"/>
            <a:ext cx="4293464" cy="1754638"/>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D5D23F"/>
          </a:solidFill>
        </p:spPr>
        <p:txBody>
          <a:bodyPr wrap="square" lIns="0" tIns="0" rIns="0" bIns="0" rtlCol="0">
            <a:noAutofit/>
          </a:bodyPr>
          <a:lstStyle/>
          <a:p>
            <a:endParaRPr sz="2000"/>
          </a:p>
        </p:txBody>
      </p:sp>
      <p:sp>
        <p:nvSpPr>
          <p:cNvPr id="11" name="object 11"/>
          <p:cNvSpPr/>
          <p:nvPr/>
        </p:nvSpPr>
        <p:spPr>
          <a:xfrm>
            <a:off x="5930408" y="2457925"/>
            <a:ext cx="3373615" cy="1349189"/>
          </a:xfrm>
          <a:custGeom>
            <a:avLst/>
            <a:gdLst/>
            <a:ahLst/>
            <a:cxnLst/>
            <a:rect l="l" t="t" r="r" b="b"/>
            <a:pathLst>
              <a:path w="2732200" h="1086816">
                <a:moveTo>
                  <a:pt x="0" y="108681"/>
                </a:moveTo>
                <a:lnTo>
                  <a:pt x="8401" y="66702"/>
                </a:lnTo>
                <a:lnTo>
                  <a:pt x="31334" y="32324"/>
                </a:lnTo>
                <a:lnTo>
                  <a:pt x="65389" y="8956"/>
                </a:lnTo>
                <a:lnTo>
                  <a:pt x="107156" y="10"/>
                </a:lnTo>
                <a:lnTo>
                  <a:pt x="2623549" y="0"/>
                </a:lnTo>
                <a:lnTo>
                  <a:pt x="2638172" y="975"/>
                </a:lnTo>
                <a:lnTo>
                  <a:pt x="2677986" y="14603"/>
                </a:lnTo>
                <a:lnTo>
                  <a:pt x="2709064" y="41630"/>
                </a:lnTo>
                <a:lnTo>
                  <a:pt x="2727998" y="78645"/>
                </a:lnTo>
                <a:lnTo>
                  <a:pt x="2732200" y="978134"/>
                </a:lnTo>
                <a:lnTo>
                  <a:pt x="2731225" y="992762"/>
                </a:lnTo>
                <a:lnTo>
                  <a:pt x="2717601" y="1032586"/>
                </a:lnTo>
                <a:lnTo>
                  <a:pt x="2690582" y="1063673"/>
                </a:lnTo>
                <a:lnTo>
                  <a:pt x="2653577" y="1082612"/>
                </a:lnTo>
                <a:lnTo>
                  <a:pt x="108650" y="1086816"/>
                </a:lnTo>
                <a:lnTo>
                  <a:pt x="94027" y="1085840"/>
                </a:lnTo>
                <a:lnTo>
                  <a:pt x="54214" y="1072212"/>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sz="2000" dirty="0">
              <a:latin typeface="Calibri"/>
              <a:cs typeface="Calibri"/>
            </a:endParaRPr>
          </a:p>
        </p:txBody>
      </p:sp>
      <p:sp>
        <p:nvSpPr>
          <p:cNvPr id="12" name="object 12"/>
          <p:cNvSpPr txBox="1"/>
          <p:nvPr/>
        </p:nvSpPr>
        <p:spPr>
          <a:xfrm>
            <a:off x="5181602" y="2508535"/>
            <a:ext cx="4621150" cy="3179578"/>
          </a:xfrm>
          <a:prstGeom prst="rect">
            <a:avLst/>
          </a:prstGeom>
        </p:spPr>
        <p:txBody>
          <a:bodyPr vert="horz" wrap="square" lIns="0" tIns="0" rIns="0" bIns="0" rtlCol="0">
            <a:noAutofit/>
          </a:bodyPr>
          <a:lstStyle/>
          <a:p>
            <a:pPr marL="1031406"/>
            <a:r>
              <a:rPr sz="6000" dirty="0">
                <a:latin typeface="Calibri"/>
                <a:cs typeface="Calibri"/>
              </a:rPr>
              <a:t>D</a:t>
            </a:r>
            <a:r>
              <a:rPr sz="6000" spc="-246" dirty="0">
                <a:latin typeface="Calibri"/>
                <a:cs typeface="Calibri"/>
              </a:rPr>
              <a:t>a</a:t>
            </a:r>
            <a:r>
              <a:rPr sz="6000" dirty="0">
                <a:latin typeface="Calibri"/>
                <a:cs typeface="Calibri"/>
              </a:rPr>
              <a:t>y</a:t>
            </a:r>
            <a:r>
              <a:rPr sz="6000" spc="4" dirty="0">
                <a:latin typeface="Calibri"/>
                <a:cs typeface="Calibri"/>
              </a:rPr>
              <a:t> </a:t>
            </a:r>
            <a:r>
              <a:rPr sz="6000" dirty="0">
                <a:latin typeface="Calibri"/>
                <a:cs typeface="Calibri"/>
              </a:rPr>
              <a:t>2</a:t>
            </a:r>
            <a:r>
              <a:rPr lang="en-US" sz="6000" dirty="0">
                <a:latin typeface="Calibri"/>
                <a:cs typeface="Calibri"/>
              </a:rPr>
              <a:t> </a:t>
            </a:r>
            <a:endParaRPr sz="6000" dirty="0">
              <a:latin typeface="Calibri"/>
              <a:cs typeface="Calibri"/>
            </a:endParaRPr>
          </a:p>
          <a:p>
            <a:pPr>
              <a:lnSpc>
                <a:spcPts val="1382"/>
              </a:lnSpc>
              <a:spcBef>
                <a:spcPts val="92"/>
              </a:spcBef>
            </a:pPr>
            <a:endParaRPr sz="1400" dirty="0">
              <a:latin typeface="Calibri"/>
              <a:cs typeface="Calibri"/>
            </a:endParaRPr>
          </a:p>
          <a:p>
            <a:pPr marL="1165352" lvl="2" indent="-239366">
              <a:buFont typeface="Gill Sans MT"/>
              <a:buChar char="•"/>
              <a:tabLst>
                <a:tab pos="251272" algn="l"/>
              </a:tabLst>
            </a:pPr>
            <a:r>
              <a:rPr lang="en-US" sz="2200" spc="4" dirty="0">
                <a:latin typeface="Calibri"/>
                <a:cs typeface="Calibri"/>
              </a:rPr>
              <a:t>BSP</a:t>
            </a:r>
            <a:r>
              <a:rPr sz="2200" spc="4" dirty="0">
                <a:latin typeface="Calibri"/>
                <a:cs typeface="Calibri"/>
              </a:rPr>
              <a:t> Inte</a:t>
            </a:r>
            <a:r>
              <a:rPr sz="2200" spc="69" dirty="0">
                <a:latin typeface="Calibri"/>
                <a:cs typeface="Calibri"/>
              </a:rPr>
              <a:t>r</a:t>
            </a:r>
            <a:r>
              <a:rPr sz="2200" spc="-40" dirty="0">
                <a:latin typeface="Calibri"/>
                <a:cs typeface="Calibri"/>
              </a:rPr>
              <a:t>v</a:t>
            </a:r>
            <a:r>
              <a:rPr sz="2200" spc="4" dirty="0">
                <a:latin typeface="Calibri"/>
                <a:cs typeface="Calibri"/>
              </a:rPr>
              <a:t>ent</a:t>
            </a:r>
            <a:r>
              <a:rPr sz="2200" dirty="0">
                <a:latin typeface="Calibri"/>
                <a:cs typeface="Calibri"/>
              </a:rPr>
              <a:t>i</a:t>
            </a:r>
            <a:r>
              <a:rPr sz="2200" spc="10" dirty="0">
                <a:latin typeface="Calibri"/>
                <a:cs typeface="Calibri"/>
              </a:rPr>
              <a:t>ons</a:t>
            </a:r>
            <a:endParaRPr sz="2200" dirty="0">
              <a:latin typeface="Calibri"/>
              <a:cs typeface="Calibri"/>
            </a:endParaRPr>
          </a:p>
          <a:p>
            <a:pPr marL="1165352" lvl="2" indent="-239366">
              <a:spcBef>
                <a:spcPts val="119"/>
              </a:spcBef>
              <a:buFont typeface="Gill Sans MT"/>
              <a:buChar char="•"/>
              <a:tabLst>
                <a:tab pos="251272" algn="l"/>
              </a:tabLst>
            </a:pPr>
            <a:r>
              <a:rPr sz="2200" spc="4" dirty="0">
                <a:latin typeface="Calibri"/>
                <a:cs typeface="Calibri"/>
              </a:rPr>
              <a:t>Evaluat</a:t>
            </a:r>
            <a:r>
              <a:rPr sz="2200" dirty="0">
                <a:latin typeface="Calibri"/>
                <a:cs typeface="Calibri"/>
              </a:rPr>
              <a:t>i</a:t>
            </a:r>
            <a:r>
              <a:rPr sz="2200" spc="10" dirty="0">
                <a:latin typeface="Calibri"/>
                <a:cs typeface="Calibri"/>
              </a:rPr>
              <a:t>on</a:t>
            </a:r>
            <a:endParaRPr lang="en-US" sz="2200" spc="10" dirty="0">
              <a:latin typeface="Calibri"/>
              <a:cs typeface="Calibri"/>
            </a:endParaRPr>
          </a:p>
          <a:p>
            <a:pPr marL="1165352" lvl="2" indent="-239366">
              <a:spcBef>
                <a:spcPts val="119"/>
              </a:spcBef>
              <a:buFont typeface="Gill Sans MT"/>
              <a:buChar char="•"/>
              <a:tabLst>
                <a:tab pos="251272" algn="l"/>
              </a:tabLst>
            </a:pPr>
            <a:r>
              <a:rPr lang="en-US" sz="2200" spc="10" dirty="0">
                <a:latin typeface="Calibri"/>
                <a:cs typeface="Calibri"/>
              </a:rPr>
              <a:t>Crisis Plan</a:t>
            </a:r>
            <a:endParaRPr sz="2200" dirty="0">
              <a:latin typeface="Calibri"/>
              <a:cs typeface="Calibri"/>
            </a:endParaRPr>
          </a:p>
          <a:p>
            <a:pPr marL="1165352" lvl="2" indent="-239366">
              <a:spcBef>
                <a:spcPts val="119"/>
              </a:spcBef>
              <a:buFont typeface="Gill Sans MT"/>
              <a:buChar char="•"/>
              <a:tabLst>
                <a:tab pos="251272" algn="l"/>
              </a:tabLst>
            </a:pPr>
            <a:r>
              <a:rPr sz="2200" spc="4" dirty="0">
                <a:latin typeface="Calibri"/>
                <a:cs typeface="Calibri"/>
              </a:rPr>
              <a:t>Roll </a:t>
            </a:r>
            <a:r>
              <a:rPr lang="en-US" sz="2200" spc="10" dirty="0">
                <a:latin typeface="Calibri"/>
                <a:cs typeface="Calibri"/>
              </a:rPr>
              <a:t>O</a:t>
            </a:r>
            <a:r>
              <a:rPr sz="2200" spc="10" dirty="0">
                <a:latin typeface="Calibri"/>
                <a:cs typeface="Calibri"/>
              </a:rPr>
              <a:t>ut</a:t>
            </a:r>
            <a:r>
              <a:rPr lang="en-US" sz="2200" spc="10" dirty="0">
                <a:latin typeface="Calibri"/>
                <a:cs typeface="Calibri"/>
              </a:rPr>
              <a:t> Plan</a:t>
            </a:r>
            <a:endParaRPr sz="2200" dirty="0">
              <a:latin typeface="Calibri"/>
              <a:cs typeface="Calibri"/>
            </a:endParaRPr>
          </a:p>
          <a:p>
            <a:pPr marL="1165352" lvl="2" indent="-239366">
              <a:spcBef>
                <a:spcPts val="222"/>
              </a:spcBef>
              <a:buFont typeface="Gill Sans MT"/>
              <a:buChar char="•"/>
              <a:tabLst>
                <a:tab pos="251272" algn="l"/>
              </a:tabLst>
            </a:pPr>
            <a:r>
              <a:rPr sz="2200" spc="-25" dirty="0">
                <a:latin typeface="Calibri"/>
                <a:cs typeface="Calibri"/>
              </a:rPr>
              <a:t>F</a:t>
            </a:r>
            <a:r>
              <a:rPr sz="2200" spc="4" dirty="0">
                <a:latin typeface="Calibri"/>
                <a:cs typeface="Calibri"/>
              </a:rPr>
              <a:t>oll</a:t>
            </a:r>
            <a:r>
              <a:rPr sz="2200" spc="-14" dirty="0">
                <a:latin typeface="Calibri"/>
                <a:cs typeface="Calibri"/>
              </a:rPr>
              <a:t>o</a:t>
            </a:r>
            <a:r>
              <a:rPr sz="2200" spc="14" dirty="0">
                <a:latin typeface="Calibri"/>
                <a:cs typeface="Calibri"/>
              </a:rPr>
              <a:t>w</a:t>
            </a:r>
            <a:r>
              <a:rPr sz="2200" spc="4" dirty="0">
                <a:latin typeface="Calibri"/>
                <a:cs typeface="Calibri"/>
              </a:rPr>
              <a:t> </a:t>
            </a:r>
            <a:r>
              <a:rPr sz="2200" spc="10" dirty="0">
                <a:latin typeface="Calibri"/>
                <a:cs typeface="Calibri"/>
              </a:rPr>
              <a:t>Up</a:t>
            </a:r>
            <a:endParaRPr sz="2200" dirty="0">
              <a:latin typeface="Calibri"/>
              <a:cs typeface="Calibri"/>
            </a:endParaRPr>
          </a:p>
        </p:txBody>
      </p:sp>
    </p:spTree>
    <p:extLst>
      <p:ext uri="{BB962C8B-B14F-4D97-AF65-F5344CB8AC3E}">
        <p14:creationId xmlns:p14="http://schemas.microsoft.com/office/powerpoint/2010/main" val="27149811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424603" y="2577922"/>
            <a:ext cx="5290401" cy="3333750"/>
          </a:xfrm>
          <a:prstGeom prst="rect">
            <a:avLst/>
          </a:prstGeom>
        </p:spPr>
        <p:txBody>
          <a:bodyPr vert="horz" wrap="square" lIns="0" tIns="0" rIns="0" bIns="0" rtlCol="0">
            <a:noAutofit/>
          </a:bodyPr>
          <a:lstStyle/>
          <a:p>
            <a:pPr marL="12695" marR="12695">
              <a:lnSpc>
                <a:spcPts val="3500"/>
              </a:lnSpc>
            </a:pPr>
            <a:r>
              <a:rPr sz="3200" spc="-4" dirty="0">
                <a:solidFill>
                  <a:srgbClr val="404040"/>
                </a:solidFill>
                <a:latin typeface="Calibri"/>
                <a:cs typeface="Calibri"/>
              </a:rPr>
              <a:t>N</a:t>
            </a:r>
            <a:r>
              <a:rPr sz="3200" dirty="0">
                <a:solidFill>
                  <a:srgbClr val="404040"/>
                </a:solidFill>
                <a:latin typeface="Calibri"/>
                <a:cs typeface="Calibri"/>
              </a:rPr>
              <a:t>CTSN</a:t>
            </a:r>
            <a:r>
              <a:rPr sz="3200" spc="4" dirty="0">
                <a:solidFill>
                  <a:srgbClr val="404040"/>
                </a:solidFill>
                <a:latin typeface="Calibri"/>
                <a:cs typeface="Calibri"/>
              </a:rPr>
              <a:t> </a:t>
            </a:r>
            <a:r>
              <a:rPr sz="3200" dirty="0">
                <a:solidFill>
                  <a:srgbClr val="404040"/>
                </a:solidFill>
                <a:latin typeface="Calibri"/>
                <a:cs typeface="Calibri"/>
              </a:rPr>
              <a:t>Child</a:t>
            </a:r>
            <a:r>
              <a:rPr sz="3200" spc="4" dirty="0">
                <a:solidFill>
                  <a:srgbClr val="404040"/>
                </a:solidFill>
                <a:latin typeface="Calibri"/>
                <a:cs typeface="Calibri"/>
              </a:rPr>
              <a:t> </a:t>
            </a:r>
            <a:r>
              <a:rPr sz="3200" spc="-90" dirty="0">
                <a:solidFill>
                  <a:srgbClr val="404040"/>
                </a:solidFill>
                <a:latin typeface="Calibri"/>
                <a:cs typeface="Calibri"/>
              </a:rPr>
              <a:t>T</a:t>
            </a:r>
            <a:r>
              <a:rPr sz="3200" dirty="0">
                <a:solidFill>
                  <a:srgbClr val="404040"/>
                </a:solidFill>
                <a:latin typeface="Calibri"/>
                <a:cs typeface="Calibri"/>
              </a:rPr>
              <a:t>rauma</a:t>
            </a:r>
            <a:r>
              <a:rPr sz="3200" spc="4" dirty="0">
                <a:solidFill>
                  <a:srgbClr val="404040"/>
                </a:solidFill>
                <a:latin typeface="Calibri"/>
                <a:cs typeface="Calibri"/>
              </a:rPr>
              <a:t> </a:t>
            </a:r>
            <a:r>
              <a:rPr sz="3200" spc="-145" dirty="0">
                <a:solidFill>
                  <a:srgbClr val="404040"/>
                </a:solidFill>
                <a:latin typeface="Calibri"/>
                <a:cs typeface="Calibri"/>
              </a:rPr>
              <a:t>T</a:t>
            </a:r>
            <a:r>
              <a:rPr sz="3200" dirty="0">
                <a:solidFill>
                  <a:srgbClr val="404040"/>
                </a:solidFill>
                <a:latin typeface="Calibri"/>
                <a:cs typeface="Calibri"/>
              </a:rPr>
              <a:t>oolkit</a:t>
            </a:r>
            <a:r>
              <a:rPr sz="3200" spc="4" dirty="0">
                <a:solidFill>
                  <a:srgbClr val="404040"/>
                </a:solidFill>
                <a:latin typeface="Calibri"/>
                <a:cs typeface="Calibri"/>
              </a:rPr>
              <a:t> </a:t>
            </a:r>
            <a:r>
              <a:rPr sz="3200" dirty="0">
                <a:solidFill>
                  <a:srgbClr val="404040"/>
                </a:solidFill>
                <a:latin typeface="Calibri"/>
                <a:cs typeface="Calibri"/>
              </a:rPr>
              <a:t>for Educators</a:t>
            </a:r>
            <a:r>
              <a:rPr sz="3200" spc="4" dirty="0">
                <a:solidFill>
                  <a:srgbClr val="404040"/>
                </a:solidFill>
                <a:latin typeface="Calibri"/>
                <a:cs typeface="Calibri"/>
              </a:rPr>
              <a:t> </a:t>
            </a:r>
            <a:r>
              <a:rPr sz="3200" spc="-4" dirty="0">
                <a:solidFill>
                  <a:srgbClr val="404040"/>
                </a:solidFill>
                <a:latin typeface="Calibri"/>
                <a:cs typeface="Calibri"/>
              </a:rPr>
              <a:t>(</a:t>
            </a:r>
            <a:r>
              <a:rPr sz="3200" dirty="0">
                <a:solidFill>
                  <a:srgbClr val="404040"/>
                </a:solidFill>
                <a:latin typeface="Calibri"/>
                <a:cs typeface="Calibri"/>
              </a:rPr>
              <a:t>2008)</a:t>
            </a:r>
            <a:endParaRPr sz="3200" dirty="0">
              <a:latin typeface="Calibri"/>
              <a:cs typeface="Calibri"/>
            </a:endParaRPr>
          </a:p>
          <a:p>
            <a:pPr>
              <a:lnSpc>
                <a:spcPts val="850"/>
              </a:lnSpc>
              <a:spcBef>
                <a:spcPts val="23"/>
              </a:spcBef>
            </a:pPr>
            <a:endParaRPr sz="3200" dirty="0">
              <a:latin typeface="Calibri"/>
              <a:cs typeface="Calibri"/>
            </a:endParaRPr>
          </a:p>
          <a:p>
            <a:pPr>
              <a:lnSpc>
                <a:spcPts val="999"/>
              </a:lnSpc>
            </a:pPr>
            <a:endParaRPr sz="3200" dirty="0">
              <a:latin typeface="Calibri"/>
              <a:cs typeface="Calibri"/>
            </a:endParaRPr>
          </a:p>
          <a:p>
            <a:pPr>
              <a:lnSpc>
                <a:spcPts val="999"/>
              </a:lnSpc>
            </a:pPr>
            <a:endParaRPr sz="3200" dirty="0">
              <a:latin typeface="Calibri"/>
              <a:cs typeface="Calibri"/>
            </a:endParaRPr>
          </a:p>
          <a:p>
            <a:pPr>
              <a:lnSpc>
                <a:spcPts val="999"/>
              </a:lnSpc>
            </a:pPr>
            <a:endParaRPr sz="3200" dirty="0">
              <a:latin typeface="Calibri"/>
              <a:cs typeface="Calibri"/>
            </a:endParaRPr>
          </a:p>
          <a:p>
            <a:pPr>
              <a:lnSpc>
                <a:spcPts val="999"/>
              </a:lnSpc>
            </a:pPr>
            <a:endParaRPr sz="3200" dirty="0">
              <a:latin typeface="Calibri"/>
              <a:cs typeface="Calibri"/>
            </a:endParaRPr>
          </a:p>
          <a:p>
            <a:pPr marL="12695" marR="61571">
              <a:lnSpc>
                <a:spcPct val="101200"/>
              </a:lnSpc>
            </a:pPr>
            <a:r>
              <a:rPr sz="3200" spc="-4" dirty="0">
                <a:solidFill>
                  <a:srgbClr val="404040"/>
                </a:solidFill>
                <a:latin typeface="Calibri"/>
                <a:cs typeface="Calibri"/>
              </a:rPr>
              <a:t>N</a:t>
            </a:r>
            <a:r>
              <a:rPr sz="3200" dirty="0">
                <a:solidFill>
                  <a:srgbClr val="404040"/>
                </a:solidFill>
                <a:latin typeface="Calibri"/>
                <a:cs typeface="Calibri"/>
              </a:rPr>
              <a:t>ational</a:t>
            </a:r>
            <a:r>
              <a:rPr sz="3200" spc="4" dirty="0">
                <a:solidFill>
                  <a:srgbClr val="404040"/>
                </a:solidFill>
                <a:latin typeface="Calibri"/>
                <a:cs typeface="Calibri"/>
              </a:rPr>
              <a:t> </a:t>
            </a:r>
            <a:r>
              <a:rPr sz="3200" dirty="0">
                <a:solidFill>
                  <a:srgbClr val="404040"/>
                </a:solidFill>
                <a:latin typeface="Calibri"/>
                <a:cs typeface="Calibri"/>
              </a:rPr>
              <a:t>Council</a:t>
            </a:r>
            <a:r>
              <a:rPr sz="3200" spc="4" dirty="0">
                <a:solidFill>
                  <a:srgbClr val="404040"/>
                </a:solidFill>
                <a:latin typeface="Calibri"/>
                <a:cs typeface="Calibri"/>
              </a:rPr>
              <a:t> </a:t>
            </a:r>
            <a:r>
              <a:rPr sz="3200" dirty="0">
                <a:solidFill>
                  <a:srgbClr val="404040"/>
                </a:solidFill>
                <a:latin typeface="Calibri"/>
                <a:cs typeface="Calibri"/>
              </a:rPr>
              <a:t>for</a:t>
            </a:r>
            <a:r>
              <a:rPr sz="3200" spc="4" dirty="0">
                <a:solidFill>
                  <a:srgbClr val="404040"/>
                </a:solidFill>
                <a:latin typeface="Calibri"/>
                <a:cs typeface="Calibri"/>
              </a:rPr>
              <a:t> </a:t>
            </a:r>
            <a:r>
              <a:rPr sz="3200" spc="-4" dirty="0">
                <a:solidFill>
                  <a:srgbClr val="404040"/>
                </a:solidFill>
                <a:latin typeface="Calibri"/>
                <a:cs typeface="Calibri"/>
              </a:rPr>
              <a:t>A</a:t>
            </a:r>
            <a:r>
              <a:rPr sz="3200" dirty="0">
                <a:solidFill>
                  <a:srgbClr val="404040"/>
                </a:solidFill>
                <a:latin typeface="Calibri"/>
                <a:cs typeface="Calibri"/>
              </a:rPr>
              <a:t>doption Child</a:t>
            </a:r>
            <a:r>
              <a:rPr sz="3200" spc="-14" dirty="0">
                <a:solidFill>
                  <a:srgbClr val="404040"/>
                </a:solidFill>
                <a:latin typeface="Calibri"/>
                <a:cs typeface="Calibri"/>
              </a:rPr>
              <a:t>r</a:t>
            </a:r>
            <a:r>
              <a:rPr sz="3200" dirty="0">
                <a:solidFill>
                  <a:srgbClr val="404040"/>
                </a:solidFill>
                <a:latin typeface="Calibri"/>
                <a:cs typeface="Calibri"/>
              </a:rPr>
              <a:t>en</a:t>
            </a:r>
            <a:r>
              <a:rPr sz="3200" spc="4" dirty="0">
                <a:solidFill>
                  <a:srgbClr val="404040"/>
                </a:solidFill>
                <a:latin typeface="Calibri"/>
                <a:cs typeface="Calibri"/>
              </a:rPr>
              <a:t> </a:t>
            </a:r>
            <a:r>
              <a:rPr sz="3200" dirty="0">
                <a:solidFill>
                  <a:srgbClr val="404040"/>
                </a:solidFill>
                <a:latin typeface="Calibri"/>
                <a:cs typeface="Calibri"/>
              </a:rPr>
              <a:t>o</a:t>
            </a:r>
            <a:r>
              <a:rPr sz="3200" spc="4" dirty="0">
                <a:solidFill>
                  <a:srgbClr val="404040"/>
                </a:solidFill>
                <a:latin typeface="Calibri"/>
                <a:cs typeface="Calibri"/>
              </a:rPr>
              <a:t>f </a:t>
            </a:r>
            <a:r>
              <a:rPr sz="3200" spc="-90" dirty="0">
                <a:solidFill>
                  <a:srgbClr val="404040"/>
                </a:solidFill>
                <a:latin typeface="Calibri"/>
                <a:cs typeface="Calibri"/>
              </a:rPr>
              <a:t>T</a:t>
            </a:r>
            <a:r>
              <a:rPr sz="3200" dirty="0">
                <a:solidFill>
                  <a:srgbClr val="404040"/>
                </a:solidFill>
                <a:latin typeface="Calibri"/>
                <a:cs typeface="Calibri"/>
              </a:rPr>
              <a:t>rauma</a:t>
            </a:r>
            <a:r>
              <a:rPr sz="3200" spc="4" dirty="0">
                <a:solidFill>
                  <a:srgbClr val="404040"/>
                </a:solidFill>
                <a:latin typeface="Calibri"/>
                <a:cs typeface="Calibri"/>
              </a:rPr>
              <a:t>: </a:t>
            </a:r>
            <a:r>
              <a:rPr sz="3200" dirty="0">
                <a:solidFill>
                  <a:srgbClr val="404040"/>
                </a:solidFill>
                <a:latin typeface="Calibri"/>
                <a:cs typeface="Calibri"/>
              </a:rPr>
              <a:t>What Educators</a:t>
            </a:r>
            <a:r>
              <a:rPr sz="3200" spc="4" dirty="0">
                <a:solidFill>
                  <a:srgbClr val="404040"/>
                </a:solidFill>
                <a:latin typeface="Calibri"/>
                <a:cs typeface="Calibri"/>
              </a:rPr>
              <a:t> </a:t>
            </a:r>
            <a:r>
              <a:rPr sz="3200" spc="-4" dirty="0">
                <a:solidFill>
                  <a:srgbClr val="404040"/>
                </a:solidFill>
                <a:latin typeface="Calibri"/>
                <a:cs typeface="Calibri"/>
              </a:rPr>
              <a:t>N</a:t>
            </a:r>
            <a:r>
              <a:rPr sz="3200" dirty="0">
                <a:solidFill>
                  <a:srgbClr val="404040"/>
                </a:solidFill>
                <a:latin typeface="Calibri"/>
                <a:cs typeface="Calibri"/>
              </a:rPr>
              <a:t>eed</a:t>
            </a:r>
            <a:r>
              <a:rPr sz="3200" spc="4" dirty="0">
                <a:solidFill>
                  <a:srgbClr val="404040"/>
                </a:solidFill>
                <a:latin typeface="Calibri"/>
                <a:cs typeface="Calibri"/>
              </a:rPr>
              <a:t> </a:t>
            </a:r>
            <a:r>
              <a:rPr sz="3200" dirty="0">
                <a:solidFill>
                  <a:srgbClr val="404040"/>
                </a:solidFill>
                <a:latin typeface="Calibri"/>
                <a:cs typeface="Calibri"/>
              </a:rPr>
              <a:t>to</a:t>
            </a:r>
            <a:r>
              <a:rPr sz="3200" spc="4" dirty="0">
                <a:solidFill>
                  <a:srgbClr val="404040"/>
                </a:solidFill>
                <a:latin typeface="Calibri"/>
                <a:cs typeface="Calibri"/>
              </a:rPr>
              <a:t> </a:t>
            </a:r>
            <a:r>
              <a:rPr sz="3200" dirty="0">
                <a:solidFill>
                  <a:srgbClr val="404040"/>
                </a:solidFill>
                <a:latin typeface="Calibri"/>
                <a:cs typeface="Calibri"/>
              </a:rPr>
              <a:t>Know (2013)</a:t>
            </a:r>
            <a:endParaRPr sz="3200" dirty="0">
              <a:latin typeface="Calibri"/>
              <a:cs typeface="Calibri"/>
            </a:endParaRPr>
          </a:p>
        </p:txBody>
      </p:sp>
      <p:sp>
        <p:nvSpPr>
          <p:cNvPr id="5" name="Title 4"/>
          <p:cNvSpPr>
            <a:spLocks noGrp="1"/>
          </p:cNvSpPr>
          <p:nvPr>
            <p:ph type="title"/>
          </p:nvPr>
        </p:nvSpPr>
        <p:spPr>
          <a:xfrm>
            <a:off x="502920" y="304800"/>
            <a:ext cx="6126480" cy="1295400"/>
          </a:xfrm>
        </p:spPr>
        <p:txBody>
          <a:bodyPr/>
          <a:lstStyle/>
          <a:p>
            <a:r>
              <a:rPr lang="en-US" dirty="0"/>
              <a:t>Handouts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3" name="object 3"/>
          <p:cNvSpPr txBox="1"/>
          <p:nvPr/>
        </p:nvSpPr>
        <p:spPr>
          <a:xfrm>
            <a:off x="467962" y="1828800"/>
            <a:ext cx="5595199" cy="4724397"/>
          </a:xfrm>
          <a:prstGeom prst="rect">
            <a:avLst/>
          </a:prstGeom>
        </p:spPr>
        <p:txBody>
          <a:bodyPr vert="horz" wrap="square" lIns="0" tIns="0" rIns="0" bIns="0" rtlCol="0">
            <a:noAutofit/>
          </a:bodyPr>
          <a:lstStyle/>
          <a:p>
            <a:pPr marL="469736" marR="12695" indent="-457039">
              <a:lnSpc>
                <a:spcPct val="100400"/>
              </a:lnSpc>
              <a:buFont typeface="Arial" panose="020B0604020202020204" pitchFamily="34" charset="0"/>
              <a:buChar char="•"/>
            </a:pPr>
            <a:r>
              <a:rPr lang="en-US" sz="3600" dirty="0">
                <a:solidFill>
                  <a:srgbClr val="404040"/>
                </a:solidFill>
                <a:latin typeface="Calibri"/>
                <a:cs typeface="Calibri"/>
              </a:rPr>
              <a:t>Use the </a:t>
            </a:r>
            <a:r>
              <a:rPr lang="en-US" sz="3600" i="1" dirty="0">
                <a:solidFill>
                  <a:srgbClr val="404040"/>
                </a:solidFill>
                <a:latin typeface="Calibri"/>
                <a:cs typeface="Calibri"/>
              </a:rPr>
              <a:t>Setting Events Interventions Brainstorming Tool </a:t>
            </a:r>
            <a:r>
              <a:rPr lang="en-US" sz="3600" dirty="0">
                <a:solidFill>
                  <a:srgbClr val="404040"/>
                </a:solidFill>
                <a:latin typeface="Calibri"/>
                <a:cs typeface="Calibri"/>
              </a:rPr>
              <a:t>in your Intensive Level F-BSP p. 9</a:t>
            </a:r>
          </a:p>
          <a:p>
            <a:pPr marL="469736" marR="12695" indent="-457039">
              <a:lnSpc>
                <a:spcPct val="100400"/>
              </a:lnSpc>
              <a:buFont typeface="Arial" panose="020B0604020202020204" pitchFamily="34" charset="0"/>
              <a:buChar char="•"/>
            </a:pPr>
            <a:r>
              <a:rPr sz="3600" dirty="0">
                <a:solidFill>
                  <a:srgbClr val="404040"/>
                </a:solidFill>
                <a:latin typeface="Calibri"/>
                <a:cs typeface="Calibri"/>
              </a:rPr>
              <a:t>List</a:t>
            </a:r>
            <a:r>
              <a:rPr sz="3600" spc="4" dirty="0">
                <a:solidFill>
                  <a:srgbClr val="404040"/>
                </a:solidFill>
                <a:latin typeface="Calibri"/>
                <a:cs typeface="Calibri"/>
              </a:rPr>
              <a:t> </a:t>
            </a:r>
            <a:r>
              <a:rPr sz="3600" dirty="0">
                <a:solidFill>
                  <a:srgbClr val="404040"/>
                </a:solidFill>
                <a:latin typeface="Calibri"/>
                <a:cs typeface="Calibri"/>
              </a:rPr>
              <a:t>some</a:t>
            </a:r>
            <a:r>
              <a:rPr sz="3600" spc="4" dirty="0">
                <a:solidFill>
                  <a:srgbClr val="404040"/>
                </a:solidFill>
                <a:latin typeface="Calibri"/>
                <a:cs typeface="Calibri"/>
              </a:rPr>
              <a:t> </a:t>
            </a:r>
            <a:r>
              <a:rPr sz="3600" dirty="0">
                <a:solidFill>
                  <a:srgbClr val="404040"/>
                </a:solidFill>
                <a:latin typeface="Calibri"/>
                <a:cs typeface="Calibri"/>
              </a:rPr>
              <a:t>setting</a:t>
            </a:r>
            <a:r>
              <a:rPr sz="3600" spc="4" dirty="0">
                <a:solidFill>
                  <a:srgbClr val="404040"/>
                </a:solidFill>
                <a:latin typeface="Calibri"/>
                <a:cs typeface="Calibri"/>
              </a:rPr>
              <a:t> </a:t>
            </a:r>
            <a:r>
              <a:rPr sz="3600" dirty="0">
                <a:solidFill>
                  <a:srgbClr val="404040"/>
                </a:solidFill>
                <a:latin typeface="Calibri"/>
                <a:cs typeface="Calibri"/>
              </a:rPr>
              <a:t>event 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a:t>
            </a:r>
            <a:r>
              <a:rPr sz="3600" spc="4" dirty="0">
                <a:solidFill>
                  <a:srgbClr val="404040"/>
                </a:solidFill>
                <a:latin typeface="Calibri"/>
                <a:cs typeface="Calibri"/>
              </a:rPr>
              <a:t> </a:t>
            </a:r>
            <a:r>
              <a:rPr sz="3600" dirty="0">
                <a:solidFill>
                  <a:srgbClr val="404040"/>
                </a:solidFill>
                <a:latin typeface="Calibri"/>
                <a:cs typeface="Calibri"/>
              </a:rPr>
              <a:t>student</a:t>
            </a:r>
            <a:r>
              <a:rPr sz="3600" spc="4" dirty="0">
                <a:solidFill>
                  <a:srgbClr val="404040"/>
                </a:solidFill>
                <a:latin typeface="Calibri"/>
                <a:cs typeface="Calibri"/>
              </a:rPr>
              <a:t> </a:t>
            </a:r>
            <a:r>
              <a:rPr sz="3600" dirty="0">
                <a:solidFill>
                  <a:srgbClr val="404040"/>
                </a:solidFill>
                <a:latin typeface="Calibri"/>
                <a:cs typeface="Calibri"/>
              </a:rPr>
              <a:t>in the</a:t>
            </a:r>
            <a:r>
              <a:rPr sz="3600" spc="4" dirty="0">
                <a:solidFill>
                  <a:srgbClr val="404040"/>
                </a:solidFill>
                <a:latin typeface="Calibri"/>
                <a:cs typeface="Calibri"/>
              </a:rPr>
              <a:t> </a:t>
            </a:r>
            <a:r>
              <a:rPr sz="3600" dirty="0">
                <a:solidFill>
                  <a:srgbClr val="404040"/>
                </a:solidFill>
                <a:latin typeface="Calibri"/>
                <a:cs typeface="Calibri"/>
              </a:rPr>
              <a:t>F-</a:t>
            </a:r>
            <a:r>
              <a:rPr sz="3600" spc="-4" dirty="0">
                <a:solidFill>
                  <a:srgbClr val="404040"/>
                </a:solidFill>
                <a:latin typeface="Calibri"/>
                <a:cs typeface="Calibri"/>
              </a:rPr>
              <a:t>B</a:t>
            </a:r>
            <a:r>
              <a:rPr sz="3600" dirty="0">
                <a:solidFill>
                  <a:srgbClr val="404040"/>
                </a:solidFill>
                <a:latin typeface="Calibri"/>
                <a:cs typeface="Calibri"/>
              </a:rPr>
              <a:t>SP</a:t>
            </a:r>
            <a:r>
              <a:rPr sz="3600" spc="4" dirty="0">
                <a:solidFill>
                  <a:srgbClr val="404040"/>
                </a:solidFill>
                <a:latin typeface="Calibri"/>
                <a:cs typeface="Calibri"/>
              </a:rPr>
              <a:t> </a:t>
            </a:r>
            <a:r>
              <a:rPr sz="3600" dirty="0">
                <a:solidFill>
                  <a:srgbClr val="404040"/>
                </a:solidFill>
                <a:latin typeface="Calibri"/>
                <a:cs typeface="Calibri"/>
              </a:rPr>
              <a:t>p</a:t>
            </a:r>
            <a:r>
              <a:rPr sz="3600" spc="-14" dirty="0">
                <a:solidFill>
                  <a:srgbClr val="404040"/>
                </a:solidFill>
                <a:latin typeface="Calibri"/>
                <a:cs typeface="Calibri"/>
              </a:rPr>
              <a:t>r</a:t>
            </a:r>
            <a:r>
              <a:rPr sz="3600" dirty="0">
                <a:solidFill>
                  <a:srgbClr val="404040"/>
                </a:solidFill>
                <a:latin typeface="Calibri"/>
                <a:cs typeface="Calibri"/>
              </a:rPr>
              <a:t>otocol</a:t>
            </a:r>
            <a:endParaRPr sz="3600" dirty="0">
              <a:latin typeface="Calibri"/>
              <a:cs typeface="Calibri"/>
            </a:endParaRPr>
          </a:p>
        </p:txBody>
      </p:sp>
      <p:sp>
        <p:nvSpPr>
          <p:cNvPr id="6" name="Title 5"/>
          <p:cNvSpPr>
            <a:spLocks noGrp="1"/>
          </p:cNvSpPr>
          <p:nvPr>
            <p:ph type="title"/>
          </p:nvPr>
        </p:nvSpPr>
        <p:spPr>
          <a:xfrm>
            <a:off x="502922" y="311256"/>
            <a:ext cx="6507480" cy="1295400"/>
          </a:xfrm>
        </p:spPr>
        <p:txBody>
          <a:bodyPr/>
          <a:lstStyle/>
          <a:p>
            <a:r>
              <a:rPr lang="en-US" dirty="0"/>
              <a:t>Activity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Antece</a:t>
            </a:r>
            <a:r>
              <a:rPr spc="-135" dirty="0">
                <a:solidFill>
                  <a:srgbClr val="000000"/>
                </a:solidFill>
                <a:latin typeface="Calibri"/>
                <a:cs typeface="Calibri"/>
              </a:rPr>
              <a:t>d</a:t>
            </a:r>
            <a:r>
              <a:rPr spc="-140" dirty="0">
                <a:solidFill>
                  <a:srgbClr val="000000"/>
                </a:solidFill>
                <a:latin typeface="Calibri"/>
                <a:cs typeface="Calibri"/>
              </a:rPr>
              <a:t>en</a:t>
            </a:r>
            <a:r>
              <a:rPr spc="-14" dirty="0">
                <a:solidFill>
                  <a:srgbClr val="000000"/>
                </a:solidFill>
                <a:latin typeface="Calibri"/>
                <a:cs typeface="Calibri"/>
              </a:rPr>
              <a:t>t</a:t>
            </a:r>
            <a:r>
              <a:rPr spc="-215" dirty="0">
                <a:solidFill>
                  <a:srgbClr val="000000"/>
                </a:solidFill>
                <a:latin typeface="Calibri"/>
                <a:cs typeface="Calibri"/>
              </a:rPr>
              <a:t> </a:t>
            </a:r>
            <a:r>
              <a:rPr spc="-130" dirty="0">
                <a:solidFill>
                  <a:srgbClr val="000000"/>
                </a:solidFill>
                <a:latin typeface="Calibri"/>
                <a:cs typeface="Calibri"/>
              </a:rPr>
              <a:t>Str</a:t>
            </a:r>
            <a:r>
              <a:rPr spc="-135" dirty="0">
                <a:solidFill>
                  <a:srgbClr val="000000"/>
                </a:solidFill>
                <a:latin typeface="Calibri"/>
                <a:cs typeface="Calibri"/>
              </a:rPr>
              <a:t>a</a:t>
            </a:r>
            <a:r>
              <a:rPr spc="-130" dirty="0">
                <a:solidFill>
                  <a:srgbClr val="000000"/>
                </a:solidFill>
                <a:latin typeface="Calibri"/>
                <a:cs typeface="Calibri"/>
              </a:rPr>
              <a:t>te</a:t>
            </a:r>
            <a:r>
              <a:rPr spc="-135" dirty="0">
                <a:solidFill>
                  <a:srgbClr val="000000"/>
                </a:solidFill>
                <a:latin typeface="Calibri"/>
                <a:cs typeface="Calibri"/>
              </a:rPr>
              <a:t>g</a:t>
            </a:r>
            <a:r>
              <a:rPr spc="-130" dirty="0">
                <a:solidFill>
                  <a:srgbClr val="000000"/>
                </a:solidFill>
                <a:latin typeface="Calibri"/>
                <a:cs typeface="Calibri"/>
              </a:rPr>
              <a:t>ies</a:t>
            </a:r>
            <a:endParaRPr dirty="0">
              <a:solidFill>
                <a:srgbClr val="000000"/>
              </a:solidFill>
              <a:latin typeface="Calibri"/>
              <a:cs typeface="Calibri"/>
            </a:endParaRPr>
          </a:p>
        </p:txBody>
      </p:sp>
      <p:sp>
        <p:nvSpPr>
          <p:cNvPr id="9" name="object 9"/>
          <p:cNvSpPr txBox="1"/>
          <p:nvPr/>
        </p:nvSpPr>
        <p:spPr>
          <a:xfrm>
            <a:off x="747967" y="2209800"/>
            <a:ext cx="8291195" cy="3985571"/>
          </a:xfrm>
          <a:prstGeom prst="rect">
            <a:avLst/>
          </a:prstGeom>
        </p:spPr>
        <p:txBody>
          <a:bodyPr vert="horz" wrap="square" lIns="0" tIns="0" rIns="0" bIns="0" rtlCol="0">
            <a:noAutofit/>
          </a:bodyPr>
          <a:lstStyle/>
          <a:p>
            <a:pPr marL="12695" marR="12695">
              <a:lnSpc>
                <a:spcPct val="100400"/>
              </a:lnSpc>
              <a:tabLst>
                <a:tab pos="1932897" algn="l"/>
              </a:tabLst>
            </a:pPr>
            <a:r>
              <a:rPr sz="3200" b="1" i="1" spc="-4" dirty="0">
                <a:latin typeface="Calibri"/>
                <a:cs typeface="Calibri"/>
              </a:rPr>
              <a:t>Antece</a:t>
            </a:r>
            <a:r>
              <a:rPr sz="3200" b="1" i="1" dirty="0">
                <a:latin typeface="Calibri"/>
                <a:cs typeface="Calibri"/>
              </a:rPr>
              <a:t>d</a:t>
            </a:r>
            <a:r>
              <a:rPr sz="3200" b="1" i="1" spc="-4" dirty="0">
                <a:latin typeface="Calibri"/>
                <a:cs typeface="Calibri"/>
              </a:rPr>
              <a:t>ent</a:t>
            </a:r>
            <a:r>
              <a:rPr sz="3200" b="1" i="1" dirty="0">
                <a:latin typeface="Calibri"/>
                <a:cs typeface="Calibri"/>
              </a:rPr>
              <a:t>s</a:t>
            </a:r>
            <a:r>
              <a:rPr sz="3200" b="1" i="1" spc="10" dirty="0">
                <a:latin typeface="Calibri"/>
                <a:cs typeface="Calibri"/>
              </a:rPr>
              <a:t> </a:t>
            </a:r>
            <a:r>
              <a:rPr sz="3200" dirty="0">
                <a:latin typeface="Calibri"/>
                <a:cs typeface="Calibri"/>
              </a:rPr>
              <a:t>a</a:t>
            </a:r>
            <a:r>
              <a:rPr sz="3200" spc="-14" dirty="0">
                <a:latin typeface="Calibri"/>
                <a:cs typeface="Calibri"/>
              </a:rPr>
              <a:t>r</a:t>
            </a:r>
            <a:r>
              <a:rPr sz="3200" dirty="0">
                <a:latin typeface="Calibri"/>
                <a:cs typeface="Calibri"/>
              </a:rPr>
              <a:t>e</a:t>
            </a:r>
            <a:r>
              <a:rPr sz="3200" spc="4" dirty="0">
                <a:latin typeface="Calibri"/>
                <a:cs typeface="Calibri"/>
              </a:rPr>
              <a:t> </a:t>
            </a:r>
            <a:r>
              <a:rPr sz="3200" dirty="0">
                <a:latin typeface="Calibri"/>
                <a:cs typeface="Calibri"/>
              </a:rPr>
              <a:t>the</a:t>
            </a:r>
            <a:r>
              <a:rPr sz="3200" spc="10" dirty="0">
                <a:latin typeface="Calibri"/>
                <a:cs typeface="Calibri"/>
              </a:rPr>
              <a:t> </a:t>
            </a:r>
            <a:r>
              <a:rPr sz="3200" spc="-4" dirty="0">
                <a:latin typeface="Calibri"/>
                <a:cs typeface="Calibri"/>
              </a:rPr>
              <a:t>events</a:t>
            </a:r>
            <a:r>
              <a:rPr sz="3200" dirty="0">
                <a:latin typeface="Calibri"/>
                <a:cs typeface="Calibri"/>
              </a:rPr>
              <a:t>,</a:t>
            </a:r>
            <a:r>
              <a:rPr sz="3200" spc="4" dirty="0">
                <a:latin typeface="Calibri"/>
                <a:cs typeface="Calibri"/>
              </a:rPr>
              <a:t> </a:t>
            </a:r>
            <a:r>
              <a:rPr sz="3200" spc="-4" dirty="0">
                <a:latin typeface="Calibri"/>
                <a:cs typeface="Calibri"/>
              </a:rPr>
              <a:t>peopl</a:t>
            </a:r>
            <a:r>
              <a:rPr sz="3200" dirty="0">
                <a:latin typeface="Calibri"/>
                <a:cs typeface="Calibri"/>
              </a:rPr>
              <a:t>e</a:t>
            </a:r>
            <a:r>
              <a:rPr sz="3200" spc="4" dirty="0">
                <a:latin typeface="Calibri"/>
                <a:cs typeface="Calibri"/>
              </a:rPr>
              <a:t> </a:t>
            </a:r>
            <a:r>
              <a:rPr sz="3200" spc="-4" dirty="0">
                <a:latin typeface="Calibri"/>
                <a:cs typeface="Calibri"/>
              </a:rPr>
              <a:t>o</a:t>
            </a:r>
            <a:r>
              <a:rPr sz="3200" dirty="0">
                <a:latin typeface="Calibri"/>
                <a:cs typeface="Calibri"/>
              </a:rPr>
              <a:t>r</a:t>
            </a:r>
            <a:r>
              <a:rPr sz="3200" spc="4" dirty="0">
                <a:latin typeface="Calibri"/>
                <a:cs typeface="Calibri"/>
              </a:rPr>
              <a:t> </a:t>
            </a:r>
            <a:r>
              <a:rPr sz="3200" spc="-4" dirty="0">
                <a:latin typeface="Calibri"/>
                <a:cs typeface="Calibri"/>
              </a:rPr>
              <a:t>things </a:t>
            </a:r>
            <a:r>
              <a:rPr sz="3200" dirty="0">
                <a:latin typeface="Calibri"/>
                <a:cs typeface="Calibri"/>
              </a:rPr>
              <a:t>that</a:t>
            </a:r>
            <a:r>
              <a:rPr sz="3200" spc="4" dirty="0">
                <a:latin typeface="Calibri"/>
                <a:cs typeface="Calibri"/>
              </a:rPr>
              <a:t> </a:t>
            </a:r>
            <a:r>
              <a:rPr sz="3200" dirty="0">
                <a:latin typeface="Calibri"/>
                <a:cs typeface="Calibri"/>
              </a:rPr>
              <a:t>immediately</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ecede</a:t>
            </a:r>
            <a:r>
              <a:rPr sz="3200" spc="4" dirty="0">
                <a:latin typeface="Calibri"/>
                <a:cs typeface="Calibri"/>
              </a:rPr>
              <a:t> </a:t>
            </a:r>
            <a:r>
              <a:rPr sz="3200" dirty="0">
                <a:latin typeface="Calibri"/>
                <a:cs typeface="Calibri"/>
              </a:rPr>
              <a:t>the</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oblem behavi</a:t>
            </a:r>
            <a:r>
              <a:rPr sz="3200" spc="-4" dirty="0">
                <a:latin typeface="Calibri"/>
                <a:cs typeface="Calibri"/>
              </a:rPr>
              <a:t>o</a:t>
            </a:r>
            <a:r>
              <a:rPr sz="3200" spc="-219" dirty="0">
                <a:latin typeface="Calibri"/>
                <a:cs typeface="Calibri"/>
              </a:rPr>
              <a:t>r</a:t>
            </a:r>
            <a:r>
              <a:rPr sz="3200" spc="4" dirty="0">
                <a:latin typeface="Calibri"/>
                <a:cs typeface="Calibri"/>
              </a:rPr>
              <a:t>.	</a:t>
            </a:r>
            <a:endParaRPr lang="en-US" sz="3200" spc="4" dirty="0">
              <a:latin typeface="Calibri"/>
              <a:cs typeface="Calibri"/>
            </a:endParaRPr>
          </a:p>
          <a:p>
            <a:pPr marL="12695" marR="12695">
              <a:lnSpc>
                <a:spcPct val="100400"/>
              </a:lnSpc>
              <a:tabLst>
                <a:tab pos="1932897" algn="l"/>
              </a:tabLst>
            </a:pPr>
            <a:endParaRPr lang="en-US" sz="3200" b="1" i="1" spc="4" dirty="0">
              <a:latin typeface="Calibri"/>
              <a:cs typeface="Calibri"/>
            </a:endParaRPr>
          </a:p>
          <a:p>
            <a:pPr marL="12695" marR="12695">
              <a:lnSpc>
                <a:spcPct val="100400"/>
              </a:lnSpc>
              <a:tabLst>
                <a:tab pos="1932897" algn="l"/>
              </a:tabLst>
            </a:pPr>
            <a:r>
              <a:rPr sz="3200" b="1" i="1" spc="-4" dirty="0">
                <a:latin typeface="Calibri"/>
                <a:cs typeface="Calibri"/>
              </a:rPr>
              <a:t>Antece</a:t>
            </a:r>
            <a:r>
              <a:rPr sz="3200" b="1" i="1" dirty="0">
                <a:latin typeface="Calibri"/>
                <a:cs typeface="Calibri"/>
              </a:rPr>
              <a:t>d</a:t>
            </a:r>
            <a:r>
              <a:rPr sz="3200" b="1" i="1" spc="-4" dirty="0">
                <a:latin typeface="Calibri"/>
                <a:cs typeface="Calibri"/>
              </a:rPr>
              <a:t>en</a:t>
            </a:r>
            <a:r>
              <a:rPr sz="3200" b="1" i="1" dirty="0">
                <a:latin typeface="Calibri"/>
                <a:cs typeface="Calibri"/>
              </a:rPr>
              <a:t>t</a:t>
            </a:r>
            <a:r>
              <a:rPr sz="3200" b="1" i="1" spc="4" dirty="0">
                <a:latin typeface="Calibri"/>
                <a:cs typeface="Calibri"/>
              </a:rPr>
              <a:t> </a:t>
            </a:r>
            <a:r>
              <a:rPr sz="3200" b="1" i="1" spc="-4" dirty="0">
                <a:latin typeface="Calibri"/>
                <a:cs typeface="Calibri"/>
              </a:rPr>
              <a:t>str</a:t>
            </a:r>
            <a:r>
              <a:rPr sz="3200" b="1" i="1" dirty="0">
                <a:latin typeface="Calibri"/>
                <a:cs typeface="Calibri"/>
              </a:rPr>
              <a:t>a</a:t>
            </a:r>
            <a:r>
              <a:rPr sz="3200" b="1" i="1" spc="-4" dirty="0">
                <a:latin typeface="Calibri"/>
                <a:cs typeface="Calibri"/>
              </a:rPr>
              <a:t>te</a:t>
            </a:r>
            <a:r>
              <a:rPr sz="3200" b="1" i="1" dirty="0">
                <a:latin typeface="Calibri"/>
                <a:cs typeface="Calibri"/>
              </a:rPr>
              <a:t>g</a:t>
            </a:r>
            <a:r>
              <a:rPr sz="3200" b="1" i="1" spc="-4" dirty="0">
                <a:latin typeface="Calibri"/>
                <a:cs typeface="Calibri"/>
              </a:rPr>
              <a:t>ie</a:t>
            </a:r>
            <a:r>
              <a:rPr sz="3200" b="1" i="1" dirty="0">
                <a:latin typeface="Calibri"/>
                <a:cs typeface="Calibri"/>
              </a:rPr>
              <a:t>s</a:t>
            </a:r>
            <a:r>
              <a:rPr sz="3200" b="1" i="1" spc="14" dirty="0">
                <a:latin typeface="Calibri"/>
                <a:cs typeface="Calibri"/>
              </a:rPr>
              <a:t> </a:t>
            </a:r>
            <a:r>
              <a:rPr sz="3200" dirty="0">
                <a:latin typeface="Calibri"/>
                <a:cs typeface="Calibri"/>
              </a:rPr>
              <a:t>a</a:t>
            </a:r>
            <a:r>
              <a:rPr sz="3200" spc="-14" dirty="0">
                <a:latin typeface="Calibri"/>
                <a:cs typeface="Calibri"/>
              </a:rPr>
              <a:t>r</a:t>
            </a:r>
            <a:r>
              <a:rPr sz="3200" dirty="0">
                <a:latin typeface="Calibri"/>
                <a:cs typeface="Calibri"/>
              </a:rPr>
              <a:t>e</a:t>
            </a:r>
            <a:r>
              <a:rPr sz="3200" spc="4" dirty="0">
                <a:latin typeface="Calibri"/>
                <a:cs typeface="Calibri"/>
              </a:rPr>
              <a:t> </a:t>
            </a:r>
            <a:r>
              <a:rPr sz="3200" dirty="0">
                <a:latin typeface="Calibri"/>
                <a:cs typeface="Calibri"/>
              </a:rPr>
              <a:t>c</a:t>
            </a:r>
            <a:r>
              <a:rPr sz="3200" spc="-14" dirty="0">
                <a:latin typeface="Calibri"/>
                <a:cs typeface="Calibri"/>
              </a:rPr>
              <a:t>r</a:t>
            </a:r>
            <a:r>
              <a:rPr sz="3200" dirty="0">
                <a:latin typeface="Calibri"/>
                <a:cs typeface="Calibri"/>
              </a:rPr>
              <a:t>eated </a:t>
            </a:r>
            <a:r>
              <a:rPr sz="3200" spc="-4" dirty="0">
                <a:latin typeface="Calibri"/>
                <a:cs typeface="Calibri"/>
              </a:rPr>
              <a:t>t</a:t>
            </a:r>
            <a:r>
              <a:rPr sz="3200" dirty="0">
                <a:latin typeface="Calibri"/>
                <a:cs typeface="Calibri"/>
              </a:rPr>
              <a:t>o</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event</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oblem</a:t>
            </a:r>
            <a:r>
              <a:rPr sz="3200" spc="4" dirty="0">
                <a:latin typeface="Calibri"/>
                <a:cs typeface="Calibri"/>
              </a:rPr>
              <a:t> </a:t>
            </a:r>
            <a:r>
              <a:rPr sz="3200" dirty="0">
                <a:latin typeface="Calibri"/>
                <a:cs typeface="Calibri"/>
              </a:rPr>
              <a:t>behaviors/inc</a:t>
            </a:r>
            <a:r>
              <a:rPr sz="3200" spc="-14" dirty="0">
                <a:latin typeface="Calibri"/>
                <a:cs typeface="Calibri"/>
              </a:rPr>
              <a:t>r</a:t>
            </a:r>
            <a:r>
              <a:rPr sz="3200" dirty="0">
                <a:latin typeface="Calibri"/>
                <a:cs typeface="Calibri"/>
              </a:rPr>
              <a:t>ease </a:t>
            </a:r>
            <a:r>
              <a:rPr sz="3200" spc="-14" dirty="0">
                <a:latin typeface="Calibri"/>
                <a:cs typeface="Calibri"/>
              </a:rPr>
              <a:t>r</a:t>
            </a:r>
            <a:r>
              <a:rPr sz="3200" dirty="0">
                <a:latin typeface="Calibri"/>
                <a:cs typeface="Calibri"/>
              </a:rPr>
              <a:t>eplacement</a:t>
            </a:r>
            <a:r>
              <a:rPr sz="3200" spc="4" dirty="0">
                <a:latin typeface="Calibri"/>
                <a:cs typeface="Calibri"/>
              </a:rPr>
              <a:t> </a:t>
            </a:r>
            <a:r>
              <a:rPr sz="3200" dirty="0">
                <a:latin typeface="Calibri"/>
                <a:cs typeface="Calibri"/>
              </a:rPr>
              <a:t>behaviors</a:t>
            </a:r>
          </a:p>
          <a:p>
            <a:pPr>
              <a:lnSpc>
                <a:spcPts val="750"/>
              </a:lnSpc>
              <a:spcBef>
                <a:spcPts val="31"/>
              </a:spcBef>
            </a:pPr>
            <a:endParaRPr sz="800" dirty="0">
              <a:latin typeface="Calibri"/>
              <a:cs typeface="Calibri"/>
            </a:endParaRPr>
          </a:p>
        </p:txBody>
      </p:sp>
      <p:sp>
        <p:nvSpPr>
          <p:cNvPr id="10" name="object 10"/>
          <p:cNvSpPr txBox="1"/>
          <p:nvPr/>
        </p:nvSpPr>
        <p:spPr>
          <a:xfrm>
            <a:off x="747968" y="6272302"/>
            <a:ext cx="4398645" cy="394970"/>
          </a:xfrm>
          <a:prstGeom prst="rect">
            <a:avLst/>
          </a:prstGeom>
        </p:spPr>
        <p:txBody>
          <a:bodyPr vert="horz" wrap="square" lIns="0" tIns="0" rIns="0" bIns="0" rtlCol="0">
            <a:noAutofit/>
          </a:bodyPr>
          <a:lstStyle/>
          <a:p>
            <a:pPr marL="12695"/>
            <a:endParaRPr sz="2600" dirty="0">
              <a:latin typeface="Century Gothic"/>
              <a:cs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Antece</a:t>
            </a:r>
            <a:r>
              <a:rPr spc="-135" dirty="0">
                <a:solidFill>
                  <a:srgbClr val="000000"/>
                </a:solidFill>
                <a:latin typeface="Calibri"/>
                <a:cs typeface="Calibri"/>
              </a:rPr>
              <a:t>d</a:t>
            </a:r>
            <a:r>
              <a:rPr spc="-140" dirty="0">
                <a:solidFill>
                  <a:srgbClr val="000000"/>
                </a:solidFill>
                <a:latin typeface="Calibri"/>
                <a:cs typeface="Calibri"/>
              </a:rPr>
              <a:t>en</a:t>
            </a:r>
            <a:r>
              <a:rPr spc="-14" dirty="0">
                <a:solidFill>
                  <a:srgbClr val="000000"/>
                </a:solidFill>
                <a:latin typeface="Calibri"/>
                <a:cs typeface="Calibri"/>
              </a:rPr>
              <a:t>t</a:t>
            </a:r>
            <a:r>
              <a:rPr spc="-215" dirty="0">
                <a:solidFill>
                  <a:srgbClr val="000000"/>
                </a:solidFill>
                <a:latin typeface="Calibri"/>
                <a:cs typeface="Calibri"/>
              </a:rPr>
              <a:t> </a:t>
            </a:r>
            <a:r>
              <a:rPr spc="-130" dirty="0">
                <a:solidFill>
                  <a:srgbClr val="000000"/>
                </a:solidFill>
                <a:latin typeface="Calibri"/>
                <a:cs typeface="Calibri"/>
              </a:rPr>
              <a:t>Str</a:t>
            </a:r>
            <a:r>
              <a:rPr spc="-135" dirty="0">
                <a:solidFill>
                  <a:srgbClr val="000000"/>
                </a:solidFill>
                <a:latin typeface="Calibri"/>
                <a:cs typeface="Calibri"/>
              </a:rPr>
              <a:t>a</a:t>
            </a:r>
            <a:r>
              <a:rPr spc="-130" dirty="0">
                <a:solidFill>
                  <a:srgbClr val="000000"/>
                </a:solidFill>
                <a:latin typeface="Calibri"/>
                <a:cs typeface="Calibri"/>
              </a:rPr>
              <a:t>te</a:t>
            </a:r>
            <a:r>
              <a:rPr spc="-135" dirty="0">
                <a:solidFill>
                  <a:srgbClr val="000000"/>
                </a:solidFill>
                <a:latin typeface="Calibri"/>
                <a:cs typeface="Calibri"/>
              </a:rPr>
              <a:t>g</a:t>
            </a:r>
            <a:r>
              <a:rPr spc="-130" dirty="0">
                <a:solidFill>
                  <a:srgbClr val="000000"/>
                </a:solidFill>
                <a:latin typeface="Calibri"/>
                <a:cs typeface="Calibri"/>
              </a:rPr>
              <a:t>ies</a:t>
            </a:r>
            <a:endParaRPr dirty="0">
              <a:solidFill>
                <a:srgbClr val="000000"/>
              </a:solidFill>
              <a:latin typeface="Calibri"/>
              <a:cs typeface="Calibri"/>
            </a:endParaRPr>
          </a:p>
        </p:txBody>
      </p:sp>
      <p:sp>
        <p:nvSpPr>
          <p:cNvPr id="9" name="object 9"/>
          <p:cNvSpPr txBox="1"/>
          <p:nvPr/>
        </p:nvSpPr>
        <p:spPr>
          <a:xfrm>
            <a:off x="467717" y="1682765"/>
            <a:ext cx="9057285" cy="5403836"/>
          </a:xfrm>
          <a:prstGeom prst="rect">
            <a:avLst/>
          </a:prstGeom>
        </p:spPr>
        <p:txBody>
          <a:bodyPr vert="horz" wrap="square" lIns="0" tIns="0" rIns="0" bIns="0" rtlCol="0">
            <a:noAutofit/>
          </a:bodyPr>
          <a:lstStyle/>
          <a:p>
            <a:pPr>
              <a:lnSpc>
                <a:spcPts val="750"/>
              </a:lnSpc>
              <a:spcBef>
                <a:spcPts val="31"/>
              </a:spcBef>
            </a:pPr>
            <a:endParaRPr sz="800" dirty="0">
              <a:latin typeface="Calibri"/>
              <a:cs typeface="Calibri"/>
            </a:endParaRPr>
          </a:p>
          <a:p>
            <a:pPr marL="12695"/>
            <a:r>
              <a:rPr sz="2900" b="1" i="1" u="heavy" dirty="0">
                <a:latin typeface="Calibri"/>
                <a:cs typeface="Calibri"/>
              </a:rPr>
              <a:t>Exa</a:t>
            </a:r>
            <a:r>
              <a:rPr sz="2900" b="1" i="1" u="heavy" spc="-4" dirty="0">
                <a:latin typeface="Calibri"/>
                <a:cs typeface="Calibri"/>
              </a:rPr>
              <a:t>m</a:t>
            </a:r>
            <a:r>
              <a:rPr sz="2900" b="1" i="1" u="heavy" dirty="0">
                <a:latin typeface="Calibri"/>
                <a:cs typeface="Calibri"/>
              </a:rPr>
              <a:t>pl</a:t>
            </a:r>
            <a:r>
              <a:rPr sz="2900" b="1" i="1" u="heavy" spc="-4" dirty="0">
                <a:latin typeface="Calibri"/>
                <a:cs typeface="Calibri"/>
              </a:rPr>
              <a:t>e</a:t>
            </a:r>
            <a:r>
              <a:rPr sz="2900" b="1" i="1" u="heavy" dirty="0">
                <a:latin typeface="Calibri"/>
                <a:cs typeface="Calibri"/>
              </a:rPr>
              <a:t>s</a:t>
            </a:r>
            <a:endParaRPr sz="2900" dirty="0">
              <a:latin typeface="Calibri"/>
              <a:cs typeface="Calibri"/>
            </a:endParaRPr>
          </a:p>
          <a:p>
            <a:pPr>
              <a:lnSpc>
                <a:spcPts val="550"/>
              </a:lnSpc>
              <a:spcBef>
                <a:spcPts val="28"/>
              </a:spcBef>
            </a:pPr>
            <a:endParaRPr sz="600" dirty="0">
              <a:latin typeface="Calibri"/>
              <a:cs typeface="Calibri"/>
            </a:endParaRPr>
          </a:p>
          <a:p>
            <a:pPr marL="469736" indent="-457039">
              <a:buFont typeface="Arial" panose="020B0604020202020204" pitchFamily="34" charset="0"/>
              <a:buChar char="•"/>
            </a:pPr>
            <a:r>
              <a:rPr sz="2600" spc="-14" dirty="0">
                <a:latin typeface="Calibri"/>
                <a:cs typeface="Calibri"/>
              </a:rPr>
              <a:t>Eliminat</a:t>
            </a:r>
            <a:r>
              <a:rPr sz="2600" spc="-20" dirty="0">
                <a:latin typeface="Calibri"/>
                <a:cs typeface="Calibri"/>
              </a:rPr>
              <a:t>e the tr</a:t>
            </a:r>
            <a:r>
              <a:rPr sz="2600" spc="-14" dirty="0">
                <a:latin typeface="Calibri"/>
                <a:cs typeface="Calibri"/>
              </a:rPr>
              <a:t>igger</a:t>
            </a:r>
            <a:endParaRPr lang="en-US" sz="2600" spc="-14" dirty="0">
              <a:latin typeface="Calibri"/>
              <a:cs typeface="Calibri"/>
            </a:endParaRPr>
          </a:p>
          <a:p>
            <a:pPr marL="469736" indent="-457039">
              <a:buFont typeface="Arial" panose="020B0604020202020204" pitchFamily="34" charset="0"/>
              <a:buChar char="•"/>
            </a:pPr>
            <a:r>
              <a:rPr sz="2600" spc="-30" dirty="0">
                <a:latin typeface="Calibri"/>
                <a:cs typeface="Calibri"/>
              </a:rPr>
              <a:t>M</a:t>
            </a:r>
            <a:r>
              <a:rPr sz="2600" spc="-14" dirty="0">
                <a:latin typeface="Calibri"/>
                <a:cs typeface="Calibri"/>
              </a:rPr>
              <a:t>odify task t</a:t>
            </a:r>
            <a:r>
              <a:rPr sz="2600" spc="-20" dirty="0">
                <a:latin typeface="Calibri"/>
                <a:cs typeface="Calibri"/>
              </a:rPr>
              <a:t>o </a:t>
            </a:r>
            <a:r>
              <a:rPr sz="2600" spc="-14" dirty="0">
                <a:latin typeface="Calibri"/>
                <a:cs typeface="Calibri"/>
              </a:rPr>
              <a:t>incor</a:t>
            </a:r>
            <a:r>
              <a:rPr sz="2600" spc="-20" dirty="0">
                <a:latin typeface="Calibri"/>
                <a:cs typeface="Calibri"/>
              </a:rPr>
              <a:t>porate </a:t>
            </a:r>
            <a:r>
              <a:rPr sz="2600" spc="-10" dirty="0">
                <a:latin typeface="Calibri"/>
                <a:cs typeface="Calibri"/>
              </a:rPr>
              <a:t>st</a:t>
            </a:r>
            <a:r>
              <a:rPr sz="2600" spc="-20" dirty="0">
                <a:latin typeface="Calibri"/>
                <a:cs typeface="Calibri"/>
              </a:rPr>
              <a:t>udent </a:t>
            </a:r>
            <a:r>
              <a:rPr sz="2600" spc="-14" dirty="0">
                <a:latin typeface="Calibri"/>
                <a:cs typeface="Calibri"/>
              </a:rPr>
              <a:t>int</a:t>
            </a:r>
            <a:r>
              <a:rPr sz="2600" spc="-20" dirty="0">
                <a:latin typeface="Calibri"/>
                <a:cs typeface="Calibri"/>
              </a:rPr>
              <a:t>e</a:t>
            </a:r>
            <a:r>
              <a:rPr sz="2600" spc="-10" dirty="0">
                <a:latin typeface="Calibri"/>
                <a:cs typeface="Calibri"/>
              </a:rPr>
              <a:t>r</a:t>
            </a:r>
            <a:r>
              <a:rPr sz="2600" spc="-14" dirty="0">
                <a:latin typeface="Calibri"/>
                <a:cs typeface="Calibri"/>
              </a:rPr>
              <a:t>est</a:t>
            </a:r>
            <a:r>
              <a:rPr sz="2600" spc="-10" dirty="0">
                <a:latin typeface="Calibri"/>
                <a:cs typeface="Calibri"/>
              </a:rPr>
              <a:t>s</a:t>
            </a:r>
            <a:endParaRPr lang="en-US" sz="2600" spc="-10" dirty="0">
              <a:latin typeface="Calibri"/>
              <a:cs typeface="Calibri"/>
            </a:endParaRPr>
          </a:p>
          <a:p>
            <a:pPr marL="469736" indent="-457039">
              <a:buFont typeface="Arial" panose="020B0604020202020204" pitchFamily="34" charset="0"/>
              <a:buChar char="•"/>
            </a:pPr>
            <a:r>
              <a:rPr lang="en-US" sz="2600" spc="-10" dirty="0">
                <a:latin typeface="Calibri"/>
                <a:cs typeface="Calibri"/>
              </a:rPr>
              <a:t>Make task more meaningful</a:t>
            </a:r>
            <a:endParaRPr lang="en-US" sz="2600" spc="-20" dirty="0">
              <a:latin typeface="Calibri"/>
              <a:cs typeface="Calibri"/>
            </a:endParaRPr>
          </a:p>
          <a:p>
            <a:pPr marL="469736" indent="-457039">
              <a:buFont typeface="Arial" panose="020B0604020202020204" pitchFamily="34" charset="0"/>
              <a:buChar char="•"/>
            </a:pPr>
            <a:r>
              <a:rPr lang="en-US" sz="2600" spc="-20" dirty="0">
                <a:latin typeface="Calibri"/>
                <a:cs typeface="Calibri"/>
              </a:rPr>
              <a:t>Reduce</a:t>
            </a:r>
            <a:r>
              <a:rPr sz="2600" spc="-20" dirty="0">
                <a:latin typeface="Calibri"/>
                <a:cs typeface="Calibri"/>
              </a:rPr>
              <a:t> t</a:t>
            </a:r>
            <a:r>
              <a:rPr sz="2600" spc="-14" dirty="0">
                <a:latin typeface="Calibri"/>
                <a:cs typeface="Calibri"/>
              </a:rPr>
              <a:t>ask di</a:t>
            </a:r>
            <a:r>
              <a:rPr sz="2600" spc="4" dirty="0">
                <a:latin typeface="Calibri"/>
                <a:cs typeface="Calibri"/>
              </a:rPr>
              <a:t>f</a:t>
            </a:r>
            <a:r>
              <a:rPr sz="2600" dirty="0">
                <a:latin typeface="Calibri"/>
                <a:cs typeface="Calibri"/>
              </a:rPr>
              <a:t>ficu</a:t>
            </a:r>
            <a:r>
              <a:rPr sz="2600" spc="-4" dirty="0">
                <a:latin typeface="Calibri"/>
                <a:cs typeface="Calibri"/>
              </a:rPr>
              <a:t>lt</a:t>
            </a:r>
            <a:r>
              <a:rPr sz="2600" spc="-14" dirty="0">
                <a:latin typeface="Calibri"/>
                <a:cs typeface="Calibri"/>
              </a:rPr>
              <a:t>y</a:t>
            </a:r>
            <a:r>
              <a:rPr lang="en-US" sz="2600" spc="-14" dirty="0">
                <a:latin typeface="Calibri"/>
                <a:cs typeface="Calibri"/>
              </a:rPr>
              <a:t> level</a:t>
            </a:r>
          </a:p>
          <a:p>
            <a:pPr marL="469736" indent="-457039">
              <a:buFont typeface="Arial" panose="020B0604020202020204" pitchFamily="34" charset="0"/>
              <a:buChar char="•"/>
            </a:pPr>
            <a:r>
              <a:rPr lang="en-US" sz="2600" spc="-14" dirty="0">
                <a:latin typeface="Calibri"/>
                <a:cs typeface="Calibri"/>
              </a:rPr>
              <a:t>Break task down, given first part only</a:t>
            </a:r>
          </a:p>
          <a:p>
            <a:pPr marL="469736" indent="-457039">
              <a:buFont typeface="Arial" panose="020B0604020202020204" pitchFamily="34" charset="0"/>
              <a:buChar char="•"/>
            </a:pPr>
            <a:r>
              <a:rPr lang="en-US" sz="2600" spc="-14" dirty="0">
                <a:latin typeface="Calibri"/>
                <a:cs typeface="Calibri"/>
              </a:rPr>
              <a:t>Prompt alternative or replacement behavior</a:t>
            </a:r>
          </a:p>
          <a:p>
            <a:pPr marL="469736" indent="-457039">
              <a:buFont typeface="Arial" panose="020B0604020202020204" pitchFamily="34" charset="0"/>
              <a:buChar char="•"/>
            </a:pPr>
            <a:r>
              <a:rPr lang="en-US" sz="2600" spc="-14" dirty="0">
                <a:latin typeface="Calibri"/>
                <a:cs typeface="Calibri"/>
              </a:rPr>
              <a:t>Take a break</a:t>
            </a:r>
          </a:p>
          <a:p>
            <a:pPr marL="469736" indent="-457039">
              <a:buFont typeface="Arial" panose="020B0604020202020204" pitchFamily="34" charset="0"/>
              <a:buChar char="•"/>
            </a:pPr>
            <a:r>
              <a:rPr lang="en-US" sz="2600" spc="-14" dirty="0">
                <a:latin typeface="Calibri"/>
                <a:cs typeface="Calibri"/>
              </a:rPr>
              <a:t>Change the routine</a:t>
            </a:r>
          </a:p>
          <a:p>
            <a:pPr marL="469736" indent="-457039">
              <a:buFont typeface="Arial" panose="020B0604020202020204" pitchFamily="34" charset="0"/>
              <a:buChar char="•"/>
            </a:pPr>
            <a:r>
              <a:rPr lang="en-US" sz="2600" spc="-14" dirty="0">
                <a:latin typeface="Calibri"/>
                <a:cs typeface="Calibri"/>
              </a:rPr>
              <a:t>Give a choice</a:t>
            </a:r>
          </a:p>
          <a:p>
            <a:pPr marL="469736" indent="-457039">
              <a:buFont typeface="Arial" panose="020B0604020202020204" pitchFamily="34" charset="0"/>
              <a:buChar char="•"/>
            </a:pPr>
            <a:r>
              <a:rPr lang="en-US" sz="2600" spc="-14" dirty="0">
                <a:latin typeface="Calibri"/>
                <a:cs typeface="Calibri"/>
              </a:rPr>
              <a:t>Change language &amp; tone used in giving the direction</a:t>
            </a:r>
          </a:p>
          <a:p>
            <a:pPr marL="469736" indent="-457039">
              <a:buFont typeface="Arial" panose="020B0604020202020204" pitchFamily="34" charset="0"/>
              <a:buChar char="•"/>
            </a:pPr>
            <a:endParaRPr lang="en-US" sz="2600" spc="-14" dirty="0">
              <a:latin typeface="Calibri"/>
              <a:cs typeface="Calibri"/>
            </a:endParaRPr>
          </a:p>
          <a:p>
            <a:pPr marL="469736" indent="-457039">
              <a:buFont typeface="Arial" panose="020B0604020202020204" pitchFamily="34" charset="0"/>
              <a:buChar char="•"/>
            </a:pPr>
            <a:endParaRPr sz="2600" dirty="0">
              <a:latin typeface="Calibri"/>
              <a:cs typeface="Calibri"/>
            </a:endParaRPr>
          </a:p>
        </p:txBody>
      </p:sp>
      <p:sp>
        <p:nvSpPr>
          <p:cNvPr id="10" name="object 10"/>
          <p:cNvSpPr txBox="1"/>
          <p:nvPr/>
        </p:nvSpPr>
        <p:spPr>
          <a:xfrm>
            <a:off x="747968" y="6272302"/>
            <a:ext cx="4398645" cy="394970"/>
          </a:xfrm>
          <a:prstGeom prst="rect">
            <a:avLst/>
          </a:prstGeom>
        </p:spPr>
        <p:txBody>
          <a:bodyPr vert="horz" wrap="square" lIns="0" tIns="0" rIns="0" bIns="0" rtlCol="0">
            <a:noAutofit/>
          </a:bodyPr>
          <a:lstStyle/>
          <a:p>
            <a:pPr marL="12695"/>
            <a:endParaRPr sz="2600" dirty="0">
              <a:latin typeface="Century Gothic"/>
              <a:cs typeface="Century Gothic"/>
            </a:endParaRPr>
          </a:p>
        </p:txBody>
      </p:sp>
    </p:spTree>
    <p:extLst>
      <p:ext uri="{BB962C8B-B14F-4D97-AF65-F5344CB8AC3E}">
        <p14:creationId xmlns:p14="http://schemas.microsoft.com/office/powerpoint/2010/main" val="1569719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575538" y="1898588"/>
            <a:ext cx="5200015" cy="4273611"/>
          </a:xfrm>
          <a:prstGeom prst="rect">
            <a:avLst/>
          </a:prstGeom>
        </p:spPr>
        <p:txBody>
          <a:bodyPr vert="horz" wrap="square" lIns="0" tIns="0" rIns="0" bIns="0" rtlCol="0">
            <a:noAutofit/>
          </a:bodyPr>
          <a:lstStyle/>
          <a:p>
            <a:pPr marL="497031" marR="966766" indent="-484970">
              <a:lnSpc>
                <a:spcPts val="3500"/>
              </a:lnSpc>
              <a:buClr>
                <a:srgbClr val="24603B"/>
              </a:buClr>
              <a:buSzPct val="84745"/>
              <a:buFont typeface="Arial"/>
              <a:buChar char="•"/>
              <a:tabLst>
                <a:tab pos="497031" algn="l"/>
              </a:tabLst>
            </a:pPr>
            <a:r>
              <a:rPr lang="en-US" sz="3600" spc="-4" dirty="0">
                <a:solidFill>
                  <a:srgbClr val="404040"/>
                </a:solidFill>
                <a:latin typeface="Calibri"/>
                <a:cs typeface="Calibri"/>
              </a:rPr>
              <a:t>Use</a:t>
            </a:r>
            <a:r>
              <a:rPr lang="en-US" sz="3600" dirty="0">
                <a:solidFill>
                  <a:srgbClr val="404040"/>
                </a:solidFill>
                <a:latin typeface="Calibri"/>
                <a:cs typeface="Calibri"/>
              </a:rPr>
              <a:t> </a:t>
            </a:r>
            <a:r>
              <a:rPr lang="en-US" sz="3600" i="1" dirty="0">
                <a:solidFill>
                  <a:srgbClr val="404040"/>
                </a:solidFill>
                <a:latin typeface="Calibri"/>
                <a:cs typeface="Calibri"/>
              </a:rPr>
              <a:t>Antecedent</a:t>
            </a:r>
            <a:r>
              <a:rPr sz="3600" i="1" spc="4" dirty="0">
                <a:solidFill>
                  <a:srgbClr val="404040"/>
                </a:solidFill>
                <a:latin typeface="Calibri"/>
                <a:cs typeface="Calibri"/>
              </a:rPr>
              <a:t> </a:t>
            </a:r>
            <a:r>
              <a:rPr sz="3600" i="1" spc="-4" dirty="0">
                <a:solidFill>
                  <a:srgbClr val="404040"/>
                </a:solidFill>
                <a:latin typeface="Calibri"/>
                <a:cs typeface="Calibri"/>
              </a:rPr>
              <a:t>Interventions </a:t>
            </a:r>
            <a:r>
              <a:rPr sz="3600" i="1" dirty="0">
                <a:solidFill>
                  <a:srgbClr val="404040"/>
                </a:solidFill>
                <a:latin typeface="Calibri"/>
                <a:cs typeface="Calibri"/>
              </a:rPr>
              <a:t>Brainsto</a:t>
            </a:r>
            <a:r>
              <a:rPr sz="3600" i="1" spc="80" dirty="0">
                <a:solidFill>
                  <a:srgbClr val="404040"/>
                </a:solidFill>
                <a:latin typeface="Calibri"/>
                <a:cs typeface="Calibri"/>
              </a:rPr>
              <a:t>r</a:t>
            </a:r>
            <a:r>
              <a:rPr sz="3600" i="1" dirty="0">
                <a:solidFill>
                  <a:srgbClr val="404040"/>
                </a:solidFill>
                <a:latin typeface="Calibri"/>
                <a:cs typeface="Calibri"/>
              </a:rPr>
              <a:t>ming</a:t>
            </a:r>
            <a:r>
              <a:rPr lang="en-US" sz="3600" i="1" spc="4" dirty="0">
                <a:solidFill>
                  <a:srgbClr val="404040"/>
                </a:solidFill>
                <a:latin typeface="Calibri"/>
                <a:cs typeface="Calibri"/>
              </a:rPr>
              <a:t> Tool </a:t>
            </a:r>
            <a:r>
              <a:rPr lang="en-US" sz="3600" spc="4" dirty="0">
                <a:solidFill>
                  <a:srgbClr val="404040"/>
                </a:solidFill>
                <a:latin typeface="Calibri"/>
                <a:cs typeface="Calibri"/>
              </a:rPr>
              <a:t>in your F-BSP p. 10</a:t>
            </a:r>
            <a:endParaRPr sz="3600" dirty="0">
              <a:latin typeface="Calibri"/>
              <a:cs typeface="Calibri"/>
            </a:endParaRPr>
          </a:p>
          <a:p>
            <a:pPr>
              <a:lnSpc>
                <a:spcPts val="599"/>
              </a:lnSpc>
              <a:spcBef>
                <a:spcPts val="42"/>
              </a:spcBef>
              <a:buClr>
                <a:srgbClr val="24603B"/>
              </a:buClr>
              <a:buFont typeface="Arial"/>
              <a:buChar char="•"/>
            </a:pPr>
            <a:endParaRPr sz="3600" dirty="0">
              <a:latin typeface="Calibri"/>
              <a:cs typeface="Calibri"/>
            </a:endParaRPr>
          </a:p>
          <a:p>
            <a:pPr marL="497031" marR="12695" indent="-484970">
              <a:lnSpc>
                <a:spcPct val="100800"/>
              </a:lnSpc>
              <a:buClr>
                <a:srgbClr val="24603B"/>
              </a:buClr>
              <a:buSzPct val="84745"/>
              <a:buFont typeface="Arial"/>
              <a:buChar char="•"/>
              <a:tabLst>
                <a:tab pos="497031" algn="l"/>
              </a:tabLst>
            </a:pPr>
            <a:r>
              <a:rPr sz="3600" dirty="0">
                <a:solidFill>
                  <a:srgbClr val="404040"/>
                </a:solidFill>
                <a:latin typeface="Calibri"/>
                <a:cs typeface="Calibri"/>
              </a:rPr>
              <a:t>List</a:t>
            </a:r>
            <a:r>
              <a:rPr sz="3600" spc="4" dirty="0">
                <a:solidFill>
                  <a:srgbClr val="404040"/>
                </a:solidFill>
                <a:latin typeface="Calibri"/>
                <a:cs typeface="Calibri"/>
              </a:rPr>
              <a:t> </a:t>
            </a:r>
            <a:r>
              <a:rPr sz="3600" dirty="0">
                <a:solidFill>
                  <a:srgbClr val="404040"/>
                </a:solidFill>
                <a:latin typeface="Calibri"/>
                <a:cs typeface="Calibri"/>
              </a:rPr>
              <a:t>some</a:t>
            </a:r>
            <a:r>
              <a:rPr sz="3600" spc="4" dirty="0">
                <a:solidFill>
                  <a:srgbClr val="404040"/>
                </a:solidFill>
                <a:latin typeface="Calibri"/>
                <a:cs typeface="Calibri"/>
              </a:rPr>
              <a:t> </a:t>
            </a:r>
            <a:r>
              <a:rPr sz="3600" dirty="0">
                <a:solidFill>
                  <a:srgbClr val="404040"/>
                </a:solidFill>
                <a:latin typeface="Calibri"/>
                <a:cs typeface="Calibri"/>
              </a:rPr>
              <a:t>antecedent 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a:t>
            </a:r>
            <a:r>
              <a:rPr sz="3600" spc="4" dirty="0">
                <a:solidFill>
                  <a:srgbClr val="404040"/>
                </a:solidFill>
                <a:latin typeface="Calibri"/>
                <a:cs typeface="Calibri"/>
              </a:rPr>
              <a:t> </a:t>
            </a:r>
            <a:r>
              <a:rPr sz="3600" dirty="0">
                <a:solidFill>
                  <a:srgbClr val="404040"/>
                </a:solidFill>
                <a:latin typeface="Calibri"/>
                <a:cs typeface="Calibri"/>
              </a:rPr>
              <a:t>student in</a:t>
            </a:r>
            <a:r>
              <a:rPr sz="3600" spc="4" dirty="0">
                <a:solidFill>
                  <a:srgbClr val="404040"/>
                </a:solidFill>
                <a:latin typeface="Calibri"/>
                <a:cs typeface="Calibri"/>
              </a:rPr>
              <a:t> </a:t>
            </a:r>
            <a:r>
              <a:rPr sz="3600" dirty="0">
                <a:solidFill>
                  <a:srgbClr val="404040"/>
                </a:solidFill>
                <a:latin typeface="Calibri"/>
                <a:cs typeface="Calibri"/>
              </a:rPr>
              <a:t>the</a:t>
            </a:r>
            <a:r>
              <a:rPr sz="3600" spc="4" dirty="0">
                <a:solidFill>
                  <a:srgbClr val="404040"/>
                </a:solidFill>
                <a:latin typeface="Calibri"/>
                <a:cs typeface="Calibri"/>
              </a:rPr>
              <a:t> </a:t>
            </a:r>
            <a:r>
              <a:rPr sz="3600" dirty="0">
                <a:solidFill>
                  <a:srgbClr val="404040"/>
                </a:solidFill>
                <a:latin typeface="Calibri"/>
                <a:cs typeface="Calibri"/>
              </a:rPr>
              <a:t>F-</a:t>
            </a:r>
            <a:r>
              <a:rPr sz="3600" spc="-4" dirty="0">
                <a:solidFill>
                  <a:srgbClr val="404040"/>
                </a:solidFill>
                <a:latin typeface="Calibri"/>
                <a:cs typeface="Calibri"/>
              </a:rPr>
              <a:t>B</a:t>
            </a:r>
            <a:r>
              <a:rPr sz="3600" dirty="0">
                <a:solidFill>
                  <a:srgbClr val="404040"/>
                </a:solidFill>
                <a:latin typeface="Calibri"/>
                <a:cs typeface="Calibri"/>
              </a:rPr>
              <a:t>SP</a:t>
            </a:r>
            <a:endParaRPr sz="3600" dirty="0">
              <a:latin typeface="Calibri"/>
              <a:cs typeface="Calibri"/>
            </a:endParaRPr>
          </a:p>
        </p:txBody>
      </p:sp>
      <p:sp>
        <p:nvSpPr>
          <p:cNvPr id="5" name="Title 4"/>
          <p:cNvSpPr>
            <a:spLocks noGrp="1"/>
          </p:cNvSpPr>
          <p:nvPr>
            <p:ph type="title"/>
          </p:nvPr>
        </p:nvSpPr>
        <p:spPr>
          <a:xfrm>
            <a:off x="502922" y="311256"/>
            <a:ext cx="6278880" cy="1295400"/>
          </a:xfrm>
        </p:spPr>
        <p:txBody>
          <a:bodyPr/>
          <a:lstStyle/>
          <a:p>
            <a:r>
              <a:rPr lang="en-US" dirty="0"/>
              <a:t>Activity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91588" rIns="0" bIns="0" rtlCol="0">
            <a:noAutofit/>
          </a:bodyPr>
          <a:lstStyle/>
          <a:p>
            <a:pPr marL="12695"/>
            <a:r>
              <a:rPr lang="en-US" spc="-110" dirty="0">
                <a:solidFill>
                  <a:srgbClr val="000000"/>
                </a:solidFill>
                <a:latin typeface="Calibri"/>
                <a:cs typeface="Calibri"/>
              </a:rPr>
              <a:t>Behavior Teaching Strategies</a:t>
            </a:r>
            <a:endParaRPr dirty="0">
              <a:solidFill>
                <a:srgbClr val="000000"/>
              </a:solidFill>
              <a:latin typeface="Calibri"/>
              <a:cs typeface="Calibri"/>
            </a:endParaRPr>
          </a:p>
        </p:txBody>
      </p:sp>
      <p:sp>
        <p:nvSpPr>
          <p:cNvPr id="9" name="object 9"/>
          <p:cNvSpPr txBox="1"/>
          <p:nvPr/>
        </p:nvSpPr>
        <p:spPr>
          <a:xfrm>
            <a:off x="747965" y="1750246"/>
            <a:ext cx="7691756" cy="4591685"/>
          </a:xfrm>
          <a:prstGeom prst="rect">
            <a:avLst/>
          </a:prstGeom>
        </p:spPr>
        <p:txBody>
          <a:bodyPr vert="horz" wrap="square" lIns="0" tIns="0" rIns="0" bIns="0" rtlCol="0">
            <a:noAutofit/>
          </a:bodyPr>
          <a:lstStyle/>
          <a:p>
            <a:pPr marL="12695"/>
            <a:r>
              <a:rPr sz="2900" b="1" spc="-4" dirty="0">
                <a:latin typeface="Calibri"/>
                <a:cs typeface="Calibri"/>
              </a:rPr>
              <a:t>Ac</a:t>
            </a:r>
            <a:r>
              <a:rPr sz="2900" b="1" dirty="0">
                <a:latin typeface="Calibri"/>
                <a:cs typeface="Calibri"/>
              </a:rPr>
              <a:t>q</a:t>
            </a:r>
            <a:r>
              <a:rPr sz="2900" b="1" spc="-4" dirty="0">
                <a:latin typeface="Calibri"/>
                <a:cs typeface="Calibri"/>
              </a:rPr>
              <a:t>uisitio</a:t>
            </a:r>
            <a:r>
              <a:rPr sz="2900" b="1" dirty="0">
                <a:latin typeface="Calibri"/>
                <a:cs typeface="Calibri"/>
              </a:rPr>
              <a:t>n</a:t>
            </a:r>
            <a:r>
              <a:rPr sz="2900" b="1" spc="4" dirty="0">
                <a:latin typeface="Calibri"/>
                <a:cs typeface="Calibri"/>
              </a:rPr>
              <a:t> </a:t>
            </a:r>
            <a:r>
              <a:rPr sz="2900" b="1" spc="-4" dirty="0">
                <a:latin typeface="Calibri"/>
                <a:cs typeface="Calibri"/>
              </a:rPr>
              <a:t>Ch</a:t>
            </a:r>
            <a:r>
              <a:rPr sz="2900" b="1" dirty="0">
                <a:latin typeface="Calibri"/>
                <a:cs typeface="Calibri"/>
              </a:rPr>
              <a:t>a</a:t>
            </a:r>
            <a:r>
              <a:rPr sz="2900" b="1" spc="-4" dirty="0">
                <a:latin typeface="Calibri"/>
                <a:cs typeface="Calibri"/>
              </a:rPr>
              <a:t>llen</a:t>
            </a:r>
            <a:r>
              <a:rPr sz="2900" b="1" dirty="0">
                <a:latin typeface="Calibri"/>
                <a:cs typeface="Calibri"/>
              </a:rPr>
              <a:t>g</a:t>
            </a:r>
            <a:r>
              <a:rPr sz="2900" b="1" spc="-4" dirty="0">
                <a:latin typeface="Calibri"/>
                <a:cs typeface="Calibri"/>
              </a:rPr>
              <a:t>es</a:t>
            </a:r>
            <a:endParaRPr sz="2900" dirty="0">
              <a:latin typeface="Calibri"/>
              <a:cs typeface="Calibri"/>
            </a:endParaRPr>
          </a:p>
          <a:p>
            <a:pPr marL="497031" marR="12695" indent="-202495">
              <a:lnSpc>
                <a:spcPct val="101400"/>
              </a:lnSpc>
              <a:spcBef>
                <a:spcPts val="495"/>
              </a:spcBef>
              <a:buClr>
                <a:srgbClr val="24603B"/>
              </a:buClr>
              <a:buSzPct val="84782"/>
              <a:buFont typeface="Arial"/>
              <a:buChar char="•"/>
              <a:tabLst>
                <a:tab pos="488778" algn="l"/>
              </a:tabLst>
            </a:pPr>
            <a:r>
              <a:rPr sz="2300" spc="10" dirty="0">
                <a:latin typeface="Calibri"/>
                <a:cs typeface="Calibri"/>
              </a:rPr>
              <a:t>Absence of knowledge </a:t>
            </a:r>
            <a:r>
              <a:rPr sz="2300" spc="4" dirty="0">
                <a:latin typeface="Calibri"/>
                <a:cs typeface="Calibri"/>
              </a:rPr>
              <a:t>for</a:t>
            </a:r>
            <a:r>
              <a:rPr sz="2300" spc="10" dirty="0">
                <a:latin typeface="Calibri"/>
                <a:cs typeface="Calibri"/>
              </a:rPr>
              <a:t> executing </a:t>
            </a:r>
            <a:r>
              <a:rPr sz="2300" spc="4" dirty="0">
                <a:latin typeface="Calibri"/>
                <a:cs typeface="Calibri"/>
              </a:rPr>
              <a:t>skill</a:t>
            </a:r>
            <a:r>
              <a:rPr sz="2300" spc="10" dirty="0">
                <a:latin typeface="Calibri"/>
                <a:cs typeface="Calibri"/>
              </a:rPr>
              <a:t> or </a:t>
            </a:r>
            <a:r>
              <a:rPr sz="2300" spc="4" dirty="0">
                <a:latin typeface="Calibri"/>
                <a:cs typeface="Calibri"/>
              </a:rPr>
              <a:t>failu</a:t>
            </a:r>
            <a:r>
              <a:rPr sz="2300" spc="-4" dirty="0">
                <a:latin typeface="Calibri"/>
                <a:cs typeface="Calibri"/>
              </a:rPr>
              <a:t>r</a:t>
            </a:r>
            <a:r>
              <a:rPr sz="2300" spc="10" dirty="0">
                <a:latin typeface="Calibri"/>
                <a:cs typeface="Calibri"/>
              </a:rPr>
              <a:t>e</a:t>
            </a:r>
            <a:r>
              <a:rPr sz="2300" spc="4" dirty="0">
                <a:latin typeface="Calibri"/>
                <a:cs typeface="Calibri"/>
              </a:rPr>
              <a:t> to</a:t>
            </a:r>
            <a:r>
              <a:rPr sz="2300" spc="10" dirty="0">
                <a:latin typeface="Calibri"/>
                <a:cs typeface="Calibri"/>
              </a:rPr>
              <a:t> discriminate which social behaviors </a:t>
            </a:r>
            <a:r>
              <a:rPr sz="2300" spc="14" dirty="0">
                <a:latin typeface="Calibri"/>
                <a:cs typeface="Calibri"/>
              </a:rPr>
              <a:t>a</a:t>
            </a:r>
            <a:r>
              <a:rPr sz="2300" spc="-4" dirty="0">
                <a:latin typeface="Calibri"/>
                <a:cs typeface="Calibri"/>
              </a:rPr>
              <a:t>r</a:t>
            </a:r>
            <a:r>
              <a:rPr sz="2300" spc="10" dirty="0">
                <a:latin typeface="Calibri"/>
                <a:cs typeface="Calibri"/>
              </a:rPr>
              <a:t>e app</a:t>
            </a:r>
            <a:r>
              <a:rPr sz="2300" spc="-4" dirty="0">
                <a:latin typeface="Calibri"/>
                <a:cs typeface="Calibri"/>
              </a:rPr>
              <a:t>r</a:t>
            </a:r>
            <a:r>
              <a:rPr sz="2300" spc="10" dirty="0">
                <a:latin typeface="Calibri"/>
                <a:cs typeface="Calibri"/>
              </a:rPr>
              <a:t>opriate </a:t>
            </a:r>
            <a:r>
              <a:rPr sz="2300" spc="4" dirty="0">
                <a:latin typeface="Calibri"/>
                <a:cs typeface="Calibri"/>
              </a:rPr>
              <a:t>in</a:t>
            </a:r>
            <a:r>
              <a:rPr sz="2300" spc="10" dirty="0">
                <a:latin typeface="Calibri"/>
                <a:cs typeface="Calibri"/>
              </a:rPr>
              <a:t> specific situations (ca</a:t>
            </a:r>
            <a:r>
              <a:rPr sz="2300" spc="4" dirty="0">
                <a:latin typeface="Calibri"/>
                <a:cs typeface="Calibri"/>
              </a:rPr>
              <a:t>n</a:t>
            </a:r>
            <a:r>
              <a:rPr sz="2300" spc="10" dirty="0">
                <a:latin typeface="Calibri"/>
                <a:cs typeface="Calibri"/>
              </a:rPr>
              <a:t>’</a:t>
            </a:r>
            <a:r>
              <a:rPr sz="2300" spc="4" dirty="0">
                <a:latin typeface="Calibri"/>
                <a:cs typeface="Calibri"/>
              </a:rPr>
              <a:t>t</a:t>
            </a:r>
            <a:r>
              <a:rPr sz="2300" spc="10" dirty="0">
                <a:latin typeface="Calibri"/>
                <a:cs typeface="Calibri"/>
              </a:rPr>
              <a:t> d</a:t>
            </a:r>
            <a:r>
              <a:rPr sz="2300" spc="14" dirty="0">
                <a:latin typeface="Calibri"/>
                <a:cs typeface="Calibri"/>
              </a:rPr>
              <a:t>o</a:t>
            </a:r>
            <a:r>
              <a:rPr sz="2100" spc="4" dirty="0">
                <a:latin typeface="Calibri"/>
                <a:cs typeface="Calibri"/>
              </a:rPr>
              <a:t>)</a:t>
            </a:r>
            <a:endParaRPr sz="2100" dirty="0">
              <a:latin typeface="Calibri"/>
              <a:cs typeface="Calibri"/>
            </a:endParaRPr>
          </a:p>
          <a:p>
            <a:pPr>
              <a:lnSpc>
                <a:spcPts val="800"/>
              </a:lnSpc>
              <a:spcBef>
                <a:spcPts val="4"/>
              </a:spcBef>
              <a:buClr>
                <a:srgbClr val="24603B"/>
              </a:buClr>
              <a:buFont typeface="Arial"/>
              <a:buChar char="•"/>
            </a:pPr>
            <a:endParaRPr sz="800" dirty="0">
              <a:latin typeface="Calibri"/>
              <a:cs typeface="Calibri"/>
            </a:endParaRPr>
          </a:p>
          <a:p>
            <a:pPr marL="12695"/>
            <a:r>
              <a:rPr sz="2900" b="1" dirty="0">
                <a:latin typeface="Calibri"/>
                <a:cs typeface="Calibri"/>
              </a:rPr>
              <a:t>Performance</a:t>
            </a:r>
            <a:r>
              <a:rPr sz="2900" b="1" spc="4" dirty="0">
                <a:latin typeface="Calibri"/>
                <a:cs typeface="Calibri"/>
              </a:rPr>
              <a:t> </a:t>
            </a:r>
            <a:r>
              <a:rPr sz="2900" b="1" dirty="0">
                <a:latin typeface="Calibri"/>
                <a:cs typeface="Calibri"/>
              </a:rPr>
              <a:t>Challenges</a:t>
            </a:r>
            <a:endParaRPr sz="2900" dirty="0">
              <a:latin typeface="Calibri"/>
              <a:cs typeface="Calibri"/>
            </a:endParaRPr>
          </a:p>
          <a:p>
            <a:pPr marL="497031" marR="723646" indent="-202495">
              <a:lnSpc>
                <a:spcPct val="102699"/>
              </a:lnSpc>
              <a:spcBef>
                <a:spcPts val="490"/>
              </a:spcBef>
              <a:buClr>
                <a:srgbClr val="24603B"/>
              </a:buClr>
              <a:buSzPct val="84782"/>
              <a:buFont typeface="Arial"/>
              <a:buChar char="•"/>
              <a:tabLst>
                <a:tab pos="488778" algn="l"/>
              </a:tabLst>
            </a:pPr>
            <a:r>
              <a:rPr sz="2300" spc="4" dirty="0">
                <a:latin typeface="Calibri"/>
                <a:cs typeface="Calibri"/>
              </a:rPr>
              <a:t>Skill</a:t>
            </a:r>
            <a:r>
              <a:rPr sz="2300" spc="10" dirty="0">
                <a:latin typeface="Calibri"/>
                <a:cs typeface="Calibri"/>
              </a:rPr>
              <a:t> </a:t>
            </a:r>
            <a:r>
              <a:rPr sz="2300" spc="4" dirty="0">
                <a:latin typeface="Calibri"/>
                <a:cs typeface="Calibri"/>
              </a:rPr>
              <a:t>is</a:t>
            </a:r>
            <a:r>
              <a:rPr sz="2300" spc="10" dirty="0">
                <a:latin typeface="Calibri"/>
                <a:cs typeface="Calibri"/>
              </a:rPr>
              <a:t> </a:t>
            </a:r>
            <a:r>
              <a:rPr sz="2300" spc="14" dirty="0">
                <a:latin typeface="Calibri"/>
                <a:cs typeface="Calibri"/>
              </a:rPr>
              <a:t>p</a:t>
            </a:r>
            <a:r>
              <a:rPr sz="2300" spc="-4" dirty="0">
                <a:latin typeface="Calibri"/>
                <a:cs typeface="Calibri"/>
              </a:rPr>
              <a:t>r</a:t>
            </a:r>
            <a:r>
              <a:rPr sz="2300" spc="10" dirty="0">
                <a:latin typeface="Calibri"/>
                <a:cs typeface="Calibri"/>
              </a:rPr>
              <a:t>esent </a:t>
            </a:r>
            <a:r>
              <a:rPr sz="2300" spc="4" dirty="0">
                <a:latin typeface="Calibri"/>
                <a:cs typeface="Calibri"/>
              </a:rPr>
              <a:t>in</a:t>
            </a:r>
            <a:r>
              <a:rPr sz="2300" spc="10" dirty="0">
                <a:latin typeface="Calibri"/>
                <a:cs typeface="Calibri"/>
              </a:rPr>
              <a:t> </a:t>
            </a:r>
            <a:r>
              <a:rPr sz="2300" spc="-4" dirty="0">
                <a:latin typeface="Calibri"/>
                <a:cs typeface="Calibri"/>
              </a:rPr>
              <a:t>r</a:t>
            </a:r>
            <a:r>
              <a:rPr sz="2300" spc="10" dirty="0">
                <a:latin typeface="Calibri"/>
                <a:cs typeface="Calibri"/>
              </a:rPr>
              <a:t>epertoi</a:t>
            </a:r>
            <a:r>
              <a:rPr sz="2300" spc="-4" dirty="0">
                <a:latin typeface="Calibri"/>
                <a:cs typeface="Calibri"/>
              </a:rPr>
              <a:t>r</a:t>
            </a:r>
            <a:r>
              <a:rPr sz="2300" spc="10" dirty="0">
                <a:latin typeface="Calibri"/>
                <a:cs typeface="Calibri"/>
              </a:rPr>
              <a:t>e, but student </a:t>
            </a:r>
            <a:r>
              <a:rPr sz="2300" spc="4" dirty="0">
                <a:latin typeface="Calibri"/>
                <a:cs typeface="Calibri"/>
              </a:rPr>
              <a:t>fails</a:t>
            </a:r>
            <a:r>
              <a:rPr sz="2300" spc="10" dirty="0">
                <a:latin typeface="Calibri"/>
                <a:cs typeface="Calibri"/>
              </a:rPr>
              <a:t> to pe</a:t>
            </a:r>
            <a:r>
              <a:rPr sz="2300" spc="114" dirty="0">
                <a:latin typeface="Calibri"/>
                <a:cs typeface="Calibri"/>
              </a:rPr>
              <a:t>r</a:t>
            </a:r>
            <a:r>
              <a:rPr sz="2300" spc="10" dirty="0">
                <a:latin typeface="Calibri"/>
                <a:cs typeface="Calibri"/>
              </a:rPr>
              <a:t>fo</a:t>
            </a:r>
            <a:r>
              <a:rPr sz="2300" spc="70" dirty="0">
                <a:latin typeface="Calibri"/>
                <a:cs typeface="Calibri"/>
              </a:rPr>
              <a:t>r</a:t>
            </a:r>
            <a:r>
              <a:rPr sz="2300" spc="20" dirty="0">
                <a:latin typeface="Calibri"/>
                <a:cs typeface="Calibri"/>
              </a:rPr>
              <a:t>m</a:t>
            </a:r>
            <a:r>
              <a:rPr sz="2300" spc="10" dirty="0">
                <a:latin typeface="Calibri"/>
                <a:cs typeface="Calibri"/>
              </a:rPr>
              <a:t> at acceptable levels (wo</a:t>
            </a:r>
            <a:r>
              <a:rPr sz="2300" spc="4" dirty="0">
                <a:latin typeface="Calibri"/>
                <a:cs typeface="Calibri"/>
              </a:rPr>
              <a:t>n</a:t>
            </a:r>
            <a:r>
              <a:rPr sz="2300" spc="10" dirty="0">
                <a:latin typeface="Calibri"/>
                <a:cs typeface="Calibri"/>
              </a:rPr>
              <a:t>’</a:t>
            </a:r>
            <a:r>
              <a:rPr sz="2300" spc="4" dirty="0">
                <a:latin typeface="Calibri"/>
                <a:cs typeface="Calibri"/>
              </a:rPr>
              <a:t>t</a:t>
            </a:r>
            <a:r>
              <a:rPr sz="2300" spc="10" dirty="0">
                <a:latin typeface="Calibri"/>
                <a:cs typeface="Calibri"/>
              </a:rPr>
              <a:t> </a:t>
            </a:r>
            <a:r>
              <a:rPr sz="2300" spc="4" dirty="0">
                <a:latin typeface="Calibri"/>
                <a:cs typeface="Calibri"/>
              </a:rPr>
              <a:t>do)</a:t>
            </a:r>
            <a:endParaRPr sz="2300" dirty="0">
              <a:latin typeface="Calibri"/>
              <a:cs typeface="Calibri"/>
            </a:endParaRPr>
          </a:p>
          <a:p>
            <a:pPr>
              <a:lnSpc>
                <a:spcPts val="650"/>
              </a:lnSpc>
              <a:spcBef>
                <a:spcPts val="49"/>
              </a:spcBef>
              <a:buClr>
                <a:srgbClr val="24603B"/>
              </a:buClr>
              <a:buFont typeface="Arial"/>
              <a:buChar char="•"/>
            </a:pPr>
            <a:endParaRPr sz="700" dirty="0">
              <a:latin typeface="Calibri"/>
              <a:cs typeface="Calibri"/>
            </a:endParaRPr>
          </a:p>
          <a:p>
            <a:pPr marL="12695"/>
            <a:r>
              <a:rPr sz="2900" b="1" dirty="0">
                <a:latin typeface="Calibri"/>
                <a:cs typeface="Calibri"/>
              </a:rPr>
              <a:t>Flu</a:t>
            </a:r>
            <a:r>
              <a:rPr sz="2900" b="1" spc="-4" dirty="0">
                <a:latin typeface="Calibri"/>
                <a:cs typeface="Calibri"/>
              </a:rPr>
              <a:t>e</a:t>
            </a:r>
            <a:r>
              <a:rPr sz="2900" b="1" dirty="0">
                <a:latin typeface="Calibri"/>
                <a:cs typeface="Calibri"/>
              </a:rPr>
              <a:t>n</a:t>
            </a:r>
            <a:r>
              <a:rPr sz="2900" b="1" spc="-4" dirty="0">
                <a:latin typeface="Calibri"/>
                <a:cs typeface="Calibri"/>
              </a:rPr>
              <a:t>c</a:t>
            </a:r>
            <a:r>
              <a:rPr sz="2900" b="1" dirty="0">
                <a:latin typeface="Calibri"/>
                <a:cs typeface="Calibri"/>
              </a:rPr>
              <a:t>y</a:t>
            </a:r>
            <a:r>
              <a:rPr sz="2900" b="1" spc="4" dirty="0">
                <a:latin typeface="Calibri"/>
                <a:cs typeface="Calibri"/>
              </a:rPr>
              <a:t> </a:t>
            </a:r>
            <a:r>
              <a:rPr sz="2900" b="1" dirty="0">
                <a:latin typeface="Calibri"/>
                <a:cs typeface="Calibri"/>
              </a:rPr>
              <a:t>Chall</a:t>
            </a:r>
            <a:r>
              <a:rPr sz="2900" b="1" spc="-4" dirty="0">
                <a:latin typeface="Calibri"/>
                <a:cs typeface="Calibri"/>
              </a:rPr>
              <a:t>e</a:t>
            </a:r>
            <a:r>
              <a:rPr sz="2900" b="1" dirty="0">
                <a:latin typeface="Calibri"/>
                <a:cs typeface="Calibri"/>
              </a:rPr>
              <a:t>ng</a:t>
            </a:r>
            <a:r>
              <a:rPr sz="2900" b="1" spc="-4" dirty="0">
                <a:latin typeface="Calibri"/>
                <a:cs typeface="Calibri"/>
              </a:rPr>
              <a:t>e</a:t>
            </a:r>
            <a:r>
              <a:rPr sz="2900" b="1" dirty="0">
                <a:latin typeface="Calibri"/>
                <a:cs typeface="Calibri"/>
              </a:rPr>
              <a:t>s</a:t>
            </a:r>
            <a:endParaRPr sz="2900" dirty="0">
              <a:latin typeface="Calibri"/>
              <a:cs typeface="Calibri"/>
            </a:endParaRPr>
          </a:p>
          <a:p>
            <a:pPr>
              <a:lnSpc>
                <a:spcPts val="500"/>
              </a:lnSpc>
              <a:spcBef>
                <a:spcPts val="26"/>
              </a:spcBef>
            </a:pPr>
            <a:endParaRPr sz="400" dirty="0">
              <a:latin typeface="Calibri"/>
              <a:cs typeface="Calibri"/>
            </a:endParaRPr>
          </a:p>
          <a:p>
            <a:pPr marL="497031" marR="109182" indent="-202495">
              <a:lnSpc>
                <a:spcPct val="101400"/>
              </a:lnSpc>
              <a:buClr>
                <a:srgbClr val="24603B"/>
              </a:buClr>
              <a:buSzPct val="84782"/>
              <a:buFont typeface="Arial"/>
              <a:buChar char="•"/>
              <a:tabLst>
                <a:tab pos="488778" algn="l"/>
              </a:tabLst>
            </a:pPr>
            <a:r>
              <a:rPr sz="2300" spc="10" dirty="0">
                <a:latin typeface="Calibri"/>
                <a:cs typeface="Calibri"/>
              </a:rPr>
              <a:t>Lack of exposu</a:t>
            </a:r>
            <a:r>
              <a:rPr sz="2300" spc="-4" dirty="0">
                <a:latin typeface="Calibri"/>
                <a:cs typeface="Calibri"/>
              </a:rPr>
              <a:t>r</a:t>
            </a:r>
            <a:r>
              <a:rPr sz="2300" spc="10" dirty="0">
                <a:latin typeface="Calibri"/>
                <a:cs typeface="Calibri"/>
              </a:rPr>
              <a:t>e to suf</a:t>
            </a:r>
            <a:r>
              <a:rPr sz="2300" spc="4" dirty="0">
                <a:latin typeface="Calibri"/>
                <a:cs typeface="Calibri"/>
              </a:rPr>
              <a:t>ficient</a:t>
            </a:r>
            <a:r>
              <a:rPr sz="2300" spc="10" dirty="0">
                <a:latin typeface="Calibri"/>
                <a:cs typeface="Calibri"/>
              </a:rPr>
              <a:t> or </a:t>
            </a:r>
            <a:r>
              <a:rPr sz="2300" spc="4" dirty="0">
                <a:latin typeface="Calibri"/>
                <a:cs typeface="Calibri"/>
              </a:rPr>
              <a:t>skilled</a:t>
            </a:r>
            <a:r>
              <a:rPr sz="2300" spc="10" dirty="0">
                <a:latin typeface="Calibri"/>
                <a:cs typeface="Calibri"/>
              </a:rPr>
              <a:t> models of social behavio</a:t>
            </a:r>
            <a:r>
              <a:rPr sz="2300" spc="-240" dirty="0">
                <a:latin typeface="Calibri"/>
                <a:cs typeface="Calibri"/>
              </a:rPr>
              <a:t>r</a:t>
            </a:r>
            <a:r>
              <a:rPr sz="2300" spc="4" dirty="0">
                <a:latin typeface="Calibri"/>
                <a:cs typeface="Calibri"/>
              </a:rPr>
              <a:t>,</a:t>
            </a:r>
            <a:r>
              <a:rPr sz="2300" spc="10" dirty="0">
                <a:latin typeface="Calibri"/>
                <a:cs typeface="Calibri"/>
              </a:rPr>
              <a:t> insuf</a:t>
            </a:r>
            <a:r>
              <a:rPr sz="2300" spc="4" dirty="0">
                <a:latin typeface="Calibri"/>
                <a:cs typeface="Calibri"/>
              </a:rPr>
              <a:t>ficient</a:t>
            </a:r>
            <a:r>
              <a:rPr sz="2300" spc="10" dirty="0">
                <a:latin typeface="Calibri"/>
                <a:cs typeface="Calibri"/>
              </a:rPr>
              <a:t> </a:t>
            </a:r>
            <a:r>
              <a:rPr sz="2300" spc="-4" dirty="0">
                <a:latin typeface="Calibri"/>
                <a:cs typeface="Calibri"/>
              </a:rPr>
              <a:t>r</a:t>
            </a:r>
            <a:r>
              <a:rPr sz="2300" spc="10" dirty="0">
                <a:latin typeface="Calibri"/>
                <a:cs typeface="Calibri"/>
              </a:rPr>
              <a:t>ehearsal/practice or low rates or inconsistent delivery of </a:t>
            </a:r>
            <a:r>
              <a:rPr sz="2300" spc="-4" dirty="0">
                <a:latin typeface="Calibri"/>
                <a:cs typeface="Calibri"/>
              </a:rPr>
              <a:t>r</a:t>
            </a:r>
            <a:r>
              <a:rPr sz="2300" spc="10" dirty="0">
                <a:latin typeface="Calibri"/>
                <a:cs typeface="Calibri"/>
              </a:rPr>
              <a:t>einfo</a:t>
            </a:r>
            <a:r>
              <a:rPr sz="2300" spc="-14" dirty="0">
                <a:latin typeface="Calibri"/>
                <a:cs typeface="Calibri"/>
              </a:rPr>
              <a:t>r</a:t>
            </a:r>
            <a:r>
              <a:rPr sz="2300" spc="10" dirty="0">
                <a:latin typeface="Calibri"/>
                <a:cs typeface="Calibri"/>
              </a:rPr>
              <a:t>cement</a:t>
            </a:r>
            <a:r>
              <a:rPr lang="en-US" sz="2300" spc="10" dirty="0">
                <a:latin typeface="Calibri"/>
                <a:cs typeface="Calibri"/>
              </a:rPr>
              <a:t> of skilled performance</a:t>
            </a:r>
            <a:endParaRPr sz="23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311257"/>
            <a:ext cx="9052560" cy="1593744"/>
          </a:xfrm>
          <a:prstGeom prst="rect">
            <a:avLst/>
          </a:prstGeom>
        </p:spPr>
        <p:txBody>
          <a:bodyPr vert="horz" wrap="square" lIns="0" tIns="250121" rIns="0" bIns="0" rtlCol="0">
            <a:noAutofit/>
          </a:bodyPr>
          <a:lstStyle/>
          <a:p>
            <a:pPr marL="12695"/>
            <a:r>
              <a:rPr lang="en-US" spc="-135" dirty="0">
                <a:solidFill>
                  <a:srgbClr val="000000"/>
                </a:solidFill>
                <a:latin typeface="Calibri"/>
                <a:cs typeface="Calibri"/>
              </a:rPr>
              <a:t>Behavior Teaching – Adapt your </a:t>
            </a:r>
            <a:br>
              <a:rPr lang="en-US" spc="-135" dirty="0">
                <a:solidFill>
                  <a:srgbClr val="000000"/>
                </a:solidFill>
                <a:latin typeface="Calibri"/>
                <a:cs typeface="Calibri"/>
              </a:rPr>
            </a:br>
            <a:r>
              <a:rPr lang="en-US" spc="-135" dirty="0">
                <a:solidFill>
                  <a:srgbClr val="000000"/>
                </a:solidFill>
                <a:latin typeface="Calibri"/>
                <a:cs typeface="Calibri"/>
              </a:rPr>
              <a:t>social skills curricula</a:t>
            </a:r>
            <a:endParaRPr dirty="0">
              <a:solidFill>
                <a:srgbClr val="000000"/>
              </a:solidFill>
              <a:latin typeface="Calibri"/>
              <a:cs typeface="Calibri"/>
            </a:endParaRPr>
          </a:p>
        </p:txBody>
      </p:sp>
      <p:sp>
        <p:nvSpPr>
          <p:cNvPr id="8" name="object 8"/>
          <p:cNvSpPr txBox="1"/>
          <p:nvPr/>
        </p:nvSpPr>
        <p:spPr>
          <a:xfrm>
            <a:off x="747966" y="2304144"/>
            <a:ext cx="8472235" cy="4401458"/>
          </a:xfrm>
          <a:prstGeom prst="rect">
            <a:avLst/>
          </a:prstGeom>
        </p:spPr>
        <p:txBody>
          <a:bodyPr vert="horz" wrap="square" lIns="0" tIns="0" rIns="0" bIns="0" rtlCol="0">
            <a:noAutofit/>
          </a:bodyPr>
          <a:lstStyle/>
          <a:p>
            <a:pPr marL="201225" marR="12695" indent="-189164">
              <a:lnSpc>
                <a:spcPct val="101099"/>
              </a:lnSpc>
              <a:buClr>
                <a:srgbClr val="24603B"/>
              </a:buClr>
              <a:buSzPct val="85714"/>
              <a:buFont typeface="Arial"/>
              <a:buChar char="•"/>
              <a:tabLst>
                <a:tab pos="206302" algn="l"/>
              </a:tabLst>
            </a:pPr>
            <a:r>
              <a:rPr sz="3100" spc="14" dirty="0">
                <a:latin typeface="Calibri"/>
                <a:cs typeface="Calibri"/>
              </a:rPr>
              <a:t>So</a:t>
            </a:r>
            <a:r>
              <a:rPr sz="3100" spc="10" dirty="0">
                <a:latin typeface="Calibri"/>
                <a:cs typeface="Calibri"/>
              </a:rPr>
              <a:t>cial </a:t>
            </a:r>
            <a:r>
              <a:rPr sz="3100" spc="4" dirty="0">
                <a:latin typeface="Calibri"/>
                <a:cs typeface="Calibri"/>
              </a:rPr>
              <a:t>skills</a:t>
            </a:r>
            <a:r>
              <a:rPr sz="3100" spc="10" dirty="0">
                <a:latin typeface="Calibri"/>
                <a:cs typeface="Calibri"/>
              </a:rPr>
              <a:t> </a:t>
            </a:r>
            <a:r>
              <a:rPr sz="3100" spc="14" dirty="0">
                <a:latin typeface="Calibri"/>
                <a:cs typeface="Calibri"/>
              </a:rPr>
              <a:t>curriculum</a:t>
            </a:r>
            <a:r>
              <a:rPr sz="3100" spc="10" dirty="0">
                <a:latin typeface="Calibri"/>
                <a:cs typeface="Calibri"/>
              </a:rPr>
              <a:t> </a:t>
            </a:r>
            <a:r>
              <a:rPr sz="3100" spc="14" dirty="0">
                <a:latin typeface="Calibri"/>
                <a:cs typeface="Calibri"/>
              </a:rPr>
              <a:t>must</a:t>
            </a:r>
            <a:r>
              <a:rPr sz="3100" spc="10" dirty="0">
                <a:latin typeface="Calibri"/>
                <a:cs typeface="Calibri"/>
              </a:rPr>
              <a:t> </a:t>
            </a:r>
            <a:r>
              <a:rPr sz="3100" spc="20" dirty="0">
                <a:latin typeface="Calibri"/>
                <a:cs typeface="Calibri"/>
              </a:rPr>
              <a:t>match</a:t>
            </a:r>
            <a:r>
              <a:rPr sz="3100" spc="10" dirty="0">
                <a:latin typeface="Calibri"/>
                <a:cs typeface="Calibri"/>
              </a:rPr>
              <a:t> </a:t>
            </a:r>
            <a:r>
              <a:rPr sz="3100" spc="14" dirty="0">
                <a:latin typeface="Calibri"/>
                <a:cs typeface="Calibri"/>
              </a:rPr>
              <a:t>the</a:t>
            </a:r>
            <a:r>
              <a:rPr sz="3100" spc="10" dirty="0">
                <a:latin typeface="Calibri"/>
                <a:cs typeface="Calibri"/>
              </a:rPr>
              <a:t> specific </a:t>
            </a:r>
            <a:r>
              <a:rPr sz="3100" spc="14" dirty="0">
                <a:latin typeface="Calibri"/>
                <a:cs typeface="Calibri"/>
              </a:rPr>
              <a:t>need.</a:t>
            </a:r>
            <a:endParaRPr sz="3100" dirty="0">
              <a:latin typeface="Calibri"/>
              <a:cs typeface="Calibri"/>
            </a:endParaRPr>
          </a:p>
          <a:p>
            <a:pPr>
              <a:lnSpc>
                <a:spcPts val="800"/>
              </a:lnSpc>
              <a:spcBef>
                <a:spcPts val="4"/>
              </a:spcBef>
              <a:buClr>
                <a:srgbClr val="24603B"/>
              </a:buClr>
              <a:buFont typeface="Arial"/>
              <a:buChar char="•"/>
            </a:pPr>
            <a:endParaRPr sz="800" dirty="0">
              <a:latin typeface="Calibri"/>
              <a:cs typeface="Calibri"/>
            </a:endParaRPr>
          </a:p>
          <a:p>
            <a:pPr marL="206302" indent="-193607">
              <a:buClr>
                <a:srgbClr val="24603B"/>
              </a:buClr>
              <a:buSzPct val="85714"/>
              <a:buFont typeface="Arial"/>
              <a:buChar char="•"/>
              <a:tabLst>
                <a:tab pos="206302" algn="l"/>
              </a:tabLst>
            </a:pPr>
            <a:r>
              <a:rPr sz="3100" spc="14" dirty="0">
                <a:solidFill>
                  <a:srgbClr val="FF0000"/>
                </a:solidFill>
                <a:latin typeface="Calibri"/>
                <a:cs typeface="Calibri"/>
              </a:rPr>
              <a:t>An</a:t>
            </a:r>
            <a:r>
              <a:rPr sz="3100" spc="10" dirty="0">
                <a:solidFill>
                  <a:srgbClr val="FF0000"/>
                </a:solidFill>
                <a:latin typeface="Calibri"/>
                <a:cs typeface="Calibri"/>
              </a:rPr>
              <a:t> </a:t>
            </a:r>
            <a:r>
              <a:rPr sz="3100" spc="14" dirty="0">
                <a:solidFill>
                  <a:srgbClr val="FF0000"/>
                </a:solidFill>
                <a:latin typeface="Calibri"/>
                <a:cs typeface="Calibri"/>
              </a:rPr>
              <a:t>ideal</a:t>
            </a:r>
            <a:r>
              <a:rPr sz="3100" spc="10" dirty="0">
                <a:solidFill>
                  <a:srgbClr val="FF0000"/>
                </a:solidFill>
                <a:latin typeface="Calibri"/>
                <a:cs typeface="Calibri"/>
              </a:rPr>
              <a:t> </a:t>
            </a:r>
            <a:r>
              <a:rPr sz="3100" spc="14" dirty="0">
                <a:solidFill>
                  <a:srgbClr val="FF0000"/>
                </a:solidFill>
                <a:latin typeface="Calibri"/>
                <a:cs typeface="Calibri"/>
              </a:rPr>
              <a:t>curriculum</a:t>
            </a:r>
            <a:r>
              <a:rPr sz="3100" spc="10" dirty="0">
                <a:solidFill>
                  <a:srgbClr val="FF0000"/>
                </a:solidFill>
                <a:latin typeface="Calibri"/>
                <a:cs typeface="Calibri"/>
              </a:rPr>
              <a:t> </a:t>
            </a:r>
            <a:r>
              <a:rPr sz="3100" spc="14" dirty="0">
                <a:solidFill>
                  <a:srgbClr val="FF0000"/>
                </a:solidFill>
                <a:latin typeface="Calibri"/>
                <a:cs typeface="Calibri"/>
              </a:rPr>
              <a:t>does</a:t>
            </a:r>
            <a:r>
              <a:rPr sz="3100" spc="10" dirty="0">
                <a:solidFill>
                  <a:srgbClr val="FF0000"/>
                </a:solidFill>
                <a:latin typeface="Calibri"/>
                <a:cs typeface="Calibri"/>
              </a:rPr>
              <a:t> </a:t>
            </a:r>
            <a:r>
              <a:rPr sz="3100" spc="14" dirty="0">
                <a:solidFill>
                  <a:srgbClr val="FF0000"/>
                </a:solidFill>
                <a:latin typeface="Calibri"/>
                <a:cs typeface="Calibri"/>
              </a:rPr>
              <a:t>not</a:t>
            </a:r>
            <a:r>
              <a:rPr sz="3100" spc="10" dirty="0">
                <a:solidFill>
                  <a:srgbClr val="FF0000"/>
                </a:solidFill>
                <a:latin typeface="Calibri"/>
                <a:cs typeface="Calibri"/>
              </a:rPr>
              <a:t> exist.</a:t>
            </a:r>
            <a:endParaRPr sz="3100" dirty="0">
              <a:latin typeface="Calibri"/>
              <a:cs typeface="Calibri"/>
            </a:endParaRPr>
          </a:p>
          <a:p>
            <a:pPr>
              <a:lnSpc>
                <a:spcPts val="750"/>
              </a:lnSpc>
              <a:spcBef>
                <a:spcPts val="14"/>
              </a:spcBef>
              <a:buClr>
                <a:srgbClr val="24603B"/>
              </a:buClr>
              <a:buFont typeface="Arial"/>
              <a:buChar char="•"/>
            </a:pPr>
            <a:endParaRPr sz="800" dirty="0">
              <a:latin typeface="Calibri"/>
              <a:cs typeface="Calibri"/>
            </a:endParaRPr>
          </a:p>
          <a:p>
            <a:pPr marL="201225" marR="1209250" indent="-189164">
              <a:lnSpc>
                <a:spcPct val="100499"/>
              </a:lnSpc>
              <a:buClr>
                <a:srgbClr val="24603B"/>
              </a:buClr>
              <a:buSzPct val="85714"/>
              <a:buFont typeface="Arial"/>
              <a:buChar char="•"/>
              <a:tabLst>
                <a:tab pos="206302" algn="l"/>
              </a:tabLst>
            </a:pPr>
            <a:r>
              <a:rPr sz="3100" spc="14" dirty="0">
                <a:latin typeface="Calibri"/>
                <a:cs typeface="Calibri"/>
              </a:rPr>
              <a:t>Basic</a:t>
            </a:r>
            <a:r>
              <a:rPr sz="3100" spc="10" dirty="0">
                <a:latin typeface="Calibri"/>
                <a:cs typeface="Calibri"/>
              </a:rPr>
              <a:t> set </a:t>
            </a:r>
            <a:r>
              <a:rPr sz="3100" spc="14" dirty="0">
                <a:latin typeface="Calibri"/>
                <a:cs typeface="Calibri"/>
              </a:rPr>
              <a:t>of</a:t>
            </a:r>
            <a:r>
              <a:rPr sz="3100" spc="10" dirty="0">
                <a:latin typeface="Calibri"/>
                <a:cs typeface="Calibri"/>
              </a:rPr>
              <a:t> </a:t>
            </a:r>
            <a:r>
              <a:rPr sz="3100" spc="14" dirty="0">
                <a:latin typeface="Calibri"/>
                <a:cs typeface="Calibri"/>
              </a:rPr>
              <a:t>“P</a:t>
            </a:r>
            <a:r>
              <a:rPr sz="3100" spc="-10" dirty="0">
                <a:latin typeface="Calibri"/>
                <a:cs typeface="Calibri"/>
              </a:rPr>
              <a:t>r</a:t>
            </a:r>
            <a:r>
              <a:rPr sz="3100" spc="14" dirty="0">
                <a:latin typeface="Calibri"/>
                <a:cs typeface="Calibri"/>
              </a:rPr>
              <a:t>efer</a:t>
            </a:r>
            <a:r>
              <a:rPr sz="3100" spc="-10" dirty="0">
                <a:latin typeface="Calibri"/>
                <a:cs typeface="Calibri"/>
              </a:rPr>
              <a:t>r</a:t>
            </a:r>
            <a:r>
              <a:rPr sz="3100" spc="20" dirty="0">
                <a:latin typeface="Calibri"/>
                <a:cs typeface="Calibri"/>
              </a:rPr>
              <a:t>ed</a:t>
            </a:r>
            <a:r>
              <a:rPr sz="3100" spc="10" dirty="0">
                <a:latin typeface="Calibri"/>
                <a:cs typeface="Calibri"/>
              </a:rPr>
              <a:t> </a:t>
            </a:r>
            <a:r>
              <a:rPr sz="3100" spc="-150" dirty="0">
                <a:latin typeface="Calibri"/>
                <a:cs typeface="Calibri"/>
              </a:rPr>
              <a:t>T</a:t>
            </a:r>
            <a:r>
              <a:rPr sz="3100" spc="14" dirty="0">
                <a:latin typeface="Calibri"/>
                <a:cs typeface="Calibri"/>
              </a:rPr>
              <a:t>eaching Practice</a:t>
            </a:r>
            <a:r>
              <a:rPr sz="3100" spc="4" dirty="0">
                <a:latin typeface="Calibri"/>
                <a:cs typeface="Calibri"/>
              </a:rPr>
              <a:t>s</a:t>
            </a:r>
            <a:r>
              <a:rPr sz="3100" spc="14" dirty="0">
                <a:latin typeface="Calibri"/>
                <a:cs typeface="Calibri"/>
              </a:rPr>
              <a:t>”</a:t>
            </a:r>
            <a:r>
              <a:rPr sz="3100" spc="-80" dirty="0">
                <a:latin typeface="Calibri"/>
                <a:cs typeface="Calibri"/>
              </a:rPr>
              <a:t> </a:t>
            </a:r>
            <a:r>
              <a:rPr sz="3100" spc="10" dirty="0">
                <a:latin typeface="Calibri"/>
                <a:cs typeface="Calibri"/>
              </a:rPr>
              <a:t>exists.</a:t>
            </a:r>
            <a:endParaRPr sz="3100" dirty="0">
              <a:latin typeface="Calibri"/>
              <a:cs typeface="Calibri"/>
            </a:endParaRPr>
          </a:p>
          <a:p>
            <a:pPr>
              <a:lnSpc>
                <a:spcPts val="750"/>
              </a:lnSpc>
              <a:spcBef>
                <a:spcPts val="35"/>
              </a:spcBef>
              <a:buClr>
                <a:srgbClr val="24603B"/>
              </a:buClr>
              <a:buFont typeface="Arial"/>
              <a:buChar char="•"/>
            </a:pPr>
            <a:endParaRPr sz="800" dirty="0">
              <a:latin typeface="Calibri"/>
              <a:cs typeface="Calibri"/>
            </a:endParaRPr>
          </a:p>
          <a:p>
            <a:pPr marL="201225" marR="293903" indent="-189164">
              <a:lnSpc>
                <a:spcPct val="100499"/>
              </a:lnSpc>
              <a:buClr>
                <a:srgbClr val="24603B"/>
              </a:buClr>
              <a:buSzPct val="85714"/>
              <a:buFont typeface="Arial"/>
              <a:buChar char="•"/>
              <a:tabLst>
                <a:tab pos="206302" algn="l"/>
              </a:tabLst>
            </a:pPr>
            <a:r>
              <a:rPr sz="3100" spc="10" dirty="0">
                <a:latin typeface="Calibri"/>
                <a:cs typeface="Calibri"/>
              </a:rPr>
              <a:t>Initially</a:t>
            </a:r>
            <a:r>
              <a:rPr sz="3100" spc="4" dirty="0">
                <a:latin typeface="Calibri"/>
                <a:cs typeface="Calibri"/>
              </a:rPr>
              <a:t>,</a:t>
            </a:r>
            <a:r>
              <a:rPr sz="3100" spc="10" dirty="0">
                <a:latin typeface="Calibri"/>
                <a:cs typeface="Calibri"/>
              </a:rPr>
              <a:t> </a:t>
            </a:r>
            <a:r>
              <a:rPr sz="3100" spc="14" dirty="0">
                <a:latin typeface="Calibri"/>
                <a:cs typeface="Calibri"/>
              </a:rPr>
              <a:t>lea</a:t>
            </a:r>
            <a:r>
              <a:rPr sz="3100" spc="70" dirty="0">
                <a:latin typeface="Calibri"/>
                <a:cs typeface="Calibri"/>
              </a:rPr>
              <a:t>r</a:t>
            </a:r>
            <a:r>
              <a:rPr sz="3100" spc="14" dirty="0">
                <a:latin typeface="Calibri"/>
                <a:cs typeface="Calibri"/>
              </a:rPr>
              <a:t>ning</a:t>
            </a:r>
            <a:r>
              <a:rPr sz="3100" spc="10" dirty="0">
                <a:latin typeface="Calibri"/>
                <a:cs typeface="Calibri"/>
              </a:rPr>
              <a:t> </a:t>
            </a:r>
            <a:r>
              <a:rPr sz="3100" spc="20" dirty="0">
                <a:latin typeface="Calibri"/>
                <a:cs typeface="Calibri"/>
              </a:rPr>
              <a:t>how</a:t>
            </a:r>
            <a:r>
              <a:rPr sz="3100" spc="10" dirty="0">
                <a:latin typeface="Calibri"/>
                <a:cs typeface="Calibri"/>
              </a:rPr>
              <a:t> </a:t>
            </a:r>
            <a:r>
              <a:rPr sz="3100" spc="14" dirty="0">
                <a:latin typeface="Calibri"/>
                <a:cs typeface="Calibri"/>
              </a:rPr>
              <a:t>to</a:t>
            </a:r>
            <a:r>
              <a:rPr sz="3100" spc="10" dirty="0">
                <a:latin typeface="Calibri"/>
                <a:cs typeface="Calibri"/>
              </a:rPr>
              <a:t> </a:t>
            </a:r>
            <a:r>
              <a:rPr sz="3100" spc="14" dirty="0">
                <a:latin typeface="Calibri"/>
                <a:cs typeface="Calibri"/>
              </a:rPr>
              <a:t>teach</a:t>
            </a:r>
            <a:r>
              <a:rPr sz="3100" spc="10" dirty="0">
                <a:latin typeface="Calibri"/>
                <a:cs typeface="Calibri"/>
              </a:rPr>
              <a:t> social</a:t>
            </a:r>
            <a:r>
              <a:rPr sz="3100" spc="4" dirty="0">
                <a:latin typeface="Calibri"/>
                <a:cs typeface="Calibri"/>
              </a:rPr>
              <a:t> skills</a:t>
            </a:r>
            <a:r>
              <a:rPr sz="3100" spc="10" dirty="0">
                <a:latin typeface="Calibri"/>
                <a:cs typeface="Calibri"/>
              </a:rPr>
              <a:t> </a:t>
            </a:r>
            <a:r>
              <a:rPr sz="3100" spc="14" dirty="0">
                <a:latin typeface="Calibri"/>
                <a:cs typeface="Calibri"/>
              </a:rPr>
              <a:t>takes</a:t>
            </a:r>
            <a:r>
              <a:rPr sz="3100" spc="10" dirty="0">
                <a:latin typeface="Calibri"/>
                <a:cs typeface="Calibri"/>
              </a:rPr>
              <a:t> </a:t>
            </a:r>
            <a:r>
              <a:rPr sz="3100" spc="14" dirty="0">
                <a:latin typeface="Calibri"/>
                <a:cs typeface="Calibri"/>
              </a:rPr>
              <a:t>time</a:t>
            </a:r>
            <a:r>
              <a:rPr sz="3100" spc="10" dirty="0">
                <a:latin typeface="Calibri"/>
                <a:cs typeface="Calibri"/>
              </a:rPr>
              <a:t> </a:t>
            </a:r>
            <a:r>
              <a:rPr sz="3100" spc="20" dirty="0">
                <a:latin typeface="Calibri"/>
                <a:cs typeface="Calibri"/>
              </a:rPr>
              <a:t>and</a:t>
            </a:r>
            <a:r>
              <a:rPr sz="3100" spc="10" dirty="0">
                <a:latin typeface="Calibri"/>
                <a:cs typeface="Calibri"/>
              </a:rPr>
              <a:t> </a:t>
            </a:r>
            <a:r>
              <a:rPr sz="3100" spc="14" dirty="0">
                <a:latin typeface="Calibri"/>
                <a:cs typeface="Calibri"/>
              </a:rPr>
              <a:t>energ</a:t>
            </a:r>
            <a:r>
              <a:rPr sz="3100" spc="10" dirty="0">
                <a:latin typeface="Calibri"/>
                <a:cs typeface="Calibri"/>
              </a:rPr>
              <a:t>y</a:t>
            </a:r>
            <a:r>
              <a:rPr sz="3100" spc="4" dirty="0">
                <a:latin typeface="Calibri"/>
                <a:cs typeface="Calibri"/>
              </a:rPr>
              <a:t>.</a:t>
            </a:r>
            <a:endParaRPr sz="3100"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311257"/>
            <a:ext cx="9052560" cy="1593744"/>
          </a:xfrm>
          <a:prstGeom prst="rect">
            <a:avLst/>
          </a:prstGeom>
        </p:spPr>
        <p:txBody>
          <a:bodyPr vert="horz" wrap="square" lIns="0" tIns="256015" rIns="0" bIns="0" rtlCol="0">
            <a:noAutofit/>
          </a:bodyPr>
          <a:lstStyle/>
          <a:p>
            <a:pPr marL="12695"/>
            <a:r>
              <a:rPr spc="-130" dirty="0">
                <a:solidFill>
                  <a:srgbClr val="000000"/>
                </a:solidFill>
                <a:latin typeface="Calibri"/>
                <a:cs typeface="Calibri"/>
              </a:rPr>
              <a:t>Instructiona</a:t>
            </a:r>
            <a:r>
              <a:rPr spc="-14" dirty="0">
                <a:solidFill>
                  <a:srgbClr val="000000"/>
                </a:solidFill>
                <a:latin typeface="Calibri"/>
                <a:cs typeface="Calibri"/>
              </a:rPr>
              <a:t>l</a:t>
            </a:r>
            <a:r>
              <a:rPr spc="-209" dirty="0">
                <a:solidFill>
                  <a:srgbClr val="000000"/>
                </a:solidFill>
                <a:latin typeface="Calibri"/>
                <a:cs typeface="Calibri"/>
              </a:rPr>
              <a:t> </a:t>
            </a:r>
            <a:r>
              <a:rPr spc="-140" dirty="0">
                <a:solidFill>
                  <a:srgbClr val="000000"/>
                </a:solidFill>
                <a:latin typeface="Calibri"/>
                <a:cs typeface="Calibri"/>
              </a:rPr>
              <a:t>Approach</a:t>
            </a:r>
            <a:r>
              <a:rPr lang="en-US" spc="-140" dirty="0">
                <a:solidFill>
                  <a:srgbClr val="000000"/>
                </a:solidFill>
                <a:latin typeface="Calibri"/>
                <a:cs typeface="Calibri"/>
              </a:rPr>
              <a:t> to </a:t>
            </a:r>
            <a:br>
              <a:rPr lang="en-US" spc="-140" dirty="0">
                <a:solidFill>
                  <a:srgbClr val="000000"/>
                </a:solidFill>
                <a:latin typeface="Calibri"/>
                <a:cs typeface="Calibri"/>
              </a:rPr>
            </a:br>
            <a:r>
              <a:rPr lang="en-US" spc="-140" dirty="0">
                <a:solidFill>
                  <a:srgbClr val="000000"/>
                </a:solidFill>
                <a:latin typeface="Calibri"/>
                <a:cs typeface="Calibri"/>
              </a:rPr>
              <a:t>Behavioral Skills Teaching (BST)</a:t>
            </a:r>
            <a:endParaRPr dirty="0">
              <a:solidFill>
                <a:srgbClr val="000000"/>
              </a:solidFill>
              <a:latin typeface="Calibri"/>
              <a:cs typeface="Calibri"/>
            </a:endParaRPr>
          </a:p>
        </p:txBody>
      </p:sp>
      <p:sp>
        <p:nvSpPr>
          <p:cNvPr id="10" name="Content Placeholder 9"/>
          <p:cNvSpPr>
            <a:spLocks noGrp="1"/>
          </p:cNvSpPr>
          <p:nvPr>
            <p:ph idx="1"/>
          </p:nvPr>
        </p:nvSpPr>
        <p:spPr>
          <a:xfrm>
            <a:off x="502920" y="2504334"/>
            <a:ext cx="9052560" cy="5039466"/>
          </a:xfrm>
        </p:spPr>
        <p:txBody>
          <a:bodyPr/>
          <a:lstStyle/>
          <a:p>
            <a:pPr marL="206302" indent="-193607">
              <a:buClr>
                <a:srgbClr val="24603B"/>
              </a:buClr>
              <a:buSzPct val="85714"/>
              <a:buFont typeface="Arial"/>
              <a:buChar char="•"/>
              <a:tabLst>
                <a:tab pos="206302" algn="l"/>
              </a:tabLst>
            </a:pPr>
            <a:r>
              <a:rPr lang="en-US" b="1" spc="4" dirty="0">
                <a:latin typeface="Calibri"/>
                <a:cs typeface="Calibri"/>
              </a:rPr>
              <a:t>Tell </a:t>
            </a:r>
            <a:r>
              <a:rPr lang="en-US" spc="4" dirty="0">
                <a:latin typeface="Calibri"/>
                <a:cs typeface="Calibri"/>
              </a:rPr>
              <a:t>(</a:t>
            </a:r>
            <a:r>
              <a:rPr lang="en-US" spc="14" dirty="0">
                <a:latin typeface="Calibri"/>
                <a:cs typeface="Calibri"/>
              </a:rPr>
              <a:t>coaching)</a:t>
            </a:r>
            <a:endParaRPr lang="en-US" dirty="0">
              <a:latin typeface="Calibri"/>
              <a:cs typeface="Calibri"/>
            </a:endParaRPr>
          </a:p>
          <a:p>
            <a:pPr marL="206302" indent="-193607">
              <a:spcBef>
                <a:spcPts val="380"/>
              </a:spcBef>
              <a:buClr>
                <a:srgbClr val="24603B"/>
              </a:buClr>
              <a:buSzPct val="85714"/>
              <a:buFont typeface="Arial"/>
              <a:buChar char="•"/>
              <a:tabLst>
                <a:tab pos="206302" algn="l"/>
              </a:tabLst>
            </a:pPr>
            <a:r>
              <a:rPr lang="en-US" b="1" spc="14" dirty="0">
                <a:latin typeface="Calibri"/>
                <a:cs typeface="Calibri"/>
              </a:rPr>
              <a:t>Sho</a:t>
            </a:r>
            <a:r>
              <a:rPr lang="en-US" b="1" spc="25" dirty="0">
                <a:latin typeface="Calibri"/>
                <a:cs typeface="Calibri"/>
              </a:rPr>
              <a:t>w </a:t>
            </a:r>
            <a:r>
              <a:rPr lang="en-US" spc="4" dirty="0">
                <a:latin typeface="Calibri"/>
                <a:cs typeface="Calibri"/>
              </a:rPr>
              <a:t>(</a:t>
            </a:r>
            <a:r>
              <a:rPr lang="en-US" spc="14" dirty="0">
                <a:latin typeface="Calibri"/>
                <a:cs typeface="Calibri"/>
              </a:rPr>
              <a:t>modeling)</a:t>
            </a:r>
            <a:endParaRPr lang="en-US" dirty="0">
              <a:latin typeface="Calibri"/>
              <a:cs typeface="Calibri"/>
            </a:endParaRPr>
          </a:p>
          <a:p>
            <a:pPr marL="206302" indent="-193607">
              <a:spcBef>
                <a:spcPts val="464"/>
              </a:spcBef>
              <a:buClr>
                <a:srgbClr val="24603B"/>
              </a:buClr>
              <a:buSzPct val="85714"/>
              <a:buFont typeface="Arial"/>
              <a:buChar char="•"/>
              <a:tabLst>
                <a:tab pos="206302" algn="l"/>
              </a:tabLst>
            </a:pPr>
            <a:r>
              <a:rPr lang="en-US" b="1" spc="20" dirty="0">
                <a:latin typeface="Calibri"/>
                <a:cs typeface="Calibri"/>
              </a:rPr>
              <a:t>Do </a:t>
            </a:r>
            <a:r>
              <a:rPr lang="en-US" spc="4" dirty="0">
                <a:latin typeface="Calibri"/>
                <a:cs typeface="Calibri"/>
              </a:rPr>
              <a:t>(</a:t>
            </a:r>
            <a:r>
              <a:rPr lang="en-US" spc="-10" dirty="0">
                <a:latin typeface="Calibri"/>
                <a:cs typeface="Calibri"/>
              </a:rPr>
              <a:t>r</a:t>
            </a:r>
            <a:r>
              <a:rPr lang="en-US" spc="4" dirty="0">
                <a:latin typeface="Calibri"/>
                <a:cs typeface="Calibri"/>
              </a:rPr>
              <a:t>ol</a:t>
            </a:r>
            <a:r>
              <a:rPr lang="en-US" spc="20" dirty="0">
                <a:latin typeface="Calibri"/>
                <a:cs typeface="Calibri"/>
              </a:rPr>
              <a:t>e</a:t>
            </a:r>
            <a:r>
              <a:rPr lang="en-US" spc="10" dirty="0">
                <a:latin typeface="Calibri"/>
                <a:cs typeface="Calibri"/>
              </a:rPr>
              <a:t> play)</a:t>
            </a:r>
            <a:endParaRPr lang="en-US" dirty="0">
              <a:latin typeface="Calibri"/>
              <a:cs typeface="Calibri"/>
            </a:endParaRPr>
          </a:p>
          <a:p>
            <a:pPr marL="206302" indent="-193607">
              <a:spcBef>
                <a:spcPts val="355"/>
              </a:spcBef>
              <a:buClr>
                <a:srgbClr val="24603B"/>
              </a:buClr>
              <a:buSzPct val="85714"/>
              <a:buFont typeface="Arial"/>
              <a:buChar char="•"/>
              <a:tabLst>
                <a:tab pos="206302" algn="l"/>
              </a:tabLst>
            </a:pPr>
            <a:r>
              <a:rPr lang="en-US" b="1" spc="14" dirty="0">
                <a:latin typeface="Calibri"/>
                <a:cs typeface="Calibri"/>
              </a:rPr>
              <a:t>Practice </a:t>
            </a:r>
            <a:r>
              <a:rPr lang="en-US" spc="10" dirty="0">
                <a:latin typeface="Calibri"/>
                <a:cs typeface="Calibri"/>
              </a:rPr>
              <a:t>(behaviora</a:t>
            </a:r>
            <a:r>
              <a:rPr lang="en-US" spc="4" dirty="0">
                <a:latin typeface="Calibri"/>
                <a:cs typeface="Calibri"/>
              </a:rPr>
              <a:t>l</a:t>
            </a:r>
            <a:r>
              <a:rPr lang="en-US" spc="10" dirty="0">
                <a:latin typeface="Calibri"/>
                <a:cs typeface="Calibri"/>
              </a:rPr>
              <a:t> </a:t>
            </a:r>
            <a:r>
              <a:rPr lang="en-US" spc="-10" dirty="0">
                <a:latin typeface="Calibri"/>
                <a:cs typeface="Calibri"/>
              </a:rPr>
              <a:t>r</a:t>
            </a:r>
            <a:r>
              <a:rPr lang="en-US" spc="10" dirty="0">
                <a:latin typeface="Calibri"/>
                <a:cs typeface="Calibri"/>
              </a:rPr>
              <a:t>ehearsal)</a:t>
            </a:r>
            <a:endParaRPr lang="en-US" dirty="0">
              <a:latin typeface="Calibri"/>
              <a:cs typeface="Calibri"/>
            </a:endParaRPr>
          </a:p>
          <a:p>
            <a:pPr marL="206302" indent="-193607">
              <a:spcBef>
                <a:spcPts val="464"/>
              </a:spcBef>
              <a:buClr>
                <a:srgbClr val="24603B"/>
              </a:buClr>
              <a:buSzPct val="85714"/>
              <a:buFont typeface="Arial"/>
              <a:buChar char="•"/>
              <a:tabLst>
                <a:tab pos="206302" algn="l"/>
              </a:tabLst>
            </a:pPr>
            <a:r>
              <a:rPr lang="en-US" b="1" spc="10" dirty="0">
                <a:latin typeface="Calibri"/>
                <a:cs typeface="Calibri"/>
              </a:rPr>
              <a:t>Monitor Progress</a:t>
            </a:r>
            <a:r>
              <a:rPr lang="en-US" b="1" spc="4" dirty="0">
                <a:latin typeface="Calibri"/>
                <a:cs typeface="Calibri"/>
              </a:rPr>
              <a:t> </a:t>
            </a:r>
            <a:r>
              <a:rPr lang="en-US" spc="4" dirty="0">
                <a:latin typeface="Calibri"/>
                <a:cs typeface="Calibri"/>
              </a:rPr>
              <a:t>(</a:t>
            </a:r>
            <a:r>
              <a:rPr lang="en-US" spc="14" dirty="0">
                <a:latin typeface="Calibri"/>
                <a:cs typeface="Calibri"/>
              </a:rPr>
              <a:t>feedback)</a:t>
            </a:r>
            <a:endParaRPr lang="en-US" dirty="0">
              <a:latin typeface="Calibri"/>
              <a:cs typeface="Calibri"/>
            </a:endParaRPr>
          </a:p>
          <a:p>
            <a:pPr marL="206302" indent="-193607">
              <a:spcBef>
                <a:spcPts val="355"/>
              </a:spcBef>
              <a:buClr>
                <a:srgbClr val="24603B"/>
              </a:buClr>
              <a:buSzPct val="85714"/>
              <a:buFont typeface="Arial"/>
              <a:buChar char="•"/>
              <a:tabLst>
                <a:tab pos="206302" algn="l"/>
              </a:tabLst>
            </a:pPr>
            <a:r>
              <a:rPr lang="en-US" b="1" spc="20" dirty="0">
                <a:latin typeface="Calibri"/>
                <a:cs typeface="Calibri"/>
              </a:rPr>
              <a:t>G</a:t>
            </a:r>
            <a:r>
              <a:rPr lang="en-US" b="1" spc="14" dirty="0">
                <a:latin typeface="Calibri"/>
                <a:cs typeface="Calibri"/>
              </a:rPr>
              <a:t>enera</a:t>
            </a:r>
            <a:r>
              <a:rPr lang="en-US" b="1" dirty="0">
                <a:latin typeface="Calibri"/>
                <a:cs typeface="Calibri"/>
              </a:rPr>
              <a:t>li</a:t>
            </a:r>
            <a:r>
              <a:rPr lang="en-US" b="1" spc="14" dirty="0">
                <a:latin typeface="Calibri"/>
                <a:cs typeface="Calibri"/>
              </a:rPr>
              <a:t>ze </a:t>
            </a:r>
            <a:r>
              <a:rPr lang="en-US" spc="4" dirty="0">
                <a:latin typeface="Calibri"/>
                <a:cs typeface="Calibri"/>
              </a:rPr>
              <a:t>(</a:t>
            </a:r>
            <a:r>
              <a:rPr lang="en-US" spc="14" dirty="0">
                <a:latin typeface="Calibri"/>
                <a:cs typeface="Calibri"/>
              </a:rPr>
              <a:t>apply</a:t>
            </a:r>
            <a:r>
              <a:rPr lang="en-US" spc="10" dirty="0">
                <a:latin typeface="Calibri"/>
                <a:cs typeface="Calibri"/>
              </a:rPr>
              <a:t> in </a:t>
            </a:r>
            <a:r>
              <a:rPr lang="en-US" spc="14" dirty="0">
                <a:latin typeface="Calibri"/>
                <a:cs typeface="Calibri"/>
              </a:rPr>
              <a:t>multiple</a:t>
            </a:r>
            <a:r>
              <a:rPr lang="en-US" spc="10" dirty="0">
                <a:latin typeface="Calibri"/>
                <a:cs typeface="Calibri"/>
              </a:rPr>
              <a:t> settings)</a:t>
            </a:r>
            <a:endParaRPr lang="en-US"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311257"/>
            <a:ext cx="9052560" cy="1593744"/>
          </a:xfrm>
          <a:prstGeom prst="rect">
            <a:avLst/>
          </a:prstGeom>
        </p:spPr>
        <p:txBody>
          <a:bodyPr vert="horz" wrap="square" lIns="0" tIns="0" rIns="0" bIns="0" rtlCol="0">
            <a:noAutofit/>
          </a:bodyPr>
          <a:lstStyle/>
          <a:p>
            <a:pPr marL="12695" marR="12695">
              <a:lnSpc>
                <a:spcPct val="100099"/>
              </a:lnSpc>
            </a:pPr>
            <a:r>
              <a:rPr lang="en-US" spc="-110" dirty="0">
                <a:solidFill>
                  <a:srgbClr val="000000"/>
                </a:solidFill>
                <a:latin typeface="Calibri"/>
                <a:cs typeface="Calibri"/>
              </a:rPr>
              <a:t>Behavioral</a:t>
            </a:r>
            <a:r>
              <a:rPr spc="-204" dirty="0">
                <a:solidFill>
                  <a:srgbClr val="000000"/>
                </a:solidFill>
                <a:latin typeface="Calibri"/>
                <a:cs typeface="Calibri"/>
              </a:rPr>
              <a:t> </a:t>
            </a:r>
            <a:r>
              <a:rPr spc="-110" dirty="0">
                <a:solidFill>
                  <a:srgbClr val="000000"/>
                </a:solidFill>
                <a:latin typeface="Calibri"/>
                <a:cs typeface="Calibri"/>
              </a:rPr>
              <a:t>Skill</a:t>
            </a:r>
            <a:r>
              <a:rPr dirty="0">
                <a:solidFill>
                  <a:srgbClr val="000000"/>
                </a:solidFill>
                <a:latin typeface="Calibri"/>
                <a:cs typeface="Calibri"/>
              </a:rPr>
              <a:t>s</a:t>
            </a:r>
            <a:r>
              <a:rPr spc="-204" dirty="0">
                <a:solidFill>
                  <a:srgbClr val="000000"/>
                </a:solidFill>
                <a:latin typeface="Calibri"/>
                <a:cs typeface="Calibri"/>
              </a:rPr>
              <a:t> </a:t>
            </a:r>
            <a:r>
              <a:rPr spc="-110" dirty="0">
                <a:solidFill>
                  <a:srgbClr val="000000"/>
                </a:solidFill>
                <a:latin typeface="Calibri"/>
                <a:cs typeface="Calibri"/>
              </a:rPr>
              <a:t>Instructio</a:t>
            </a:r>
            <a:r>
              <a:rPr dirty="0">
                <a:solidFill>
                  <a:srgbClr val="000000"/>
                </a:solidFill>
                <a:latin typeface="Calibri"/>
                <a:cs typeface="Calibri"/>
              </a:rPr>
              <a:t>n</a:t>
            </a:r>
            <a:r>
              <a:rPr spc="-204" dirty="0">
                <a:solidFill>
                  <a:srgbClr val="000000"/>
                </a:solidFill>
                <a:latin typeface="Calibri"/>
                <a:cs typeface="Calibri"/>
              </a:rPr>
              <a:t> </a:t>
            </a:r>
            <a:r>
              <a:rPr spc="-110" dirty="0">
                <a:solidFill>
                  <a:srgbClr val="000000"/>
                </a:solidFill>
                <a:latin typeface="Calibri"/>
                <a:cs typeface="Calibri"/>
              </a:rPr>
              <a:t>a</a:t>
            </a:r>
            <a:r>
              <a:rPr dirty="0">
                <a:solidFill>
                  <a:srgbClr val="000000"/>
                </a:solidFill>
                <a:latin typeface="Calibri"/>
                <a:cs typeface="Calibri"/>
              </a:rPr>
              <a:t>t</a:t>
            </a:r>
            <a:r>
              <a:rPr spc="-110" dirty="0">
                <a:solidFill>
                  <a:srgbClr val="000000"/>
                </a:solidFill>
                <a:latin typeface="Calibri"/>
                <a:cs typeface="Calibri"/>
              </a:rPr>
              <a:t> </a:t>
            </a:r>
            <a:r>
              <a:rPr lang="en-US" spc="-110" dirty="0">
                <a:solidFill>
                  <a:srgbClr val="000000"/>
                </a:solidFill>
                <a:latin typeface="Calibri"/>
                <a:cs typeface="Calibri"/>
              </a:rPr>
              <a:t>the </a:t>
            </a:r>
            <a:br>
              <a:rPr lang="en-US" spc="-110" dirty="0">
                <a:solidFill>
                  <a:srgbClr val="000000"/>
                </a:solidFill>
                <a:latin typeface="Calibri"/>
                <a:cs typeface="Calibri"/>
              </a:rPr>
            </a:br>
            <a:r>
              <a:rPr spc="-110" dirty="0">
                <a:solidFill>
                  <a:srgbClr val="000000"/>
                </a:solidFill>
                <a:latin typeface="Calibri"/>
                <a:cs typeface="Calibri"/>
              </a:rPr>
              <a:t>Intensiv</a:t>
            </a:r>
            <a:r>
              <a:rPr dirty="0">
                <a:solidFill>
                  <a:srgbClr val="000000"/>
                </a:solidFill>
                <a:latin typeface="Calibri"/>
                <a:cs typeface="Calibri"/>
              </a:rPr>
              <a:t>e</a:t>
            </a:r>
            <a:r>
              <a:rPr spc="-204" dirty="0">
                <a:solidFill>
                  <a:srgbClr val="000000"/>
                </a:solidFill>
                <a:latin typeface="Calibri"/>
                <a:cs typeface="Calibri"/>
              </a:rPr>
              <a:t> </a:t>
            </a:r>
            <a:r>
              <a:rPr spc="-110" dirty="0">
                <a:solidFill>
                  <a:srgbClr val="000000"/>
                </a:solidFill>
                <a:latin typeface="Calibri"/>
                <a:cs typeface="Calibri"/>
              </a:rPr>
              <a:t>Level</a:t>
            </a:r>
            <a:endParaRPr dirty="0">
              <a:solidFill>
                <a:srgbClr val="000000"/>
              </a:solidFill>
              <a:latin typeface="Calibri"/>
              <a:cs typeface="Calibri"/>
            </a:endParaRPr>
          </a:p>
        </p:txBody>
      </p:sp>
      <p:sp>
        <p:nvSpPr>
          <p:cNvPr id="8" name="object 8"/>
          <p:cNvSpPr txBox="1">
            <a:spLocks noGrp="1"/>
          </p:cNvSpPr>
          <p:nvPr>
            <p:ph idx="1"/>
          </p:nvPr>
        </p:nvSpPr>
        <p:spPr>
          <a:xfrm>
            <a:off x="502920" y="1970934"/>
            <a:ext cx="9052560" cy="5039466"/>
          </a:xfrm>
          <a:prstGeom prst="rect">
            <a:avLst/>
          </a:prstGeom>
        </p:spPr>
        <p:txBody>
          <a:bodyPr vert="horz" wrap="square" lIns="0" tIns="0" rIns="0" bIns="0" rtlCol="0">
            <a:noAutofit/>
          </a:bodyPr>
          <a:lstStyle/>
          <a:p>
            <a:pPr marL="201225" marR="138381" indent="-189164">
              <a:lnSpc>
                <a:spcPts val="3500"/>
              </a:lnSpc>
              <a:buClr>
                <a:srgbClr val="24603B"/>
              </a:buClr>
              <a:buSzPct val="84745"/>
              <a:buFont typeface="Arial"/>
              <a:buChar char="•"/>
              <a:tabLst>
                <a:tab pos="206302" algn="l"/>
              </a:tabLst>
            </a:pPr>
            <a:r>
              <a:rPr sz="2900" dirty="0">
                <a:latin typeface="Calibri"/>
                <a:cs typeface="Calibri"/>
              </a:rPr>
              <a:t>Link</a:t>
            </a:r>
            <a:r>
              <a:rPr sz="2900" spc="4" dirty="0">
                <a:latin typeface="Calibri"/>
                <a:cs typeface="Calibri"/>
              </a:rPr>
              <a:t> </a:t>
            </a:r>
            <a:r>
              <a:rPr sz="2900" dirty="0">
                <a:latin typeface="Calibri"/>
                <a:cs typeface="Calibri"/>
              </a:rPr>
              <a:t>with</a:t>
            </a:r>
            <a:r>
              <a:rPr sz="2900" spc="4" dirty="0">
                <a:latin typeface="Calibri"/>
                <a:cs typeface="Calibri"/>
              </a:rPr>
              <a:t> </a:t>
            </a:r>
            <a:r>
              <a:rPr sz="2900" dirty="0">
                <a:latin typeface="Calibri"/>
                <a:cs typeface="Calibri"/>
              </a:rPr>
              <a:t>functional</a:t>
            </a:r>
            <a:r>
              <a:rPr sz="2900" spc="4" dirty="0">
                <a:latin typeface="Calibri"/>
                <a:cs typeface="Calibri"/>
              </a:rPr>
              <a:t> </a:t>
            </a:r>
            <a:r>
              <a:rPr sz="2900" dirty="0">
                <a:latin typeface="Calibri"/>
                <a:cs typeface="Calibri"/>
              </a:rPr>
              <a:t>assessment</a:t>
            </a:r>
            <a:r>
              <a:rPr sz="2900" spc="4" dirty="0">
                <a:latin typeface="Calibri"/>
                <a:cs typeface="Calibri"/>
              </a:rPr>
              <a:t> </a:t>
            </a:r>
            <a:r>
              <a:rPr sz="2900" dirty="0">
                <a:latin typeface="Calibri"/>
                <a:cs typeface="Calibri"/>
              </a:rPr>
              <a:t>and</a:t>
            </a:r>
            <a:r>
              <a:rPr sz="2900" spc="4" dirty="0">
                <a:latin typeface="Calibri"/>
                <a:cs typeface="Calibri"/>
              </a:rPr>
              <a:t> </a:t>
            </a:r>
            <a:r>
              <a:rPr sz="2900" dirty="0">
                <a:latin typeface="Calibri"/>
                <a:cs typeface="Calibri"/>
              </a:rPr>
              <a:t>behavior planning</a:t>
            </a:r>
          </a:p>
          <a:p>
            <a:pPr>
              <a:lnSpc>
                <a:spcPts val="599"/>
              </a:lnSpc>
              <a:spcBef>
                <a:spcPts val="42"/>
              </a:spcBef>
              <a:buClr>
                <a:srgbClr val="24603B"/>
              </a:buClr>
              <a:buFont typeface="Arial"/>
              <a:buChar char="•"/>
            </a:pPr>
            <a:endParaRPr sz="600" dirty="0">
              <a:latin typeface="Calibri"/>
              <a:cs typeface="Calibri"/>
            </a:endParaRPr>
          </a:p>
          <a:p>
            <a:pPr marL="201225" marR="12695" indent="-189164">
              <a:lnSpc>
                <a:spcPct val="100800"/>
              </a:lnSpc>
              <a:buClr>
                <a:srgbClr val="24603B"/>
              </a:buClr>
              <a:buSzPct val="84745"/>
              <a:buFont typeface="Arial"/>
              <a:buChar char="•"/>
              <a:tabLst>
                <a:tab pos="206302" algn="l"/>
              </a:tabLst>
            </a:pPr>
            <a:r>
              <a:rPr sz="2900" dirty="0">
                <a:latin typeface="Calibri"/>
                <a:cs typeface="Calibri"/>
              </a:rPr>
              <a:t>C</a:t>
            </a:r>
            <a:r>
              <a:rPr sz="2900" spc="-14" dirty="0">
                <a:latin typeface="Calibri"/>
                <a:cs typeface="Calibri"/>
              </a:rPr>
              <a:t>r</a:t>
            </a:r>
            <a:r>
              <a:rPr sz="2900" dirty="0">
                <a:latin typeface="Calibri"/>
                <a:cs typeface="Calibri"/>
              </a:rPr>
              <a:t>eate</a:t>
            </a:r>
            <a:r>
              <a:rPr sz="2900" spc="4" dirty="0">
                <a:latin typeface="Calibri"/>
                <a:cs typeface="Calibri"/>
              </a:rPr>
              <a:t> </a:t>
            </a:r>
            <a:r>
              <a:rPr sz="2900" dirty="0">
                <a:latin typeface="Calibri"/>
                <a:cs typeface="Calibri"/>
              </a:rPr>
              <a:t>individualized</a:t>
            </a:r>
            <a:r>
              <a:rPr sz="2900" spc="4" dirty="0">
                <a:latin typeface="Calibri"/>
                <a:cs typeface="Calibri"/>
              </a:rPr>
              <a:t> </a:t>
            </a:r>
            <a:r>
              <a:rPr sz="2900" dirty="0">
                <a:latin typeface="Calibri"/>
                <a:cs typeface="Calibri"/>
              </a:rPr>
              <a:t>plans</a:t>
            </a:r>
            <a:r>
              <a:rPr sz="2900" spc="4" dirty="0">
                <a:latin typeface="Calibri"/>
                <a:cs typeface="Calibri"/>
              </a:rPr>
              <a:t> </a:t>
            </a:r>
            <a:r>
              <a:rPr sz="2900" dirty="0">
                <a:latin typeface="Calibri"/>
                <a:cs typeface="Calibri"/>
              </a:rPr>
              <a:t>within</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context o</a:t>
            </a:r>
            <a:r>
              <a:rPr sz="2900" spc="4" dirty="0">
                <a:latin typeface="Calibri"/>
                <a:cs typeface="Calibri"/>
              </a:rPr>
              <a:t>f </a:t>
            </a:r>
            <a:r>
              <a:rPr sz="2900" dirty="0">
                <a:latin typeface="Calibri"/>
                <a:cs typeface="Calibri"/>
              </a:rPr>
              <a:t>the</a:t>
            </a:r>
            <a:r>
              <a:rPr sz="2900" spc="4" dirty="0">
                <a:latin typeface="Calibri"/>
                <a:cs typeface="Calibri"/>
              </a:rPr>
              <a:t> </a:t>
            </a:r>
            <a:r>
              <a:rPr sz="2900" dirty="0">
                <a:latin typeface="Calibri"/>
                <a:cs typeface="Calibri"/>
              </a:rPr>
              <a:t>Universal</a:t>
            </a:r>
            <a:r>
              <a:rPr sz="2900" spc="4" dirty="0">
                <a:latin typeface="Calibri"/>
                <a:cs typeface="Calibri"/>
              </a:rPr>
              <a:t> </a:t>
            </a:r>
            <a:r>
              <a:rPr sz="2900" spc="-4" dirty="0">
                <a:latin typeface="Calibri"/>
                <a:cs typeface="Calibri"/>
              </a:rPr>
              <a:t>(</a:t>
            </a:r>
            <a:r>
              <a:rPr sz="2900" dirty="0">
                <a:latin typeface="Calibri"/>
                <a:cs typeface="Calibri"/>
              </a:rPr>
              <a:t>school-wide)</a:t>
            </a:r>
            <a:r>
              <a:rPr sz="2900" spc="4" dirty="0">
                <a:latin typeface="Calibri"/>
                <a:cs typeface="Calibri"/>
              </a:rPr>
              <a:t> </a:t>
            </a:r>
            <a:r>
              <a:rPr sz="2900" dirty="0">
                <a:latin typeface="Calibri"/>
                <a:cs typeface="Calibri"/>
              </a:rPr>
              <a:t>social</a:t>
            </a:r>
            <a:r>
              <a:rPr sz="2900" spc="4" dirty="0">
                <a:latin typeface="Calibri"/>
                <a:cs typeface="Calibri"/>
              </a:rPr>
              <a:t> </a:t>
            </a:r>
            <a:r>
              <a:rPr sz="2900" dirty="0">
                <a:latin typeface="Calibri"/>
                <a:cs typeface="Calibri"/>
              </a:rPr>
              <a:t>skills instruction</a:t>
            </a:r>
          </a:p>
          <a:p>
            <a:pPr>
              <a:lnSpc>
                <a:spcPts val="650"/>
              </a:lnSpc>
              <a:spcBef>
                <a:spcPts val="25"/>
              </a:spcBef>
              <a:buClr>
                <a:srgbClr val="24603B"/>
              </a:buClr>
              <a:buFont typeface="Arial"/>
              <a:buChar char="•"/>
            </a:pPr>
            <a:endParaRPr sz="700" dirty="0">
              <a:latin typeface="Calibri"/>
              <a:cs typeface="Calibri"/>
            </a:endParaRPr>
          </a:p>
          <a:p>
            <a:pPr marL="206302" indent="-193607">
              <a:buClr>
                <a:srgbClr val="24603B"/>
              </a:buClr>
              <a:buSzPct val="84745"/>
              <a:buFont typeface="Arial"/>
              <a:buChar char="•"/>
              <a:tabLst>
                <a:tab pos="206302" algn="l"/>
              </a:tabLst>
            </a:pPr>
            <a:r>
              <a:rPr sz="2900" dirty="0">
                <a:latin typeface="Calibri"/>
                <a:cs typeface="Calibri"/>
              </a:rPr>
              <a:t>P</a:t>
            </a:r>
            <a:r>
              <a:rPr sz="2900" spc="-14" dirty="0">
                <a:latin typeface="Calibri"/>
                <a:cs typeface="Calibri"/>
              </a:rPr>
              <a:t>r</a:t>
            </a:r>
            <a:r>
              <a:rPr sz="2900" dirty="0">
                <a:latin typeface="Calibri"/>
                <a:cs typeface="Calibri"/>
              </a:rPr>
              <a:t>e-teach</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e-cor</a:t>
            </a:r>
            <a:r>
              <a:rPr sz="2900" spc="-14" dirty="0">
                <a:latin typeface="Calibri"/>
                <a:cs typeface="Calibri"/>
              </a:rPr>
              <a:t>r</a:t>
            </a:r>
            <a:r>
              <a:rPr sz="2900" dirty="0">
                <a:latin typeface="Calibri"/>
                <a:cs typeface="Calibri"/>
              </a:rPr>
              <a:t>ect</a:t>
            </a:r>
            <a:r>
              <a:rPr sz="2900" spc="4" dirty="0">
                <a:latin typeface="Calibri"/>
                <a:cs typeface="Calibri"/>
              </a:rPr>
              <a:t>, </a:t>
            </a:r>
            <a:r>
              <a:rPr sz="2900" spc="-14" dirty="0">
                <a:latin typeface="Calibri"/>
                <a:cs typeface="Calibri"/>
              </a:rPr>
              <a:t>r</a:t>
            </a:r>
            <a:r>
              <a:rPr sz="2900" dirty="0">
                <a:latin typeface="Calibri"/>
                <a:cs typeface="Calibri"/>
              </a:rPr>
              <a:t>e-teach</a:t>
            </a:r>
          </a:p>
          <a:p>
            <a:pPr>
              <a:lnSpc>
                <a:spcPts val="800"/>
              </a:lnSpc>
              <a:spcBef>
                <a:spcPts val="10"/>
              </a:spcBef>
              <a:buClr>
                <a:srgbClr val="24603B"/>
              </a:buClr>
              <a:buFont typeface="Arial"/>
              <a:buChar char="•"/>
            </a:pPr>
            <a:endParaRPr sz="800" dirty="0">
              <a:latin typeface="Calibri"/>
              <a:cs typeface="Calibri"/>
            </a:endParaRPr>
          </a:p>
          <a:p>
            <a:pPr marL="206302" indent="-193607">
              <a:buClr>
                <a:srgbClr val="24603B"/>
              </a:buClr>
              <a:buSzPct val="84745"/>
              <a:buFont typeface="Arial"/>
              <a:buChar char="•"/>
              <a:tabLst>
                <a:tab pos="206302" algn="l"/>
              </a:tabLst>
            </a:pPr>
            <a:r>
              <a:rPr sz="2900" dirty="0">
                <a:latin typeface="Calibri"/>
                <a:cs typeface="Calibri"/>
              </a:rPr>
              <a:t>Integrate</a:t>
            </a:r>
            <a:r>
              <a:rPr sz="2900" spc="10" dirty="0">
                <a:latin typeface="Calibri"/>
                <a:cs typeface="Calibri"/>
              </a:rPr>
              <a:t> </a:t>
            </a:r>
            <a:r>
              <a:rPr sz="2900" dirty="0">
                <a:latin typeface="Calibri"/>
                <a:cs typeface="Calibri"/>
              </a:rPr>
              <a:t>what</a:t>
            </a:r>
            <a:r>
              <a:rPr sz="2900" spc="4" dirty="0">
                <a:latin typeface="Calibri"/>
                <a:cs typeface="Calibri"/>
              </a:rPr>
              <a:t> </a:t>
            </a:r>
            <a:r>
              <a:rPr sz="2900" dirty="0">
                <a:latin typeface="Calibri"/>
                <a:cs typeface="Calibri"/>
              </a:rPr>
              <a:t>the</a:t>
            </a:r>
            <a:r>
              <a:rPr sz="2900" spc="10" dirty="0">
                <a:latin typeface="Calibri"/>
                <a:cs typeface="Calibri"/>
              </a:rPr>
              <a:t> </a:t>
            </a:r>
            <a:r>
              <a:rPr sz="2900" dirty="0">
                <a:latin typeface="Calibri"/>
                <a:cs typeface="Calibri"/>
              </a:rPr>
              <a:t>student</a:t>
            </a:r>
            <a:r>
              <a:rPr sz="2900" spc="10" dirty="0">
                <a:latin typeface="Calibri"/>
                <a:cs typeface="Calibri"/>
              </a:rPr>
              <a:t> </a:t>
            </a:r>
            <a:r>
              <a:rPr sz="2900" dirty="0">
                <a:latin typeface="Calibri"/>
                <a:cs typeface="Calibri"/>
              </a:rPr>
              <a:t>does</a:t>
            </a:r>
            <a:r>
              <a:rPr sz="2900" spc="4" dirty="0">
                <a:latin typeface="Calibri"/>
                <a:cs typeface="Calibri"/>
              </a:rPr>
              <a:t> </a:t>
            </a:r>
            <a:r>
              <a:rPr sz="2900" dirty="0">
                <a:latin typeface="Calibri"/>
                <a:cs typeface="Calibri"/>
              </a:rPr>
              <a:t>well</a:t>
            </a:r>
          </a:p>
          <a:p>
            <a:pPr>
              <a:lnSpc>
                <a:spcPts val="800"/>
              </a:lnSpc>
              <a:spcBef>
                <a:spcPts val="30"/>
              </a:spcBef>
              <a:buClr>
                <a:srgbClr val="24603B"/>
              </a:buClr>
              <a:buFont typeface="Arial"/>
              <a:buChar char="•"/>
            </a:pPr>
            <a:endParaRPr sz="800" dirty="0">
              <a:latin typeface="Calibri"/>
              <a:cs typeface="Calibri"/>
            </a:endParaRPr>
          </a:p>
          <a:p>
            <a:pPr marL="201225" marR="706506" indent="-189164">
              <a:lnSpc>
                <a:spcPts val="3529"/>
              </a:lnSpc>
              <a:buClr>
                <a:srgbClr val="24603B"/>
              </a:buClr>
              <a:buSzPct val="84745"/>
              <a:buFont typeface="Arial"/>
              <a:buChar char="•"/>
              <a:tabLst>
                <a:tab pos="206302" algn="l"/>
              </a:tabLst>
            </a:pPr>
            <a:r>
              <a:rPr sz="2900" dirty="0">
                <a:latin typeface="Calibri"/>
                <a:cs typeface="Calibri"/>
              </a:rPr>
              <a:t>Evidence</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generalization</a:t>
            </a:r>
            <a:r>
              <a:rPr sz="2900" spc="4" dirty="0">
                <a:latin typeface="Calibri"/>
                <a:cs typeface="Calibri"/>
              </a:rPr>
              <a:t> </a:t>
            </a:r>
            <a:r>
              <a:rPr sz="2900" dirty="0">
                <a:latin typeface="Calibri"/>
                <a:cs typeface="Calibri"/>
              </a:rPr>
              <a:t>should</a:t>
            </a:r>
            <a:r>
              <a:rPr sz="2900" spc="4" dirty="0">
                <a:latin typeface="Calibri"/>
                <a:cs typeface="Calibri"/>
              </a:rPr>
              <a:t> </a:t>
            </a:r>
            <a:r>
              <a:rPr sz="2900" dirty="0">
                <a:latin typeface="Calibri"/>
                <a:cs typeface="Calibri"/>
              </a:rPr>
              <a:t>include school</a:t>
            </a:r>
            <a:r>
              <a:rPr sz="2900" spc="4" dirty="0">
                <a:latin typeface="Calibri"/>
                <a:cs typeface="Calibri"/>
              </a:rPr>
              <a:t>, </a:t>
            </a:r>
            <a:r>
              <a:rPr sz="2900" dirty="0">
                <a:latin typeface="Calibri"/>
                <a:cs typeface="Calibri"/>
              </a:rPr>
              <a:t>home</a:t>
            </a:r>
            <a:r>
              <a:rPr sz="2900" spc="4" dirty="0">
                <a:latin typeface="Calibri"/>
                <a:cs typeface="Calibri"/>
              </a:rPr>
              <a:t> </a:t>
            </a:r>
            <a:r>
              <a:rPr sz="2900" dirty="0">
                <a:latin typeface="Calibri"/>
                <a:cs typeface="Calibri"/>
              </a:rPr>
              <a:t>and</a:t>
            </a:r>
            <a:r>
              <a:rPr sz="2900" spc="4" dirty="0">
                <a:latin typeface="Calibri"/>
                <a:cs typeface="Calibri"/>
              </a:rPr>
              <a:t> </a:t>
            </a:r>
            <a:r>
              <a:rPr sz="2900" dirty="0">
                <a:latin typeface="Calibri"/>
                <a:cs typeface="Calibri"/>
              </a:rPr>
              <a:t>community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4603" y="304800"/>
            <a:ext cx="2534920" cy="854710"/>
          </a:xfrm>
          <a:prstGeom prst="rect">
            <a:avLst/>
          </a:prstGeom>
        </p:spPr>
        <p:txBody>
          <a:bodyPr vert="horz" wrap="square" lIns="0" tIns="0" rIns="0" bIns="0" rtlCol="0">
            <a:noAutofit/>
          </a:bodyPr>
          <a:lstStyle/>
          <a:p>
            <a:pPr marL="12695">
              <a:lnSpc>
                <a:spcPts val="6730"/>
              </a:lnSpc>
            </a:pPr>
            <a:r>
              <a:rPr sz="5700" b="1" spc="-110" dirty="0">
                <a:solidFill>
                  <a:srgbClr val="CC0000"/>
                </a:solidFill>
                <a:latin typeface="Century Gothic"/>
                <a:cs typeface="Century Gothic"/>
              </a:rPr>
              <a:t>Activity</a:t>
            </a:r>
            <a:endParaRPr sz="5700" dirty="0">
              <a:latin typeface="Century Gothic"/>
              <a:cs typeface="Century Gothic"/>
            </a:endParaRPr>
          </a:p>
        </p:txBody>
      </p:sp>
      <p:sp>
        <p:nvSpPr>
          <p:cNvPr id="3" name="object 3"/>
          <p:cNvSpPr txBox="1"/>
          <p:nvPr/>
        </p:nvSpPr>
        <p:spPr>
          <a:xfrm>
            <a:off x="533402" y="1600200"/>
            <a:ext cx="5125085" cy="1347470"/>
          </a:xfrm>
          <a:prstGeom prst="rect">
            <a:avLst/>
          </a:prstGeom>
        </p:spPr>
        <p:txBody>
          <a:bodyPr vert="horz" wrap="square" lIns="0" tIns="0" rIns="0" bIns="0" rtlCol="0">
            <a:noAutofit/>
          </a:bodyPr>
          <a:lstStyle/>
          <a:p>
            <a:pPr marL="12695" marR="12695">
              <a:lnSpc>
                <a:spcPct val="100400"/>
              </a:lnSpc>
            </a:pPr>
            <a:endParaRPr sz="2900" dirty="0">
              <a:latin typeface="Century Gothic"/>
              <a:cs typeface="Century Gothic"/>
            </a:endParaRPr>
          </a:p>
        </p:txBody>
      </p:sp>
      <p:sp>
        <p:nvSpPr>
          <p:cNvPr id="4" name="Rectangle 3"/>
          <p:cNvSpPr/>
          <p:nvPr/>
        </p:nvSpPr>
        <p:spPr>
          <a:xfrm>
            <a:off x="530713" y="1674465"/>
            <a:ext cx="5442800" cy="5762116"/>
          </a:xfrm>
          <a:prstGeom prst="rect">
            <a:avLst/>
          </a:prstGeom>
        </p:spPr>
        <p:txBody>
          <a:bodyPr wrap="square" lIns="91408" tIns="45704" rIns="91408" bIns="45704">
            <a:spAutoFit/>
          </a:bodyPr>
          <a:lstStyle/>
          <a:p>
            <a:pPr marL="457039" indent="-457039">
              <a:buFont typeface="Arial" panose="020B0604020202020204" pitchFamily="34" charset="0"/>
              <a:buChar char="•"/>
            </a:pPr>
            <a:r>
              <a:rPr lang="en-US" sz="2800" dirty="0">
                <a:latin typeface="Calibri"/>
                <a:cs typeface="Calibri"/>
              </a:rPr>
              <a:t>Take one of your targeted interventions from your inventory and plan how you can adapt it to teach one of the replacement behaviors in your F-BSP for your student</a:t>
            </a:r>
          </a:p>
          <a:p>
            <a:pPr marL="457039" indent="-457039">
              <a:buFont typeface="Arial" panose="020B0604020202020204" pitchFamily="34" charset="0"/>
              <a:buChar char="•"/>
            </a:pPr>
            <a:r>
              <a:rPr lang="en-US" sz="2800" dirty="0">
                <a:latin typeface="Calibri"/>
                <a:cs typeface="Calibri"/>
              </a:rPr>
              <a:t>Use the </a:t>
            </a:r>
            <a:r>
              <a:rPr lang="en-US" sz="2800" i="1" dirty="0">
                <a:latin typeface="Calibri"/>
                <a:cs typeface="Calibri"/>
              </a:rPr>
              <a:t>Behavior Teaching Interventions Brainstorming</a:t>
            </a:r>
          </a:p>
          <a:p>
            <a:r>
              <a:rPr lang="en-US" sz="2800" i="1" dirty="0">
                <a:latin typeface="Calibri"/>
                <a:cs typeface="Calibri"/>
              </a:rPr>
              <a:t>     Tool </a:t>
            </a:r>
            <a:r>
              <a:rPr lang="en-US" sz="2800" dirty="0">
                <a:latin typeface="Calibri"/>
                <a:cs typeface="Calibri"/>
              </a:rPr>
              <a:t>p. 11</a:t>
            </a:r>
          </a:p>
          <a:p>
            <a:pPr marL="457039" indent="-457039">
              <a:buFont typeface="Arial" panose="020B0604020202020204" pitchFamily="34" charset="0"/>
              <a:buChar char="•"/>
            </a:pPr>
            <a:r>
              <a:rPr lang="en-US" sz="2800" dirty="0">
                <a:latin typeface="Calibri"/>
                <a:cs typeface="Calibri"/>
              </a:rPr>
              <a:t>List some Behavior    </a:t>
            </a:r>
          </a:p>
          <a:p>
            <a:r>
              <a:rPr lang="en-US" sz="2800" dirty="0">
                <a:latin typeface="Calibri"/>
                <a:cs typeface="Calibri"/>
              </a:rPr>
              <a:t>      Strategies in your      </a:t>
            </a:r>
          </a:p>
          <a:p>
            <a:r>
              <a:rPr lang="en-US" sz="2800" dirty="0">
                <a:latin typeface="Calibri"/>
                <a:cs typeface="Calibri"/>
              </a:rPr>
              <a:t>      student’s F-BSP</a:t>
            </a:r>
          </a:p>
          <a:p>
            <a:endParaRPr lang="en-US" sz="2800" dirty="0">
              <a:latin typeface="Calibri"/>
              <a:cs typeface="Calibri"/>
            </a:endParaRPr>
          </a:p>
        </p:txBody>
      </p:sp>
      <p:sp>
        <p:nvSpPr>
          <p:cNvPr id="5" name="Title 4"/>
          <p:cNvSpPr>
            <a:spLocks noGrp="1"/>
          </p:cNvSpPr>
          <p:nvPr>
            <p:ph type="title"/>
          </p:nvPr>
        </p:nvSpPr>
        <p:spPr>
          <a:xfrm>
            <a:off x="502920" y="311256"/>
            <a:ext cx="6126480" cy="1295400"/>
          </a:xfrm>
        </p:spPr>
        <p:txBody>
          <a:bodyPr/>
          <a:lstStyle/>
          <a:p>
            <a:r>
              <a:rPr lang="en-US" dirty="0"/>
              <a:t>Activity</a:t>
            </a:r>
          </a:p>
        </p:txBody>
      </p:sp>
      <p:sp>
        <p:nvSpPr>
          <p:cNvPr id="7"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49020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Relationships</a:t>
            </a:r>
          </a:p>
        </p:txBody>
      </p:sp>
      <p:sp>
        <p:nvSpPr>
          <p:cNvPr id="3" name="Content Placeholder 2"/>
          <p:cNvSpPr>
            <a:spLocks noGrp="1"/>
          </p:cNvSpPr>
          <p:nvPr>
            <p:ph idx="1"/>
          </p:nvPr>
        </p:nvSpPr>
        <p:spPr/>
        <p:txBody>
          <a:bodyPr/>
          <a:lstStyle/>
          <a:p>
            <a:r>
              <a:rPr lang="en-US" sz="3200" dirty="0"/>
              <a:t>The Effectiveness Of An Intervention Often Hinges On The Quality Of The Relationship With The Helping Adult</a:t>
            </a:r>
          </a:p>
          <a:p>
            <a:r>
              <a:rPr lang="en-US" sz="3200" dirty="0"/>
              <a:t>Well Designed and Informed Behavior Support Plans Often Fail Because The Helping Adult Fails To Establish  A Positive Helping  Relationship With the Child </a:t>
            </a:r>
          </a:p>
          <a:p>
            <a:r>
              <a:rPr lang="en-US" sz="3200" dirty="0"/>
              <a:t>Sometimes  A Poorly Designed Or Marginal Plan Is Successful Because Of The Quality Of The Relationship</a:t>
            </a:r>
          </a:p>
        </p:txBody>
      </p:sp>
    </p:spTree>
    <p:extLst>
      <p:ext uri="{BB962C8B-B14F-4D97-AF65-F5344CB8AC3E}">
        <p14:creationId xmlns:p14="http://schemas.microsoft.com/office/powerpoint/2010/main" val="1528689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Consequenc</a:t>
            </a:r>
            <a:r>
              <a:rPr spc="-30" dirty="0">
                <a:solidFill>
                  <a:srgbClr val="000000"/>
                </a:solidFill>
                <a:latin typeface="Calibri"/>
                <a:cs typeface="Calibri"/>
              </a:rPr>
              <a:t>e</a:t>
            </a:r>
            <a:r>
              <a:rPr spc="-215" dirty="0">
                <a:solidFill>
                  <a:srgbClr val="000000"/>
                </a:solidFill>
                <a:latin typeface="Calibri"/>
                <a:cs typeface="Calibri"/>
              </a:rPr>
              <a:t> </a:t>
            </a:r>
            <a:r>
              <a:rPr spc="-130" dirty="0">
                <a:solidFill>
                  <a:srgbClr val="000000"/>
                </a:solidFill>
                <a:latin typeface="Calibri"/>
                <a:cs typeface="Calibri"/>
              </a:rPr>
              <a:t>Strategies</a:t>
            </a:r>
            <a:endParaRPr dirty="0">
              <a:solidFill>
                <a:srgbClr val="000000"/>
              </a:solidFill>
              <a:latin typeface="Calibri"/>
              <a:cs typeface="Calibri"/>
            </a:endParaRPr>
          </a:p>
        </p:txBody>
      </p:sp>
      <p:sp>
        <p:nvSpPr>
          <p:cNvPr id="9" name="object 9"/>
          <p:cNvSpPr txBox="1"/>
          <p:nvPr/>
        </p:nvSpPr>
        <p:spPr>
          <a:xfrm>
            <a:off x="747966" y="1989689"/>
            <a:ext cx="8472235" cy="4868313"/>
          </a:xfrm>
          <a:prstGeom prst="rect">
            <a:avLst/>
          </a:prstGeom>
        </p:spPr>
        <p:txBody>
          <a:bodyPr vert="horz" wrap="square" lIns="0" tIns="0" rIns="0" bIns="0" rtlCol="0">
            <a:noAutofit/>
          </a:bodyPr>
          <a:lstStyle/>
          <a:p>
            <a:pPr marL="469736" marR="12695" indent="-457039">
              <a:lnSpc>
                <a:spcPct val="100699"/>
              </a:lnSpc>
              <a:buFont typeface="Arial" panose="020B0604020202020204" pitchFamily="34" charset="0"/>
              <a:buChar char="•"/>
              <a:tabLst>
                <a:tab pos="4944915" algn="l"/>
                <a:tab pos="6013246" algn="l"/>
              </a:tabLst>
            </a:pPr>
            <a:r>
              <a:rPr lang="en-US" sz="3600" dirty="0">
                <a:latin typeface="Calibri"/>
                <a:cs typeface="Calibri"/>
              </a:rPr>
              <a:t>M</a:t>
            </a:r>
            <a:r>
              <a:rPr sz="3600" dirty="0">
                <a:latin typeface="Calibri"/>
                <a:cs typeface="Calibri"/>
              </a:rPr>
              <a:t>inimize </a:t>
            </a:r>
            <a:r>
              <a:rPr sz="3600" spc="-14" dirty="0">
                <a:latin typeface="Calibri"/>
                <a:cs typeface="Calibri"/>
              </a:rPr>
              <a:t>r</a:t>
            </a:r>
            <a:r>
              <a:rPr sz="3600" dirty="0">
                <a:latin typeface="Calibri"/>
                <a:cs typeface="Calibri"/>
              </a:rPr>
              <a:t>einfo</a:t>
            </a:r>
            <a:r>
              <a:rPr sz="3600" spc="-25" dirty="0">
                <a:latin typeface="Calibri"/>
                <a:cs typeface="Calibri"/>
              </a:rPr>
              <a:t>r</a:t>
            </a:r>
            <a:r>
              <a:rPr sz="3600" dirty="0">
                <a:latin typeface="Calibri"/>
                <a:cs typeface="Calibri"/>
              </a:rPr>
              <a:t>cement</a:t>
            </a:r>
            <a:r>
              <a:rPr sz="3600" spc="4" dirty="0">
                <a:latin typeface="Calibri"/>
                <a:cs typeface="Calibri"/>
              </a:rPr>
              <a:t> </a:t>
            </a:r>
            <a:r>
              <a:rPr sz="3600" dirty="0">
                <a:latin typeface="Calibri"/>
                <a:cs typeface="Calibri"/>
              </a:rPr>
              <a:t>for</a:t>
            </a:r>
            <a:r>
              <a:rPr sz="3600" spc="4" dirty="0">
                <a:latin typeface="Calibri"/>
                <a:cs typeface="Calibri"/>
              </a:rPr>
              <a:t> </a:t>
            </a:r>
            <a:r>
              <a:rPr sz="3600" dirty="0">
                <a:latin typeface="Calibri"/>
                <a:cs typeface="Calibri"/>
              </a:rPr>
              <a:t>p</a:t>
            </a:r>
            <a:r>
              <a:rPr sz="3600" spc="-14" dirty="0">
                <a:latin typeface="Calibri"/>
                <a:cs typeface="Calibri"/>
              </a:rPr>
              <a:t>r</a:t>
            </a:r>
            <a:r>
              <a:rPr sz="3600" dirty="0">
                <a:latin typeface="Calibri"/>
                <a:cs typeface="Calibri"/>
              </a:rPr>
              <a:t>oblem</a:t>
            </a:r>
            <a:r>
              <a:rPr sz="3600" spc="4" dirty="0">
                <a:latin typeface="Calibri"/>
                <a:cs typeface="Calibri"/>
              </a:rPr>
              <a:t> </a:t>
            </a:r>
            <a:r>
              <a:rPr sz="3600" dirty="0">
                <a:latin typeface="Calibri"/>
                <a:cs typeface="Calibri"/>
              </a:rPr>
              <a:t>behavio</a:t>
            </a:r>
            <a:r>
              <a:rPr sz="3600" spc="-315" dirty="0">
                <a:latin typeface="Calibri"/>
                <a:cs typeface="Calibri"/>
              </a:rPr>
              <a:t>r</a:t>
            </a:r>
            <a:endParaRPr lang="en-US" sz="3600" spc="4" dirty="0">
              <a:latin typeface="Calibri"/>
              <a:cs typeface="Calibri"/>
            </a:endParaRPr>
          </a:p>
          <a:p>
            <a:pPr marL="469736" marR="12695" indent="-457039">
              <a:lnSpc>
                <a:spcPct val="100699"/>
              </a:lnSpc>
              <a:buFont typeface="Arial" panose="020B0604020202020204" pitchFamily="34" charset="0"/>
              <a:buChar char="•"/>
              <a:tabLst>
                <a:tab pos="4944915" algn="l"/>
                <a:tab pos="6013246" algn="l"/>
              </a:tabLst>
            </a:pPr>
            <a:r>
              <a:rPr lang="en-US" sz="3600" spc="4" dirty="0">
                <a:latin typeface="Calibri"/>
                <a:cs typeface="Calibri"/>
              </a:rPr>
              <a:t>R</a:t>
            </a:r>
            <a:r>
              <a:rPr sz="3600" dirty="0">
                <a:latin typeface="Calibri"/>
                <a:cs typeface="Calibri"/>
              </a:rPr>
              <a:t>edi</a:t>
            </a:r>
            <a:r>
              <a:rPr sz="3600" spc="-14" dirty="0">
                <a:latin typeface="Calibri"/>
                <a:cs typeface="Calibri"/>
              </a:rPr>
              <a:t>r</a:t>
            </a:r>
            <a:r>
              <a:rPr sz="3600" dirty="0">
                <a:latin typeface="Calibri"/>
                <a:cs typeface="Calibri"/>
              </a:rPr>
              <a:t>ect</a:t>
            </a:r>
            <a:r>
              <a:rPr sz="3600" spc="4" dirty="0">
                <a:latin typeface="Calibri"/>
                <a:cs typeface="Calibri"/>
              </a:rPr>
              <a:t> </a:t>
            </a:r>
            <a:r>
              <a:rPr lang="en-US" sz="3600" dirty="0">
                <a:latin typeface="Calibri"/>
                <a:cs typeface="Calibri"/>
              </a:rPr>
              <a:t>and reinforce</a:t>
            </a:r>
            <a:r>
              <a:rPr sz="3600" spc="4" dirty="0">
                <a:latin typeface="Calibri"/>
                <a:cs typeface="Calibri"/>
              </a:rPr>
              <a:t> </a:t>
            </a:r>
            <a:r>
              <a:rPr sz="3600" dirty="0">
                <a:latin typeface="Calibri"/>
                <a:cs typeface="Calibri"/>
              </a:rPr>
              <a:t>alte</a:t>
            </a:r>
            <a:r>
              <a:rPr sz="3600" spc="60" dirty="0">
                <a:latin typeface="Calibri"/>
                <a:cs typeface="Calibri"/>
              </a:rPr>
              <a:t>r</a:t>
            </a:r>
            <a:r>
              <a:rPr sz="3600" dirty="0">
                <a:latin typeface="Calibri"/>
                <a:cs typeface="Calibri"/>
              </a:rPr>
              <a:t>native</a:t>
            </a:r>
            <a:r>
              <a:rPr sz="3600" spc="4" dirty="0">
                <a:latin typeface="Calibri"/>
                <a:cs typeface="Calibri"/>
              </a:rPr>
              <a:t> </a:t>
            </a:r>
            <a:r>
              <a:rPr sz="3600" dirty="0">
                <a:latin typeface="Calibri"/>
                <a:cs typeface="Calibri"/>
              </a:rPr>
              <a:t>behavio</a:t>
            </a:r>
            <a:r>
              <a:rPr sz="3600" spc="-219" dirty="0">
                <a:latin typeface="Calibri"/>
                <a:cs typeface="Calibri"/>
              </a:rPr>
              <a:t>r</a:t>
            </a:r>
            <a:endParaRPr lang="en-US" sz="3600" spc="-219" dirty="0">
              <a:latin typeface="Calibri"/>
              <a:cs typeface="Calibri"/>
            </a:endParaRPr>
          </a:p>
          <a:p>
            <a:pPr marL="469736" marR="12695" indent="-457039">
              <a:lnSpc>
                <a:spcPct val="100699"/>
              </a:lnSpc>
              <a:buFont typeface="Arial" panose="020B0604020202020204" pitchFamily="34" charset="0"/>
              <a:buChar char="•"/>
              <a:tabLst>
                <a:tab pos="4944915" algn="l"/>
                <a:tab pos="6013246" algn="l"/>
              </a:tabLst>
            </a:pPr>
            <a:r>
              <a:rPr lang="en-US" sz="3600" spc="4" dirty="0">
                <a:latin typeface="Calibri"/>
                <a:cs typeface="Calibri"/>
              </a:rPr>
              <a:t>I</a:t>
            </a:r>
            <a:r>
              <a:rPr lang="en-US" sz="3600" dirty="0">
                <a:latin typeface="Calibri"/>
                <a:cs typeface="Calibri"/>
              </a:rPr>
              <a:t>nc</a:t>
            </a:r>
            <a:r>
              <a:rPr lang="en-US" sz="3600" spc="-14" dirty="0">
                <a:latin typeface="Calibri"/>
                <a:cs typeface="Calibri"/>
              </a:rPr>
              <a:t>r</a:t>
            </a:r>
            <a:r>
              <a:rPr lang="en-US" sz="3600" dirty="0">
                <a:latin typeface="Calibri"/>
                <a:cs typeface="Calibri"/>
              </a:rPr>
              <a:t>ease </a:t>
            </a:r>
            <a:r>
              <a:rPr lang="en-US" sz="3600" spc="-14" dirty="0">
                <a:latin typeface="Calibri"/>
                <a:cs typeface="Calibri"/>
              </a:rPr>
              <a:t>r</a:t>
            </a:r>
            <a:r>
              <a:rPr lang="en-US" sz="3600" dirty="0">
                <a:latin typeface="Calibri"/>
                <a:cs typeface="Calibri"/>
              </a:rPr>
              <a:t>einfo</a:t>
            </a:r>
            <a:r>
              <a:rPr lang="en-US" sz="3600" spc="-25" dirty="0">
                <a:latin typeface="Calibri"/>
                <a:cs typeface="Calibri"/>
              </a:rPr>
              <a:t>r</a:t>
            </a:r>
            <a:r>
              <a:rPr lang="en-US" sz="3600" dirty="0">
                <a:latin typeface="Calibri"/>
                <a:cs typeface="Calibri"/>
              </a:rPr>
              <a:t>cement</a:t>
            </a:r>
            <a:r>
              <a:rPr lang="en-US" sz="3600" spc="4" dirty="0">
                <a:latin typeface="Calibri"/>
                <a:cs typeface="Calibri"/>
              </a:rPr>
              <a:t> </a:t>
            </a:r>
            <a:r>
              <a:rPr lang="en-US" sz="3600" dirty="0">
                <a:latin typeface="Calibri"/>
                <a:cs typeface="Calibri"/>
              </a:rPr>
              <a:t>for</a:t>
            </a:r>
            <a:r>
              <a:rPr lang="en-US" sz="3600" spc="4" dirty="0">
                <a:latin typeface="Calibri"/>
                <a:cs typeface="Calibri"/>
              </a:rPr>
              <a:t> </a:t>
            </a:r>
            <a:r>
              <a:rPr lang="en-US" sz="3600" dirty="0">
                <a:latin typeface="Calibri"/>
                <a:cs typeface="Calibri"/>
              </a:rPr>
              <a:t>desirable</a:t>
            </a:r>
            <a:r>
              <a:rPr lang="en-US" sz="3600" spc="4" dirty="0">
                <a:latin typeface="Calibri"/>
                <a:cs typeface="Calibri"/>
              </a:rPr>
              <a:t> </a:t>
            </a:r>
            <a:r>
              <a:rPr lang="en-US" sz="3600" dirty="0">
                <a:latin typeface="Calibri"/>
                <a:cs typeface="Calibri"/>
              </a:rPr>
              <a:t>behavio</a:t>
            </a:r>
            <a:r>
              <a:rPr lang="en-US" sz="3600" spc="-315" dirty="0">
                <a:latin typeface="Calibri"/>
                <a:cs typeface="Calibri"/>
              </a:rPr>
              <a:t>r</a:t>
            </a:r>
            <a:endParaRPr lang="en-US" sz="3600" spc="4" dirty="0">
              <a:latin typeface="Calibri"/>
              <a:cs typeface="Calibri"/>
            </a:endParaRPr>
          </a:p>
          <a:p>
            <a:pPr marL="12695" marR="12695">
              <a:lnSpc>
                <a:spcPct val="100699"/>
              </a:lnSpc>
              <a:tabLst>
                <a:tab pos="4944915" algn="l"/>
                <a:tab pos="6013246" algn="l"/>
              </a:tabLst>
            </a:pPr>
            <a:endParaRPr lang="en-US" sz="3600" spc="4" dirty="0">
              <a:latin typeface="Calibri"/>
              <a:cs typeface="Calibri"/>
            </a:endParaRPr>
          </a:p>
          <a:p>
            <a:pPr marL="12695" marR="12695">
              <a:lnSpc>
                <a:spcPct val="100699"/>
              </a:lnSpc>
              <a:tabLst>
                <a:tab pos="4944915" algn="l"/>
                <a:tab pos="6013246" algn="l"/>
              </a:tabLst>
            </a:pPr>
            <a:r>
              <a:rPr lang="en-US" sz="3600" spc="4" dirty="0">
                <a:latin typeface="Calibri"/>
                <a:cs typeface="Calibri"/>
              </a:rPr>
              <a:t>Note: </a:t>
            </a:r>
            <a:r>
              <a:rPr sz="3600" spc="4" dirty="0">
                <a:latin typeface="Calibri"/>
                <a:cs typeface="Calibri"/>
              </a:rPr>
              <a:t>Strategies should </a:t>
            </a:r>
            <a:r>
              <a:rPr sz="3600" dirty="0">
                <a:latin typeface="Calibri"/>
                <a:cs typeface="Calibri"/>
              </a:rPr>
              <a:t>be</a:t>
            </a:r>
            <a:r>
              <a:rPr sz="3600" spc="4" dirty="0">
                <a:latin typeface="Calibri"/>
                <a:cs typeface="Calibri"/>
              </a:rPr>
              <a:t> </a:t>
            </a:r>
            <a:r>
              <a:rPr sz="3600" dirty="0">
                <a:latin typeface="Calibri"/>
                <a:cs typeface="Calibri"/>
              </a:rPr>
              <a:t>designed</a:t>
            </a:r>
            <a:r>
              <a:rPr sz="3600" spc="4" dirty="0">
                <a:latin typeface="Calibri"/>
                <a:cs typeface="Calibri"/>
              </a:rPr>
              <a:t> </a:t>
            </a:r>
            <a:r>
              <a:rPr sz="3600" dirty="0">
                <a:latin typeface="Calibri"/>
                <a:cs typeface="Calibri"/>
              </a:rPr>
              <a:t>in</a:t>
            </a:r>
            <a:r>
              <a:rPr sz="3600" spc="4" dirty="0">
                <a:latin typeface="Calibri"/>
                <a:cs typeface="Calibri"/>
              </a:rPr>
              <a:t> </a:t>
            </a:r>
            <a:r>
              <a:rPr sz="3600" dirty="0">
                <a:latin typeface="Calibri"/>
                <a:cs typeface="Calibri"/>
              </a:rPr>
              <a:t>combination</a:t>
            </a:r>
            <a:r>
              <a:rPr sz="3600" spc="4" dirty="0">
                <a:latin typeface="Calibri"/>
                <a:cs typeface="Calibri"/>
              </a:rPr>
              <a:t> </a:t>
            </a:r>
            <a:r>
              <a:rPr sz="3600" dirty="0">
                <a:latin typeface="Calibri"/>
                <a:cs typeface="Calibri"/>
              </a:rPr>
              <a:t>with teaching</a:t>
            </a:r>
            <a:r>
              <a:rPr sz="3600" spc="4" dirty="0">
                <a:latin typeface="Calibri"/>
                <a:cs typeface="Calibri"/>
              </a:rPr>
              <a:t> </a:t>
            </a:r>
            <a:r>
              <a:rPr sz="3600" dirty="0">
                <a:latin typeface="Calibri"/>
                <a:cs typeface="Calibri"/>
              </a:rPr>
              <a:t>strategies</a:t>
            </a:r>
          </a:p>
          <a:p>
            <a:pPr>
              <a:lnSpc>
                <a:spcPts val="650"/>
              </a:lnSpc>
              <a:spcBef>
                <a:spcPts val="25"/>
              </a:spcBef>
            </a:pPr>
            <a:endParaRPr sz="700" dirty="0">
              <a:latin typeface="Calibri"/>
              <a:cs typeface="Calibri"/>
            </a:endParaRPr>
          </a:p>
        </p:txBody>
      </p:sp>
      <p:sp>
        <p:nvSpPr>
          <p:cNvPr id="10" name="object 10"/>
          <p:cNvSpPr txBox="1"/>
          <p:nvPr/>
        </p:nvSpPr>
        <p:spPr>
          <a:xfrm>
            <a:off x="747965" y="6258826"/>
            <a:ext cx="1711960" cy="394970"/>
          </a:xfrm>
          <a:prstGeom prst="rect">
            <a:avLst/>
          </a:prstGeom>
        </p:spPr>
        <p:txBody>
          <a:bodyPr vert="horz" wrap="square" lIns="0" tIns="0" rIns="0" bIns="0" rtlCol="0">
            <a:noAutofit/>
          </a:bodyPr>
          <a:lstStyle/>
          <a:p>
            <a:pPr marL="206302" indent="-193607">
              <a:buClr>
                <a:srgbClr val="24603B"/>
              </a:buClr>
              <a:buSzPct val="84313"/>
              <a:buFont typeface="Arial"/>
              <a:buChar char="•"/>
              <a:tabLst>
                <a:tab pos="206302" algn="l"/>
              </a:tabLst>
            </a:pPr>
            <a:endParaRPr sz="2600" dirty="0">
              <a:latin typeface="Century Gothic"/>
              <a:cs typeface="Century Gothic"/>
            </a:endParaRPr>
          </a:p>
        </p:txBody>
      </p:sp>
    </p:spTree>
    <p:extLst>
      <p:ext uri="{BB962C8B-B14F-4D97-AF65-F5344CB8AC3E}">
        <p14:creationId xmlns:p14="http://schemas.microsoft.com/office/powerpoint/2010/main" val="1673591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Consequenc</a:t>
            </a:r>
            <a:r>
              <a:rPr spc="-30" dirty="0">
                <a:solidFill>
                  <a:srgbClr val="000000"/>
                </a:solidFill>
                <a:latin typeface="Calibri"/>
                <a:cs typeface="Calibri"/>
              </a:rPr>
              <a:t>e</a:t>
            </a:r>
            <a:r>
              <a:rPr spc="-215" dirty="0">
                <a:solidFill>
                  <a:srgbClr val="000000"/>
                </a:solidFill>
                <a:latin typeface="Calibri"/>
                <a:cs typeface="Calibri"/>
              </a:rPr>
              <a:t> </a:t>
            </a:r>
            <a:r>
              <a:rPr spc="-130" dirty="0">
                <a:solidFill>
                  <a:srgbClr val="000000"/>
                </a:solidFill>
                <a:latin typeface="Calibri"/>
                <a:cs typeface="Calibri"/>
              </a:rPr>
              <a:t>Strategies</a:t>
            </a:r>
            <a:endParaRPr dirty="0">
              <a:solidFill>
                <a:srgbClr val="000000"/>
              </a:solidFill>
              <a:latin typeface="Calibri"/>
              <a:cs typeface="Calibri"/>
            </a:endParaRPr>
          </a:p>
        </p:txBody>
      </p:sp>
      <p:sp>
        <p:nvSpPr>
          <p:cNvPr id="12" name="Content Placeholder 11"/>
          <p:cNvSpPr>
            <a:spLocks noGrp="1"/>
          </p:cNvSpPr>
          <p:nvPr>
            <p:ph idx="1"/>
          </p:nvPr>
        </p:nvSpPr>
        <p:spPr>
          <a:xfrm>
            <a:off x="521746" y="1624161"/>
            <a:ext cx="9052560" cy="5516591"/>
          </a:xfrm>
        </p:spPr>
        <p:txBody>
          <a:bodyPr/>
          <a:lstStyle/>
          <a:p>
            <a:pPr marL="0" indent="0">
              <a:buNone/>
            </a:pPr>
            <a:r>
              <a:rPr lang="en-US" sz="3000" b="1" i="1" dirty="0">
                <a:latin typeface="Calibri"/>
                <a:cs typeface="Calibri"/>
              </a:rPr>
              <a:t>Exa</a:t>
            </a:r>
            <a:r>
              <a:rPr lang="en-US" sz="3000" b="1" i="1" spc="-4" dirty="0">
                <a:latin typeface="Calibri"/>
                <a:cs typeface="Calibri"/>
              </a:rPr>
              <a:t>m</a:t>
            </a:r>
            <a:r>
              <a:rPr lang="en-US" sz="3000" b="1" i="1" dirty="0">
                <a:latin typeface="Calibri"/>
                <a:cs typeface="Calibri"/>
              </a:rPr>
              <a:t>pl</a:t>
            </a:r>
            <a:r>
              <a:rPr lang="en-US" sz="3000" b="1" i="1" spc="-4" dirty="0">
                <a:latin typeface="Calibri"/>
                <a:cs typeface="Calibri"/>
              </a:rPr>
              <a:t>es</a:t>
            </a:r>
            <a:r>
              <a:rPr lang="en-US" sz="3000" b="1" i="1" dirty="0">
                <a:latin typeface="Calibri"/>
                <a:cs typeface="Calibri"/>
              </a:rPr>
              <a:t>:</a:t>
            </a:r>
            <a:endParaRPr lang="en-US" sz="3000" dirty="0">
              <a:latin typeface="Calibri"/>
              <a:cs typeface="Calibri"/>
            </a:endParaRPr>
          </a:p>
          <a:p>
            <a:pPr>
              <a:lnSpc>
                <a:spcPts val="550"/>
              </a:lnSpc>
              <a:spcBef>
                <a:spcPts val="28"/>
              </a:spcBef>
            </a:pPr>
            <a:endParaRPr lang="en-US" sz="3000" dirty="0">
              <a:latin typeface="Calibri"/>
              <a:cs typeface="Calibri"/>
            </a:endParaRPr>
          </a:p>
          <a:p>
            <a:pPr marL="206302" indent="-193607">
              <a:buClr>
                <a:srgbClr val="24603B"/>
              </a:buClr>
              <a:buSzPct val="84313"/>
              <a:buFont typeface="Arial"/>
              <a:buChar char="•"/>
              <a:tabLst>
                <a:tab pos="206302" algn="l"/>
              </a:tabLst>
            </a:pPr>
            <a:r>
              <a:rPr lang="en-US" sz="3000" spc="-25" dirty="0">
                <a:latin typeface="Calibri"/>
                <a:cs typeface="Calibri"/>
              </a:rPr>
              <a:t>Reinforcement (positive or negative) to increase alternative or desirable behaviors</a:t>
            </a:r>
          </a:p>
          <a:p>
            <a:pPr marL="206302" indent="-193607">
              <a:buClr>
                <a:srgbClr val="24603B"/>
              </a:buClr>
              <a:buSzPct val="84313"/>
              <a:buFont typeface="Arial"/>
              <a:buChar char="•"/>
              <a:tabLst>
                <a:tab pos="206302" algn="l"/>
              </a:tabLst>
            </a:pPr>
            <a:r>
              <a:rPr lang="en-US" sz="3000" spc="-25" dirty="0">
                <a:latin typeface="Calibri"/>
                <a:cs typeface="Calibri"/>
              </a:rPr>
              <a:t>Extinction</a:t>
            </a:r>
          </a:p>
          <a:p>
            <a:pPr marL="206302" indent="-193607">
              <a:buClr>
                <a:srgbClr val="24603B"/>
              </a:buClr>
              <a:buSzPct val="84313"/>
              <a:buFont typeface="Arial"/>
              <a:buChar char="•"/>
              <a:tabLst>
                <a:tab pos="206302" algn="l"/>
              </a:tabLst>
            </a:pPr>
            <a:r>
              <a:rPr lang="en-US" sz="3000" spc="-25" dirty="0">
                <a:latin typeface="Calibri"/>
                <a:cs typeface="Calibri"/>
              </a:rPr>
              <a:t>‘Punishment’ to decrease problem behaviors</a:t>
            </a:r>
          </a:p>
          <a:p>
            <a:pPr marL="206302" indent="-193607">
              <a:buClr>
                <a:srgbClr val="24603B"/>
              </a:buClr>
              <a:buSzPct val="84313"/>
              <a:buFont typeface="Arial"/>
              <a:buChar char="•"/>
              <a:tabLst>
                <a:tab pos="206302" algn="l"/>
              </a:tabLst>
            </a:pPr>
            <a:r>
              <a:rPr lang="en-US" sz="3000" spc="-25" dirty="0">
                <a:latin typeface="Calibri"/>
                <a:cs typeface="Calibri"/>
              </a:rPr>
              <a:t>N</a:t>
            </a:r>
            <a:r>
              <a:rPr lang="en-US" sz="3000" spc="-14" dirty="0">
                <a:latin typeface="Calibri"/>
                <a:cs typeface="Calibri"/>
              </a:rPr>
              <a:t>on-contingent </a:t>
            </a:r>
            <a:r>
              <a:rPr lang="en-US" sz="3000" spc="-10" dirty="0">
                <a:latin typeface="Calibri"/>
                <a:cs typeface="Calibri"/>
              </a:rPr>
              <a:t>r</a:t>
            </a:r>
            <a:r>
              <a:rPr lang="en-US" sz="3000" spc="-14" dirty="0">
                <a:latin typeface="Calibri"/>
                <a:cs typeface="Calibri"/>
              </a:rPr>
              <a:t>einfo</a:t>
            </a:r>
            <a:r>
              <a:rPr lang="en-US" sz="3000" spc="-20" dirty="0">
                <a:latin typeface="Calibri"/>
                <a:cs typeface="Calibri"/>
              </a:rPr>
              <a:t>rcement</a:t>
            </a:r>
            <a:r>
              <a:rPr lang="en-US" sz="3000" spc="-10" dirty="0">
                <a:latin typeface="Calibri"/>
                <a:cs typeface="Calibri"/>
              </a:rPr>
              <a:t> to reduce the value of current </a:t>
            </a:r>
            <a:r>
              <a:rPr lang="en-US" sz="3000" spc="-10" dirty="0" err="1">
                <a:latin typeface="Calibri"/>
                <a:cs typeface="Calibri"/>
              </a:rPr>
              <a:t>reinforcers</a:t>
            </a:r>
            <a:r>
              <a:rPr lang="en-US" sz="3000" spc="-10" dirty="0">
                <a:latin typeface="Calibri"/>
                <a:cs typeface="Calibri"/>
              </a:rPr>
              <a:t> for problem behavior (i.e. provide sensory input all the time to reduce value of disruptive sensory-seeking behavior)</a:t>
            </a:r>
          </a:p>
          <a:p>
            <a:pPr marL="206302" indent="-193607">
              <a:buClr>
                <a:srgbClr val="24603B"/>
              </a:buClr>
              <a:buSzPct val="84313"/>
              <a:buFont typeface="Arial"/>
              <a:buChar char="•"/>
              <a:tabLst>
                <a:tab pos="206302" algn="l"/>
              </a:tabLst>
            </a:pPr>
            <a:r>
              <a:rPr lang="en-US" sz="3000" spc="-10" dirty="0">
                <a:latin typeface="Calibri"/>
                <a:cs typeface="Calibri"/>
              </a:rPr>
              <a:t>Re-direction</a:t>
            </a:r>
            <a:endParaRPr lang="en-US" sz="3000" dirty="0">
              <a:latin typeface="Calibri"/>
              <a:cs typeface="Calibri"/>
            </a:endParaRPr>
          </a:p>
        </p:txBody>
      </p:sp>
      <p:sp>
        <p:nvSpPr>
          <p:cNvPr id="10" name="object 10"/>
          <p:cNvSpPr txBox="1"/>
          <p:nvPr/>
        </p:nvSpPr>
        <p:spPr>
          <a:xfrm>
            <a:off x="747965" y="6258826"/>
            <a:ext cx="1711960" cy="394970"/>
          </a:xfrm>
          <a:prstGeom prst="rect">
            <a:avLst/>
          </a:prstGeom>
        </p:spPr>
        <p:txBody>
          <a:bodyPr vert="horz" wrap="square" lIns="0" tIns="0" rIns="0" bIns="0" rtlCol="0">
            <a:noAutofit/>
          </a:bodyPr>
          <a:lstStyle/>
          <a:p>
            <a:pPr marL="12695">
              <a:buClr>
                <a:srgbClr val="24603B"/>
              </a:buClr>
              <a:buSzPct val="84313"/>
              <a:tabLst>
                <a:tab pos="206302" algn="l"/>
              </a:tabLst>
            </a:pPr>
            <a:endParaRPr sz="2600" dirty="0">
              <a:latin typeface="Century Gothic"/>
              <a:cs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502920" y="1828800"/>
            <a:ext cx="4907280" cy="5029200"/>
          </a:xfrm>
          <a:prstGeom prst="rect">
            <a:avLst/>
          </a:prstGeom>
        </p:spPr>
        <p:txBody>
          <a:bodyPr vert="horz" wrap="square" lIns="0" tIns="0" rIns="0" bIns="0" rtlCol="0">
            <a:noAutofit/>
          </a:bodyPr>
          <a:lstStyle/>
          <a:p>
            <a:pPr marL="497031" marR="1737385" indent="-484970">
              <a:lnSpc>
                <a:spcPct val="100400"/>
              </a:lnSpc>
              <a:buClr>
                <a:srgbClr val="24603B"/>
              </a:buClr>
              <a:buSzPct val="84745"/>
              <a:buFont typeface="Arial"/>
              <a:buChar char="•"/>
              <a:tabLst>
                <a:tab pos="497031" algn="l"/>
              </a:tabLst>
            </a:pPr>
            <a:r>
              <a:rPr lang="en-US" sz="3600" spc="-4" dirty="0">
                <a:solidFill>
                  <a:srgbClr val="404040"/>
                </a:solidFill>
                <a:latin typeface="Calibri"/>
                <a:cs typeface="Calibri"/>
              </a:rPr>
              <a:t>Use the </a:t>
            </a:r>
            <a:r>
              <a:rPr lang="en-US" sz="3600" i="1" spc="-4" dirty="0">
                <a:solidFill>
                  <a:srgbClr val="404040"/>
                </a:solidFill>
                <a:latin typeface="Calibri"/>
                <a:cs typeface="Calibri"/>
              </a:rPr>
              <a:t>Consequence Intervention Brainstorming Tool </a:t>
            </a:r>
            <a:r>
              <a:rPr lang="en-US" sz="3600" spc="-4" dirty="0">
                <a:solidFill>
                  <a:srgbClr val="404040"/>
                </a:solidFill>
                <a:latin typeface="Calibri"/>
                <a:cs typeface="Calibri"/>
              </a:rPr>
              <a:t>p. 12</a:t>
            </a:r>
            <a:endParaRPr sz="3600" dirty="0">
              <a:latin typeface="Calibri"/>
              <a:cs typeface="Calibri"/>
            </a:endParaRPr>
          </a:p>
          <a:p>
            <a:pPr marL="497031" marR="12695" indent="-484970">
              <a:lnSpc>
                <a:spcPct val="101200"/>
              </a:lnSpc>
              <a:buClr>
                <a:srgbClr val="24603B"/>
              </a:buClr>
              <a:buSzPct val="84745"/>
              <a:buFont typeface="Arial"/>
              <a:buChar char="•"/>
              <a:tabLst>
                <a:tab pos="497031" algn="l"/>
              </a:tabLst>
            </a:pPr>
            <a:r>
              <a:rPr sz="3600" dirty="0">
                <a:solidFill>
                  <a:srgbClr val="404040"/>
                </a:solidFill>
                <a:latin typeface="Calibri"/>
                <a:cs typeface="Calibri"/>
              </a:rPr>
              <a:t>List</a:t>
            </a:r>
            <a:r>
              <a:rPr sz="3600" spc="4" dirty="0">
                <a:solidFill>
                  <a:srgbClr val="404040"/>
                </a:solidFill>
                <a:latin typeface="Calibri"/>
                <a:cs typeface="Calibri"/>
              </a:rPr>
              <a:t> </a:t>
            </a:r>
            <a:r>
              <a:rPr sz="3600" dirty="0">
                <a:solidFill>
                  <a:srgbClr val="404040"/>
                </a:solidFill>
                <a:latin typeface="Calibri"/>
                <a:cs typeface="Calibri"/>
              </a:rPr>
              <a:t>some</a:t>
            </a:r>
            <a:r>
              <a:rPr sz="3600" spc="4" dirty="0">
                <a:solidFill>
                  <a:srgbClr val="404040"/>
                </a:solidFill>
                <a:latin typeface="Calibri"/>
                <a:cs typeface="Calibri"/>
              </a:rPr>
              <a:t> </a:t>
            </a:r>
            <a:r>
              <a:rPr sz="3600" dirty="0">
                <a:solidFill>
                  <a:srgbClr val="404040"/>
                </a:solidFill>
                <a:latin typeface="Calibri"/>
                <a:cs typeface="Calibri"/>
              </a:rPr>
              <a:t>consequence strategies</a:t>
            </a:r>
            <a:r>
              <a:rPr sz="3600" spc="4" dirty="0">
                <a:solidFill>
                  <a:srgbClr val="404040"/>
                </a:solidFill>
                <a:latin typeface="Calibri"/>
                <a:cs typeface="Calibri"/>
              </a:rPr>
              <a:t>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 student</a:t>
            </a:r>
            <a:r>
              <a:rPr sz="3600" spc="4" dirty="0">
                <a:solidFill>
                  <a:srgbClr val="404040"/>
                </a:solidFill>
                <a:latin typeface="Calibri"/>
                <a:cs typeface="Calibri"/>
              </a:rPr>
              <a:t> </a:t>
            </a:r>
            <a:r>
              <a:rPr sz="3600" dirty="0">
                <a:solidFill>
                  <a:srgbClr val="404040"/>
                </a:solidFill>
                <a:latin typeface="Calibri"/>
                <a:cs typeface="Calibri"/>
              </a:rPr>
              <a:t>in</a:t>
            </a:r>
            <a:r>
              <a:rPr sz="3600" spc="4" dirty="0">
                <a:solidFill>
                  <a:srgbClr val="404040"/>
                </a:solidFill>
                <a:latin typeface="Calibri"/>
                <a:cs typeface="Calibri"/>
              </a:rPr>
              <a:t> </a:t>
            </a:r>
            <a:r>
              <a:rPr sz="3600" dirty="0">
                <a:solidFill>
                  <a:srgbClr val="404040"/>
                </a:solidFill>
                <a:latin typeface="Calibri"/>
                <a:cs typeface="Calibri"/>
              </a:rPr>
              <a:t>the</a:t>
            </a:r>
            <a:r>
              <a:rPr sz="3600" spc="4" dirty="0">
                <a:solidFill>
                  <a:srgbClr val="404040"/>
                </a:solidFill>
                <a:latin typeface="Calibri"/>
                <a:cs typeface="Calibri"/>
              </a:rPr>
              <a:t> </a:t>
            </a:r>
            <a:r>
              <a:rPr sz="3600" dirty="0">
                <a:solidFill>
                  <a:srgbClr val="404040"/>
                </a:solidFill>
                <a:latin typeface="Calibri"/>
                <a:cs typeface="Calibri"/>
              </a:rPr>
              <a:t>F-</a:t>
            </a:r>
            <a:r>
              <a:rPr sz="3600" spc="-4" dirty="0">
                <a:solidFill>
                  <a:srgbClr val="404040"/>
                </a:solidFill>
                <a:latin typeface="Calibri"/>
                <a:cs typeface="Calibri"/>
              </a:rPr>
              <a:t>B</a:t>
            </a:r>
            <a:r>
              <a:rPr sz="3600" dirty="0">
                <a:solidFill>
                  <a:srgbClr val="404040"/>
                </a:solidFill>
                <a:latin typeface="Calibri"/>
                <a:cs typeface="Calibri"/>
              </a:rPr>
              <a:t>SP p</a:t>
            </a:r>
            <a:r>
              <a:rPr sz="3600" spc="-14" dirty="0">
                <a:solidFill>
                  <a:srgbClr val="404040"/>
                </a:solidFill>
                <a:latin typeface="Calibri"/>
                <a:cs typeface="Calibri"/>
              </a:rPr>
              <a:t>r</a:t>
            </a:r>
            <a:r>
              <a:rPr sz="3600" dirty="0">
                <a:solidFill>
                  <a:srgbClr val="404040"/>
                </a:solidFill>
                <a:latin typeface="Calibri"/>
                <a:cs typeface="Calibri"/>
              </a:rPr>
              <a:t>otocol</a:t>
            </a:r>
            <a:endParaRPr sz="3600" dirty="0">
              <a:latin typeface="Calibri"/>
              <a:cs typeface="Calibri"/>
            </a:endParaRPr>
          </a:p>
        </p:txBody>
      </p:sp>
      <p:sp>
        <p:nvSpPr>
          <p:cNvPr id="5" name="Title 4"/>
          <p:cNvSpPr>
            <a:spLocks noGrp="1"/>
          </p:cNvSpPr>
          <p:nvPr>
            <p:ph type="title"/>
          </p:nvPr>
        </p:nvSpPr>
        <p:spPr>
          <a:xfrm>
            <a:off x="502920" y="311256"/>
            <a:ext cx="6431280" cy="1295400"/>
          </a:xfrm>
        </p:spPr>
        <p:txBody>
          <a:bodyPr/>
          <a:lstStyle/>
          <a:p>
            <a:r>
              <a:rPr lang="en-US" dirty="0"/>
              <a:t>Activity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Support</a:t>
            </a:r>
            <a:r>
              <a:rPr spc="-20" dirty="0">
                <a:solidFill>
                  <a:srgbClr val="000000"/>
                </a:solidFill>
                <a:latin typeface="Calibri"/>
                <a:cs typeface="Calibri"/>
              </a:rPr>
              <a:t>s</a:t>
            </a:r>
            <a:r>
              <a:rPr spc="-215" dirty="0">
                <a:solidFill>
                  <a:srgbClr val="000000"/>
                </a:solidFill>
                <a:latin typeface="Calibri"/>
                <a:cs typeface="Calibri"/>
              </a:rPr>
              <a:t> </a:t>
            </a:r>
            <a:r>
              <a:rPr spc="-140" dirty="0">
                <a:solidFill>
                  <a:srgbClr val="000000"/>
                </a:solidFill>
                <a:latin typeface="Calibri"/>
                <a:cs typeface="Calibri"/>
              </a:rPr>
              <a:t>an</a:t>
            </a:r>
            <a:r>
              <a:rPr spc="-30" dirty="0">
                <a:solidFill>
                  <a:srgbClr val="000000"/>
                </a:solidFill>
                <a:latin typeface="Calibri"/>
                <a:cs typeface="Calibri"/>
              </a:rPr>
              <a:t>d</a:t>
            </a:r>
            <a:r>
              <a:rPr spc="-215" dirty="0">
                <a:solidFill>
                  <a:srgbClr val="000000"/>
                </a:solidFill>
                <a:latin typeface="Calibri"/>
                <a:cs typeface="Calibri"/>
              </a:rPr>
              <a:t> </a:t>
            </a:r>
            <a:r>
              <a:rPr spc="-135" dirty="0">
                <a:solidFill>
                  <a:srgbClr val="000000"/>
                </a:solidFill>
                <a:latin typeface="Calibri"/>
                <a:cs typeface="Calibri"/>
              </a:rPr>
              <a:t>Practices</a:t>
            </a:r>
            <a:endParaRPr dirty="0">
              <a:solidFill>
                <a:srgbClr val="000000"/>
              </a:solidFill>
              <a:latin typeface="Calibri"/>
              <a:cs typeface="Calibri"/>
            </a:endParaRPr>
          </a:p>
        </p:txBody>
      </p:sp>
      <p:sp>
        <p:nvSpPr>
          <p:cNvPr id="9" name="object 9"/>
          <p:cNvSpPr txBox="1"/>
          <p:nvPr/>
        </p:nvSpPr>
        <p:spPr>
          <a:xfrm>
            <a:off x="747968" y="1992836"/>
            <a:ext cx="8304530" cy="4941366"/>
          </a:xfrm>
          <a:prstGeom prst="rect">
            <a:avLst/>
          </a:prstGeom>
        </p:spPr>
        <p:txBody>
          <a:bodyPr vert="horz" wrap="square" lIns="0" tIns="0" rIns="0" bIns="0" rtlCol="0">
            <a:noAutofit/>
          </a:bodyPr>
          <a:lstStyle/>
          <a:p>
            <a:pPr marL="206302" indent="-193607">
              <a:buClr>
                <a:srgbClr val="24603B"/>
              </a:buClr>
              <a:buSzPct val="84745"/>
              <a:buFont typeface="Arial"/>
              <a:buChar char="•"/>
              <a:tabLst>
                <a:tab pos="206302" algn="l"/>
              </a:tabLst>
            </a:pPr>
            <a:r>
              <a:rPr sz="3600" spc="-90" dirty="0">
                <a:latin typeface="Calibri"/>
                <a:cs typeface="Calibri"/>
              </a:rPr>
              <a:t>T</a:t>
            </a:r>
            <a:r>
              <a:rPr sz="3600" dirty="0">
                <a:latin typeface="Calibri"/>
                <a:cs typeface="Calibri"/>
              </a:rPr>
              <a:t>rauma</a:t>
            </a:r>
            <a:r>
              <a:rPr sz="3600" spc="4" dirty="0">
                <a:latin typeface="Calibri"/>
                <a:cs typeface="Calibri"/>
              </a:rPr>
              <a:t> </a:t>
            </a:r>
            <a:r>
              <a:rPr sz="3600" dirty="0">
                <a:latin typeface="Calibri"/>
                <a:cs typeface="Calibri"/>
              </a:rPr>
              <a:t>info</a:t>
            </a:r>
            <a:r>
              <a:rPr sz="3600" spc="80" dirty="0">
                <a:latin typeface="Calibri"/>
                <a:cs typeface="Calibri"/>
              </a:rPr>
              <a:t>r</a:t>
            </a:r>
            <a:r>
              <a:rPr sz="3600" dirty="0">
                <a:latin typeface="Calibri"/>
                <a:cs typeface="Calibri"/>
              </a:rPr>
              <a:t>med</a:t>
            </a:r>
            <a:r>
              <a:rPr sz="3600" spc="4" dirty="0">
                <a:latin typeface="Calibri"/>
                <a:cs typeface="Calibri"/>
              </a:rPr>
              <a:t> </a:t>
            </a:r>
            <a:r>
              <a:rPr sz="3600" dirty="0">
                <a:latin typeface="Calibri"/>
                <a:cs typeface="Calibri"/>
              </a:rPr>
              <a:t>Ca</a:t>
            </a:r>
            <a:r>
              <a:rPr sz="3600" spc="-14" dirty="0">
                <a:latin typeface="Calibri"/>
                <a:cs typeface="Calibri"/>
              </a:rPr>
              <a:t>r</a:t>
            </a:r>
            <a:r>
              <a:rPr sz="3600" dirty="0">
                <a:latin typeface="Calibri"/>
                <a:cs typeface="Calibri"/>
              </a:rPr>
              <a:t>e</a:t>
            </a:r>
          </a:p>
          <a:p>
            <a:pPr>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spc="-4" dirty="0">
                <a:latin typeface="Calibri"/>
                <a:cs typeface="Calibri"/>
              </a:rPr>
              <a:t>D</a:t>
            </a:r>
            <a:r>
              <a:rPr sz="3600" dirty="0">
                <a:latin typeface="Calibri"/>
                <a:cs typeface="Calibri"/>
              </a:rPr>
              <a:t>e-escalation</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Relationship</a:t>
            </a:r>
            <a:r>
              <a:rPr sz="3600" spc="4" dirty="0">
                <a:latin typeface="Calibri"/>
                <a:cs typeface="Calibri"/>
              </a:rPr>
              <a:t> </a:t>
            </a:r>
            <a:r>
              <a:rPr sz="3600" dirty="0">
                <a:latin typeface="Calibri"/>
                <a:cs typeface="Calibri"/>
              </a:rPr>
              <a:t>Building</a:t>
            </a:r>
            <a:r>
              <a:rPr sz="3600" spc="4" dirty="0">
                <a:latin typeface="Calibri"/>
                <a:cs typeface="Calibri"/>
              </a:rPr>
              <a:t> </a:t>
            </a:r>
            <a:r>
              <a:rPr sz="3600" dirty="0">
                <a:latin typeface="Calibri"/>
                <a:cs typeface="Calibri"/>
              </a:rPr>
              <a:t>Skills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LSCI</a:t>
            </a:r>
            <a:r>
              <a:rPr sz="3600" spc="4" dirty="0">
                <a:latin typeface="Calibri"/>
                <a:cs typeface="Calibri"/>
              </a:rPr>
              <a:t> </a:t>
            </a:r>
            <a:r>
              <a:rPr sz="3600" dirty="0">
                <a:latin typeface="Calibri"/>
                <a:cs typeface="Calibri"/>
              </a:rPr>
              <a:t>trainings</a:t>
            </a:r>
          </a:p>
          <a:p>
            <a:pPr>
              <a:lnSpc>
                <a:spcPts val="650"/>
              </a:lnSpc>
              <a:spcBef>
                <a:spcPts val="35"/>
              </a:spcBef>
              <a:buClr>
                <a:srgbClr val="24603B"/>
              </a:buClr>
              <a:buFont typeface="Arial"/>
              <a:buChar char="•"/>
            </a:pPr>
            <a:endParaRPr sz="3600" dirty="0">
              <a:latin typeface="Calibri"/>
              <a:cs typeface="Calibri"/>
            </a:endParaRPr>
          </a:p>
          <a:p>
            <a:pPr marL="488778" lvl="1" indent="-193607">
              <a:buClr>
                <a:srgbClr val="24603B"/>
              </a:buClr>
              <a:buSzPct val="84313"/>
              <a:buFont typeface="Arial"/>
              <a:buChar char="•"/>
              <a:tabLst>
                <a:tab pos="488778" algn="l"/>
              </a:tabLst>
            </a:pPr>
            <a:r>
              <a:rPr sz="3600" spc="-14" dirty="0">
                <a:latin typeface="Calibri"/>
                <a:cs typeface="Calibri"/>
              </a:rPr>
              <a:t>B</a:t>
            </a:r>
            <a:r>
              <a:rPr sz="3600" spc="-10" dirty="0">
                <a:latin typeface="Calibri"/>
                <a:cs typeface="Calibri"/>
              </a:rPr>
              <a:t>r</a:t>
            </a:r>
            <a:r>
              <a:rPr sz="3600" spc="-20" dirty="0">
                <a:latin typeface="Calibri"/>
                <a:cs typeface="Calibri"/>
              </a:rPr>
              <a:t>eaking The Confl</a:t>
            </a:r>
            <a:r>
              <a:rPr sz="3600" spc="-4" dirty="0">
                <a:latin typeface="Calibri"/>
                <a:cs typeface="Calibri"/>
              </a:rPr>
              <a:t>ict </a:t>
            </a:r>
            <a:r>
              <a:rPr sz="3600" spc="-14" dirty="0">
                <a:latin typeface="Calibri"/>
                <a:cs typeface="Calibri"/>
              </a:rPr>
              <a:t>Cycle (</a:t>
            </a:r>
            <a:r>
              <a:rPr sz="3600" spc="-10" dirty="0">
                <a:latin typeface="Calibri"/>
                <a:cs typeface="Calibri"/>
              </a:rPr>
              <a:t>all </a:t>
            </a:r>
            <a:r>
              <a:rPr sz="3600" spc="-14" dirty="0">
                <a:latin typeface="Calibri"/>
                <a:cs typeface="Calibri"/>
              </a:rPr>
              <a:t>Sta</a:t>
            </a:r>
            <a:r>
              <a:rPr sz="3600" spc="4" dirty="0">
                <a:latin typeface="Calibri"/>
                <a:cs typeface="Calibri"/>
              </a:rPr>
              <a:t>f</a:t>
            </a:r>
            <a:r>
              <a:rPr sz="3600" dirty="0">
                <a:latin typeface="Calibri"/>
                <a:cs typeface="Calibri"/>
              </a:rPr>
              <a:t>f)</a:t>
            </a:r>
          </a:p>
          <a:p>
            <a:pPr lvl="1">
              <a:lnSpc>
                <a:spcPts val="500"/>
              </a:lnSpc>
              <a:spcBef>
                <a:spcPts val="48"/>
              </a:spcBef>
              <a:buClr>
                <a:srgbClr val="24603B"/>
              </a:buClr>
              <a:buFont typeface="Arial"/>
              <a:buChar char="•"/>
            </a:pPr>
            <a:endParaRPr sz="3600" dirty="0">
              <a:latin typeface="Calibri"/>
              <a:cs typeface="Calibri"/>
            </a:endParaRPr>
          </a:p>
          <a:p>
            <a:pPr marL="488778" lvl="1" indent="-193607">
              <a:buClr>
                <a:srgbClr val="24603B"/>
              </a:buClr>
              <a:buSzPct val="84313"/>
              <a:buFont typeface="Arial"/>
              <a:buChar char="•"/>
              <a:tabLst>
                <a:tab pos="488778" algn="l"/>
              </a:tabLst>
            </a:pPr>
            <a:r>
              <a:rPr sz="3600" spc="-120" dirty="0">
                <a:latin typeface="Calibri"/>
                <a:cs typeface="Calibri"/>
              </a:rPr>
              <a:t>T</a:t>
            </a:r>
            <a:r>
              <a:rPr sz="3600" dirty="0">
                <a:latin typeface="Calibri"/>
                <a:cs typeface="Calibri"/>
              </a:rPr>
              <a:t>u</a:t>
            </a:r>
            <a:r>
              <a:rPr sz="3600" spc="50" dirty="0">
                <a:latin typeface="Calibri"/>
                <a:cs typeface="Calibri"/>
              </a:rPr>
              <a:t>r</a:t>
            </a:r>
            <a:r>
              <a:rPr sz="3600" spc="-14" dirty="0">
                <a:latin typeface="Calibri"/>
                <a:cs typeface="Calibri"/>
              </a:rPr>
              <a:t>ning </a:t>
            </a:r>
            <a:r>
              <a:rPr sz="3600" spc="-25" dirty="0">
                <a:latin typeface="Calibri"/>
                <a:cs typeface="Calibri"/>
              </a:rPr>
              <a:t>D</a:t>
            </a:r>
            <a:r>
              <a:rPr sz="3600" spc="-20" dirty="0">
                <a:latin typeface="Calibri"/>
                <a:cs typeface="Calibri"/>
              </a:rPr>
              <a:t>own The Heat </a:t>
            </a:r>
            <a:r>
              <a:rPr sz="3600" spc="-10" dirty="0">
                <a:latin typeface="Calibri"/>
                <a:cs typeface="Calibri"/>
              </a:rPr>
              <a:t>( </a:t>
            </a:r>
            <a:r>
              <a:rPr sz="3600" spc="-20" dirty="0">
                <a:latin typeface="Calibri"/>
                <a:cs typeface="Calibri"/>
              </a:rPr>
              <a:t>some </a:t>
            </a:r>
            <a:r>
              <a:rPr sz="3600" spc="-10" dirty="0">
                <a:latin typeface="Calibri"/>
                <a:cs typeface="Calibri"/>
              </a:rPr>
              <a:t>st</a:t>
            </a:r>
            <a:r>
              <a:rPr sz="3600" spc="-20" dirty="0">
                <a:latin typeface="Calibri"/>
                <a:cs typeface="Calibri"/>
              </a:rPr>
              <a:t>a</a:t>
            </a:r>
            <a:r>
              <a:rPr sz="3600" spc="4" dirty="0">
                <a:latin typeface="Calibri"/>
                <a:cs typeface="Calibri"/>
              </a:rPr>
              <a:t>f</a:t>
            </a:r>
            <a:r>
              <a:rPr sz="3600" dirty="0">
                <a:latin typeface="Calibri"/>
                <a:cs typeface="Calibri"/>
              </a:rPr>
              <a:t>f)</a:t>
            </a:r>
          </a:p>
          <a:p>
            <a:pPr lvl="1">
              <a:lnSpc>
                <a:spcPts val="650"/>
              </a:lnSpc>
              <a:spcBef>
                <a:spcPts val="4"/>
              </a:spcBef>
              <a:buClr>
                <a:srgbClr val="24603B"/>
              </a:buClr>
              <a:buFont typeface="Arial"/>
              <a:buChar char="•"/>
            </a:pPr>
            <a:endParaRPr sz="3600" dirty="0">
              <a:latin typeface="Calibri"/>
              <a:cs typeface="Calibri"/>
            </a:endParaRPr>
          </a:p>
          <a:p>
            <a:pPr marL="488778" lvl="1" indent="-193607">
              <a:buClr>
                <a:srgbClr val="24603B"/>
              </a:buClr>
              <a:buSzPct val="84313"/>
              <a:buFont typeface="Arial"/>
              <a:buChar char="•"/>
              <a:tabLst>
                <a:tab pos="488778" algn="l"/>
              </a:tabLst>
            </a:pPr>
            <a:r>
              <a:rPr sz="3600" dirty="0">
                <a:latin typeface="Calibri"/>
                <a:cs typeface="Calibri"/>
              </a:rPr>
              <a:t>F</a:t>
            </a:r>
            <a:r>
              <a:rPr sz="3600" spc="-10" dirty="0">
                <a:latin typeface="Calibri"/>
                <a:cs typeface="Calibri"/>
              </a:rPr>
              <a:t>ull L</a:t>
            </a:r>
            <a:r>
              <a:rPr sz="3600" spc="-14" dirty="0">
                <a:latin typeface="Calibri"/>
                <a:cs typeface="Calibri"/>
              </a:rPr>
              <a:t>SCI training</a:t>
            </a:r>
            <a:endParaRPr sz="3600" dirty="0">
              <a:latin typeface="Calibri"/>
              <a:cs typeface="Calibri"/>
            </a:endParaRPr>
          </a:p>
          <a:p>
            <a:pPr lvl="1">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Check</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Connect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4112" y="6443430"/>
            <a:ext cx="1823369" cy="996965"/>
          </a:xfrm>
          <a:custGeom>
            <a:avLst/>
            <a:gdLst/>
            <a:ahLst/>
            <a:cxnLst/>
            <a:rect l="l" t="t" r="r" b="b"/>
            <a:pathLst>
              <a:path w="1823369" h="996965">
                <a:moveTo>
                  <a:pt x="0" y="996965"/>
                </a:moveTo>
                <a:lnTo>
                  <a:pt x="1823369" y="996965"/>
                </a:lnTo>
                <a:lnTo>
                  <a:pt x="1823369" y="0"/>
                </a:lnTo>
                <a:lnTo>
                  <a:pt x="0" y="0"/>
                </a:lnTo>
                <a:lnTo>
                  <a:pt x="0" y="996965"/>
                </a:lnTo>
                <a:close/>
              </a:path>
            </a:pathLst>
          </a:custGeom>
          <a:solidFill>
            <a:srgbClr val="007550"/>
          </a:solidFill>
        </p:spPr>
        <p:txBody>
          <a:bodyPr wrap="square" lIns="0" tIns="0" rIns="0" bIns="0" rtlCol="0">
            <a:noAutofit/>
          </a:bodyPr>
          <a:lstStyle/>
          <a:p>
            <a:endParaRPr/>
          </a:p>
        </p:txBody>
      </p:sp>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7947536" y="6502509"/>
            <a:ext cx="626945" cy="852709"/>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178611" y="6493363"/>
            <a:ext cx="9701530" cy="1028065"/>
          </a:xfrm>
          <a:prstGeom prst="rect">
            <a:avLst/>
          </a:prstGeom>
        </p:spPr>
        <p:txBody>
          <a:bodyPr vert="horz" wrap="square" lIns="0" tIns="0" rIns="0" bIns="0" rtlCol="0">
            <a:noAutofit/>
          </a:bodyPr>
          <a:lstStyle/>
          <a:p>
            <a:pPr marL="8294635" marR="180912"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a:p>
            <a:pPr marR="180912" algn="r">
              <a:spcBef>
                <a:spcPts val="30"/>
              </a:spcBef>
            </a:pPr>
            <a:r>
              <a:rPr sz="1300" spc="30" dirty="0">
                <a:solidFill>
                  <a:srgbClr val="FFFFFF"/>
                </a:solidFill>
                <a:latin typeface="Times New Roman"/>
                <a:cs typeface="Times New Roman"/>
              </a:rPr>
              <a:t>Inclusion</a:t>
            </a:r>
            <a:endParaRPr sz="1300">
              <a:latin typeface="Times New Roman"/>
              <a:cs typeface="Times New Roman"/>
            </a:endParaRPr>
          </a:p>
        </p:txBody>
      </p:sp>
      <p:sp>
        <p:nvSpPr>
          <p:cNvPr id="7" name="object 7"/>
          <p:cNvSpPr/>
          <p:nvPr/>
        </p:nvSpPr>
        <p:spPr>
          <a:xfrm>
            <a:off x="280908" y="6712598"/>
            <a:ext cx="3131362" cy="747672"/>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Resource</a:t>
            </a:r>
            <a:r>
              <a:rPr spc="-20" dirty="0">
                <a:solidFill>
                  <a:srgbClr val="000000"/>
                </a:solidFill>
                <a:latin typeface="Calibri"/>
                <a:cs typeface="Calibri"/>
              </a:rPr>
              <a:t>s</a:t>
            </a:r>
            <a:r>
              <a:rPr spc="-215" dirty="0">
                <a:solidFill>
                  <a:srgbClr val="000000"/>
                </a:solidFill>
                <a:latin typeface="Calibri"/>
                <a:cs typeface="Calibri"/>
              </a:rPr>
              <a:t> </a:t>
            </a:r>
            <a:r>
              <a:rPr spc="-130" dirty="0">
                <a:solidFill>
                  <a:srgbClr val="000000"/>
                </a:solidFill>
                <a:latin typeface="Calibri"/>
                <a:cs typeface="Calibri"/>
              </a:rPr>
              <a:t>fo</a:t>
            </a:r>
            <a:r>
              <a:rPr spc="-14" dirty="0">
                <a:solidFill>
                  <a:srgbClr val="000000"/>
                </a:solidFill>
                <a:latin typeface="Calibri"/>
                <a:cs typeface="Calibri"/>
              </a:rPr>
              <a:t>r</a:t>
            </a:r>
            <a:r>
              <a:rPr spc="-209" dirty="0">
                <a:solidFill>
                  <a:srgbClr val="000000"/>
                </a:solidFill>
                <a:latin typeface="Calibri"/>
                <a:cs typeface="Calibri"/>
              </a:rPr>
              <a:t> </a:t>
            </a:r>
            <a:r>
              <a:rPr spc="-130" dirty="0">
                <a:solidFill>
                  <a:srgbClr val="000000"/>
                </a:solidFill>
                <a:latin typeface="Calibri"/>
                <a:cs typeface="Calibri"/>
              </a:rPr>
              <a:t>Interventions</a:t>
            </a:r>
            <a:endParaRPr dirty="0">
              <a:solidFill>
                <a:srgbClr val="000000"/>
              </a:solidFill>
              <a:latin typeface="Calibri"/>
              <a:cs typeface="Calibri"/>
            </a:endParaRPr>
          </a:p>
        </p:txBody>
      </p:sp>
      <p:sp>
        <p:nvSpPr>
          <p:cNvPr id="9" name="object 9"/>
          <p:cNvSpPr txBox="1"/>
          <p:nvPr/>
        </p:nvSpPr>
        <p:spPr>
          <a:xfrm>
            <a:off x="1226499" y="1992834"/>
            <a:ext cx="7506970" cy="1529716"/>
          </a:xfrm>
          <a:prstGeom prst="rect">
            <a:avLst/>
          </a:prstGeom>
        </p:spPr>
        <p:txBody>
          <a:bodyPr vert="horz" wrap="square" lIns="0" tIns="0" rIns="0" bIns="0" rtlCol="0">
            <a:noAutofit/>
          </a:bodyPr>
          <a:lstStyle/>
          <a:p>
            <a:pPr marL="104102" algn="ctr"/>
            <a:r>
              <a:rPr sz="2900" u="heavy" dirty="0">
                <a:solidFill>
                  <a:srgbClr val="F7B615"/>
                </a:solidFill>
                <a:latin typeface="Calibri"/>
                <a:cs typeface="Calibri"/>
                <a:hlinkClick r:id="rId4"/>
              </a:rPr>
              <a:t>www</a:t>
            </a:r>
            <a:r>
              <a:rPr sz="2900" u="heavy" spc="4" dirty="0">
                <a:solidFill>
                  <a:srgbClr val="F7B615"/>
                </a:solidFill>
                <a:latin typeface="Calibri"/>
                <a:cs typeface="Calibri"/>
                <a:hlinkClick r:id="rId4"/>
              </a:rPr>
              <a:t>.pbisworld.com</a:t>
            </a:r>
            <a:endParaRPr sz="2900" dirty="0">
              <a:latin typeface="Calibri"/>
              <a:cs typeface="Calibri"/>
            </a:endParaRPr>
          </a:p>
          <a:p>
            <a:pPr>
              <a:lnSpc>
                <a:spcPts val="900"/>
              </a:lnSpc>
              <a:spcBef>
                <a:spcPts val="19"/>
              </a:spcBef>
            </a:pPr>
            <a:endParaRPr sz="900" dirty="0">
              <a:latin typeface="Calibri"/>
              <a:cs typeface="Calibri"/>
            </a:endParaRPr>
          </a:p>
          <a:p>
            <a:pPr>
              <a:lnSpc>
                <a:spcPts val="999"/>
              </a:lnSpc>
            </a:pPr>
            <a:endParaRPr sz="1000" dirty="0">
              <a:latin typeface="Calibri"/>
              <a:cs typeface="Calibri"/>
            </a:endParaRPr>
          </a:p>
          <a:p>
            <a:pPr>
              <a:lnSpc>
                <a:spcPts val="999"/>
              </a:lnSpc>
            </a:pPr>
            <a:endParaRPr sz="1000" dirty="0">
              <a:latin typeface="Calibri"/>
              <a:cs typeface="Calibri"/>
            </a:endParaRPr>
          </a:p>
          <a:p>
            <a:pPr>
              <a:lnSpc>
                <a:spcPts val="999"/>
              </a:lnSpc>
            </a:pPr>
            <a:endParaRPr sz="1000" dirty="0">
              <a:latin typeface="Calibri"/>
              <a:cs typeface="Calibri"/>
            </a:endParaRPr>
          </a:p>
          <a:p>
            <a:pPr>
              <a:lnSpc>
                <a:spcPts val="999"/>
              </a:lnSpc>
            </a:pPr>
            <a:endParaRPr sz="1000" dirty="0">
              <a:latin typeface="Calibri"/>
              <a:cs typeface="Calibri"/>
            </a:endParaRPr>
          </a:p>
          <a:p>
            <a:pPr algn="ctr">
              <a:lnSpc>
                <a:spcPct val="100000"/>
              </a:lnSpc>
            </a:pPr>
            <a:r>
              <a:rPr sz="2900" u="heavy" dirty="0">
                <a:solidFill>
                  <a:srgbClr val="F7B615"/>
                </a:solidFill>
                <a:latin typeface="Calibri"/>
                <a:cs typeface="Calibri"/>
                <a:hlinkClick r:id="rId5"/>
              </a:rPr>
              <a:t>http</a:t>
            </a:r>
            <a:r>
              <a:rPr sz="2900" u="heavy" spc="4" dirty="0">
                <a:solidFill>
                  <a:srgbClr val="F7B615"/>
                </a:solidFill>
                <a:latin typeface="Calibri"/>
                <a:cs typeface="Calibri"/>
                <a:hlinkClick r:id="rId5"/>
              </a:rPr>
              <a:t>://www.cccoe.net/social/skillslist.htm</a:t>
            </a:r>
            <a:endParaRPr sz="2900" dirty="0">
              <a:latin typeface="Calibri"/>
              <a:cs typeface="Calibri"/>
            </a:endParaRPr>
          </a:p>
        </p:txBody>
      </p:sp>
      <p:sp>
        <p:nvSpPr>
          <p:cNvPr id="10" name="object 10"/>
          <p:cNvSpPr/>
          <p:nvPr/>
        </p:nvSpPr>
        <p:spPr>
          <a:xfrm>
            <a:off x="178609" y="4448395"/>
            <a:ext cx="9700951" cy="3072844"/>
          </a:xfrm>
          <a:prstGeom prst="rect">
            <a:avLst/>
          </a:prstGeom>
          <a:blipFill>
            <a:blip r:embed="rId6" cstate="print"/>
            <a:stretch>
              <a:fillRect/>
            </a:stretch>
          </a:blipFill>
        </p:spPr>
        <p:txBody>
          <a:bodyPr wrap="square" lIns="0" tIns="0" rIns="0" bIns="0" rtlCol="0">
            <a:noAutofit/>
          </a:bodyPr>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200" y="2209800"/>
            <a:ext cx="5137999" cy="3733800"/>
          </a:xfrm>
          <a:prstGeom prst="rect">
            <a:avLst/>
          </a:prstGeom>
        </p:spPr>
        <p:txBody>
          <a:bodyPr vert="horz" wrap="square" lIns="0" tIns="0" rIns="0" bIns="0" rtlCol="0">
            <a:noAutofit/>
          </a:bodyPr>
          <a:lstStyle/>
          <a:p>
            <a:pPr marL="12695" marR="12695">
              <a:lnSpc>
                <a:spcPct val="100400"/>
              </a:lnSpc>
            </a:pPr>
            <a:r>
              <a:rPr sz="3600" dirty="0">
                <a:solidFill>
                  <a:srgbClr val="404040"/>
                </a:solidFill>
                <a:latin typeface="Calibri"/>
                <a:cs typeface="Calibri"/>
              </a:rPr>
              <a:t>Explo</a:t>
            </a:r>
            <a:r>
              <a:rPr sz="3600" spc="-14" dirty="0">
                <a:solidFill>
                  <a:srgbClr val="404040"/>
                </a:solidFill>
                <a:latin typeface="Calibri"/>
                <a:cs typeface="Calibri"/>
              </a:rPr>
              <a:t>r</a:t>
            </a:r>
            <a:r>
              <a:rPr sz="3600" dirty="0">
                <a:solidFill>
                  <a:srgbClr val="404040"/>
                </a:solidFill>
                <a:latin typeface="Calibri"/>
                <a:cs typeface="Calibri"/>
              </a:rPr>
              <a:t>e</a:t>
            </a:r>
            <a:r>
              <a:rPr sz="3600" spc="4" dirty="0">
                <a:solidFill>
                  <a:srgbClr val="404040"/>
                </a:solidFill>
                <a:latin typeface="Calibri"/>
                <a:cs typeface="Calibri"/>
              </a:rPr>
              <a:t> </a:t>
            </a:r>
            <a:r>
              <a:rPr sz="3600" dirty="0">
                <a:solidFill>
                  <a:srgbClr val="404040"/>
                </a:solidFill>
                <a:latin typeface="Calibri"/>
                <a:cs typeface="Calibri"/>
              </a:rPr>
              <a:t>these</a:t>
            </a:r>
            <a:r>
              <a:rPr sz="3600" spc="4" dirty="0">
                <a:solidFill>
                  <a:srgbClr val="404040"/>
                </a:solidFill>
                <a:latin typeface="Calibri"/>
                <a:cs typeface="Calibri"/>
              </a:rPr>
              <a:t> </a:t>
            </a:r>
            <a:r>
              <a:rPr sz="3600" spc="-14" dirty="0">
                <a:solidFill>
                  <a:srgbClr val="404040"/>
                </a:solidFill>
                <a:latin typeface="Calibri"/>
                <a:cs typeface="Calibri"/>
              </a:rPr>
              <a:t>r</a:t>
            </a:r>
            <a:r>
              <a:rPr sz="3600" dirty="0">
                <a:solidFill>
                  <a:srgbClr val="404040"/>
                </a:solidFill>
                <a:latin typeface="Calibri"/>
                <a:cs typeface="Calibri"/>
              </a:rPr>
              <a:t>esou</a:t>
            </a:r>
            <a:r>
              <a:rPr sz="3600" spc="-25" dirty="0">
                <a:solidFill>
                  <a:srgbClr val="404040"/>
                </a:solidFill>
                <a:latin typeface="Calibri"/>
                <a:cs typeface="Calibri"/>
              </a:rPr>
              <a:t>r</a:t>
            </a:r>
            <a:r>
              <a:rPr sz="3600" dirty="0">
                <a:solidFill>
                  <a:srgbClr val="404040"/>
                </a:solidFill>
                <a:latin typeface="Calibri"/>
                <a:cs typeface="Calibri"/>
              </a:rPr>
              <a:t>ces</a:t>
            </a:r>
            <a:r>
              <a:rPr sz="3600" spc="4" dirty="0">
                <a:solidFill>
                  <a:srgbClr val="404040"/>
                </a:solidFill>
                <a:latin typeface="Calibri"/>
                <a:cs typeface="Calibri"/>
              </a:rPr>
              <a:t> </a:t>
            </a:r>
            <a:r>
              <a:rPr sz="3600" dirty="0">
                <a:solidFill>
                  <a:srgbClr val="404040"/>
                </a:solidFill>
                <a:latin typeface="Calibri"/>
                <a:cs typeface="Calibri"/>
              </a:rPr>
              <a:t>&amp; </a:t>
            </a:r>
            <a:r>
              <a:rPr lang="en-US" sz="3600" dirty="0">
                <a:solidFill>
                  <a:srgbClr val="404040"/>
                </a:solidFill>
                <a:latin typeface="Calibri"/>
                <a:cs typeface="Calibri"/>
              </a:rPr>
              <a:t>add three</a:t>
            </a:r>
            <a:r>
              <a:rPr sz="3600" spc="4" dirty="0">
                <a:solidFill>
                  <a:srgbClr val="404040"/>
                </a:solidFill>
                <a:latin typeface="Calibri"/>
                <a:cs typeface="Calibri"/>
              </a:rPr>
              <a:t> </a:t>
            </a:r>
            <a:r>
              <a:rPr lang="en-US" sz="3600" spc="4" dirty="0">
                <a:solidFill>
                  <a:srgbClr val="404040"/>
                </a:solidFill>
                <a:latin typeface="Calibri"/>
                <a:cs typeface="Calibri"/>
              </a:rPr>
              <a:t>additional </a:t>
            </a:r>
            <a:r>
              <a:rPr sz="3600" dirty="0">
                <a:solidFill>
                  <a:srgbClr val="404040"/>
                </a:solidFill>
                <a:latin typeface="Calibri"/>
                <a:cs typeface="Calibri"/>
              </a:rPr>
              <a:t>strategies</a:t>
            </a:r>
            <a:r>
              <a:rPr lang="en-US" sz="3600" dirty="0">
                <a:solidFill>
                  <a:srgbClr val="404040"/>
                </a:solidFill>
                <a:latin typeface="Calibri"/>
                <a:cs typeface="Calibri"/>
              </a:rPr>
              <a:t> or modifications</a:t>
            </a:r>
            <a:r>
              <a:rPr sz="3600" spc="4" dirty="0">
                <a:solidFill>
                  <a:srgbClr val="404040"/>
                </a:solidFill>
                <a:latin typeface="Calibri"/>
                <a:cs typeface="Calibri"/>
              </a:rPr>
              <a:t> </a:t>
            </a:r>
            <a:r>
              <a:rPr lang="en-US" sz="3600" spc="4" dirty="0">
                <a:solidFill>
                  <a:srgbClr val="404040"/>
                </a:solidFill>
                <a:latin typeface="Calibri"/>
                <a:cs typeface="Calibri"/>
              </a:rPr>
              <a:t>to your BSP </a:t>
            </a:r>
            <a:r>
              <a:rPr sz="3600" dirty="0">
                <a:solidFill>
                  <a:srgbClr val="404040"/>
                </a:solidFill>
                <a:latin typeface="Calibri"/>
                <a:cs typeface="Calibri"/>
              </a:rPr>
              <a:t>for</a:t>
            </a:r>
            <a:r>
              <a:rPr sz="3600" spc="4" dirty="0">
                <a:solidFill>
                  <a:srgbClr val="404040"/>
                </a:solidFill>
                <a:latin typeface="Calibri"/>
                <a:cs typeface="Calibri"/>
              </a:rPr>
              <a:t> </a:t>
            </a:r>
            <a:r>
              <a:rPr sz="3600" dirty="0">
                <a:solidFill>
                  <a:srgbClr val="404040"/>
                </a:solidFill>
                <a:latin typeface="Calibri"/>
                <a:cs typeface="Calibri"/>
              </a:rPr>
              <a:t>your student.</a:t>
            </a:r>
            <a:endParaRPr sz="3600" dirty="0">
              <a:latin typeface="Calibri"/>
              <a:cs typeface="Calibri"/>
            </a:endParaRPr>
          </a:p>
        </p:txBody>
      </p:sp>
      <p:sp>
        <p:nvSpPr>
          <p:cNvPr id="4" name="Title 3"/>
          <p:cNvSpPr>
            <a:spLocks noGrp="1"/>
          </p:cNvSpPr>
          <p:nvPr>
            <p:ph type="title"/>
          </p:nvPr>
        </p:nvSpPr>
        <p:spPr>
          <a:xfrm>
            <a:off x="502920" y="311256"/>
            <a:ext cx="6202680" cy="1295400"/>
          </a:xfrm>
        </p:spPr>
        <p:txBody>
          <a:bodyPr/>
          <a:lstStyle/>
          <a:p>
            <a:r>
              <a:rPr lang="en-US" dirty="0"/>
              <a:t>Activity</a:t>
            </a:r>
          </a:p>
        </p:txBody>
      </p:sp>
      <p:sp>
        <p:nvSpPr>
          <p:cNvPr id="6"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748074" y="6493365"/>
            <a:ext cx="963294" cy="437515"/>
          </a:xfrm>
          <a:prstGeom prst="rect">
            <a:avLst/>
          </a:prstGeom>
        </p:spPr>
        <p:txBody>
          <a:bodyPr vert="horz" wrap="square" lIns="0" tIns="0" rIns="0" bIns="0" rtlCol="0">
            <a:noAutofit/>
          </a:bodyPr>
          <a:lstStyle/>
          <a:p>
            <a:pPr marL="12695" marR="12695" indent="434823">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Ste</a:t>
            </a:r>
            <a:r>
              <a:rPr spc="-30" dirty="0">
                <a:solidFill>
                  <a:srgbClr val="000000"/>
                </a:solidFill>
                <a:latin typeface="Calibri"/>
                <a:cs typeface="Calibri"/>
              </a:rPr>
              <a:t>p</a:t>
            </a:r>
            <a:r>
              <a:rPr spc="-215" dirty="0">
                <a:solidFill>
                  <a:srgbClr val="000000"/>
                </a:solidFill>
                <a:latin typeface="Calibri"/>
                <a:cs typeface="Calibri"/>
              </a:rPr>
              <a:t> </a:t>
            </a:r>
            <a:r>
              <a:rPr spc="-135" dirty="0">
                <a:solidFill>
                  <a:srgbClr val="000000"/>
                </a:solidFill>
                <a:latin typeface="Calibri"/>
                <a:cs typeface="Calibri"/>
              </a:rPr>
              <a:t>5</a:t>
            </a:r>
            <a:r>
              <a:rPr spc="-14" dirty="0">
                <a:solidFill>
                  <a:srgbClr val="000000"/>
                </a:solidFill>
                <a:latin typeface="Calibri"/>
                <a:cs typeface="Calibri"/>
              </a:rPr>
              <a:t>:</a:t>
            </a:r>
            <a:r>
              <a:rPr spc="-209" dirty="0">
                <a:solidFill>
                  <a:srgbClr val="000000"/>
                </a:solidFill>
                <a:latin typeface="Calibri"/>
                <a:cs typeface="Calibri"/>
              </a:rPr>
              <a:t> </a:t>
            </a:r>
            <a:r>
              <a:rPr spc="-135" dirty="0">
                <a:solidFill>
                  <a:srgbClr val="000000"/>
                </a:solidFill>
                <a:latin typeface="Calibri"/>
                <a:cs typeface="Calibri"/>
              </a:rPr>
              <a:t>Evaluation</a:t>
            </a:r>
            <a:endParaRPr dirty="0">
              <a:solidFill>
                <a:srgbClr val="000000"/>
              </a:solidFill>
              <a:latin typeface="Calibri"/>
              <a:cs typeface="Calibri"/>
            </a:endParaRPr>
          </a:p>
        </p:txBody>
      </p:sp>
      <p:sp>
        <p:nvSpPr>
          <p:cNvPr id="9" name="object 9"/>
          <p:cNvSpPr txBox="1"/>
          <p:nvPr/>
        </p:nvSpPr>
        <p:spPr>
          <a:xfrm>
            <a:off x="747965" y="2164283"/>
            <a:ext cx="4357436" cy="4465116"/>
          </a:xfrm>
          <a:prstGeom prst="rect">
            <a:avLst/>
          </a:prstGeom>
        </p:spPr>
        <p:txBody>
          <a:bodyPr vert="horz" wrap="square" lIns="0" tIns="0" rIns="0" bIns="0" rtlCol="0">
            <a:noAutofit/>
          </a:bodyPr>
          <a:lstStyle/>
          <a:p>
            <a:pPr marL="201225" marR="12695" indent="-189164">
              <a:lnSpc>
                <a:spcPts val="3500"/>
              </a:lnSpc>
              <a:buClr>
                <a:srgbClr val="24603B"/>
              </a:buClr>
              <a:buSzPct val="84745"/>
              <a:buFont typeface="Arial"/>
              <a:buChar char="•"/>
              <a:tabLst>
                <a:tab pos="206302" algn="l"/>
              </a:tabLst>
            </a:pPr>
            <a:r>
              <a:rPr sz="3600" dirty="0">
                <a:latin typeface="Calibri"/>
                <a:cs typeface="Calibri"/>
              </a:rPr>
              <a:t>C</a:t>
            </a:r>
            <a:r>
              <a:rPr sz="3600" spc="-14" dirty="0">
                <a:latin typeface="Calibri"/>
                <a:cs typeface="Calibri"/>
              </a:rPr>
              <a:t>r</a:t>
            </a:r>
            <a:r>
              <a:rPr sz="3600" dirty="0">
                <a:latin typeface="Calibri"/>
                <a:cs typeface="Calibri"/>
              </a:rPr>
              <a:t>eating</a:t>
            </a:r>
            <a:r>
              <a:rPr sz="3600" spc="4" dirty="0">
                <a:latin typeface="Calibri"/>
                <a:cs typeface="Calibri"/>
              </a:rPr>
              <a:t> </a:t>
            </a:r>
            <a:r>
              <a:rPr sz="3600" dirty="0">
                <a:latin typeface="Calibri"/>
                <a:cs typeface="Calibri"/>
              </a:rPr>
              <a:t>measurable </a:t>
            </a:r>
            <a:r>
              <a:rPr sz="3600" spc="-4" dirty="0">
                <a:latin typeface="Calibri"/>
                <a:cs typeface="Calibri"/>
              </a:rPr>
              <a:t>goals</a:t>
            </a:r>
            <a:endParaRPr sz="3600" dirty="0">
              <a:latin typeface="Calibri"/>
              <a:cs typeface="Calibri"/>
            </a:endParaRPr>
          </a:p>
          <a:p>
            <a:pPr>
              <a:lnSpc>
                <a:spcPts val="750"/>
              </a:lnSpc>
              <a:spcBef>
                <a:spcPts val="47"/>
              </a:spcBef>
              <a:buClr>
                <a:srgbClr val="24603B"/>
              </a:buClr>
              <a:buFont typeface="Arial"/>
              <a:buChar char="•"/>
            </a:pPr>
            <a:endParaRPr sz="3600" dirty="0">
              <a:latin typeface="Calibri"/>
              <a:cs typeface="Calibri"/>
            </a:endParaRPr>
          </a:p>
          <a:p>
            <a:pPr marL="201225" marR="1009931" indent="-189164">
              <a:lnSpc>
                <a:spcPts val="3529"/>
              </a:lnSpc>
              <a:buClr>
                <a:srgbClr val="24603B"/>
              </a:buClr>
              <a:buSzPct val="84745"/>
              <a:buFont typeface="Arial"/>
              <a:buChar char="•"/>
              <a:tabLst>
                <a:tab pos="206302" algn="l"/>
              </a:tabLst>
            </a:pPr>
            <a:r>
              <a:rPr sz="3600" dirty="0">
                <a:latin typeface="Calibri"/>
                <a:cs typeface="Calibri"/>
              </a:rPr>
              <a:t>Fidelity</a:t>
            </a:r>
            <a:r>
              <a:rPr sz="3600" spc="4" dirty="0">
                <a:latin typeface="Calibri"/>
                <a:cs typeface="Calibri"/>
              </a:rPr>
              <a:t> </a:t>
            </a:r>
            <a:r>
              <a:rPr sz="3600" dirty="0">
                <a:latin typeface="Calibri"/>
                <a:cs typeface="Calibri"/>
              </a:rPr>
              <a:t>o</a:t>
            </a:r>
            <a:r>
              <a:rPr sz="3600" spc="4" dirty="0">
                <a:latin typeface="Calibri"/>
                <a:cs typeface="Calibri"/>
              </a:rPr>
              <a:t>f implementation</a:t>
            </a:r>
            <a:endParaRPr sz="3600" dirty="0">
              <a:latin typeface="Calibri"/>
              <a:cs typeface="Calibri"/>
            </a:endParaRPr>
          </a:p>
          <a:p>
            <a:pPr>
              <a:lnSpc>
                <a:spcPts val="750"/>
              </a:lnSpc>
              <a:spcBef>
                <a:spcPts val="41"/>
              </a:spcBef>
              <a:buClr>
                <a:srgbClr val="24603B"/>
              </a:buClr>
              <a:buFont typeface="Arial"/>
              <a:buChar char="•"/>
            </a:pPr>
            <a:endParaRPr sz="3600" dirty="0">
              <a:latin typeface="Calibri"/>
              <a:cs typeface="Calibri"/>
            </a:endParaRPr>
          </a:p>
          <a:p>
            <a:pPr marL="201225" marR="1001679" indent="-189164">
              <a:lnSpc>
                <a:spcPts val="3529"/>
              </a:lnSpc>
              <a:buClr>
                <a:srgbClr val="24603B"/>
              </a:buClr>
              <a:buSzPct val="84745"/>
              <a:buFont typeface="Arial"/>
              <a:buChar char="•"/>
              <a:tabLst>
                <a:tab pos="206302" algn="l"/>
              </a:tabLst>
            </a:pPr>
            <a:r>
              <a:rPr sz="3600" spc="-4" dirty="0">
                <a:latin typeface="Calibri"/>
                <a:cs typeface="Calibri"/>
              </a:rPr>
              <a:t>P</a:t>
            </a:r>
            <a:r>
              <a:rPr sz="3600" spc="-14" dirty="0">
                <a:latin typeface="Calibri"/>
                <a:cs typeface="Calibri"/>
              </a:rPr>
              <a:t>r</a:t>
            </a:r>
            <a:r>
              <a:rPr sz="3600" spc="-4" dirty="0">
                <a:latin typeface="Calibri"/>
                <a:cs typeface="Calibri"/>
              </a:rPr>
              <a:t>og</a:t>
            </a:r>
            <a:r>
              <a:rPr sz="3600" spc="-14" dirty="0">
                <a:latin typeface="Calibri"/>
                <a:cs typeface="Calibri"/>
              </a:rPr>
              <a:t>r</a:t>
            </a:r>
            <a:r>
              <a:rPr sz="3600" spc="-4" dirty="0">
                <a:latin typeface="Calibri"/>
                <a:cs typeface="Calibri"/>
              </a:rPr>
              <a:t>es</a:t>
            </a:r>
            <a:r>
              <a:rPr sz="3600" dirty="0">
                <a:latin typeface="Calibri"/>
                <a:cs typeface="Calibri"/>
              </a:rPr>
              <a:t>s</a:t>
            </a:r>
            <a:r>
              <a:rPr sz="3600" spc="4" dirty="0">
                <a:latin typeface="Calibri"/>
                <a:cs typeface="Calibri"/>
              </a:rPr>
              <a:t> </a:t>
            </a:r>
            <a:r>
              <a:rPr sz="3600" spc="-4" dirty="0">
                <a:latin typeface="Calibri"/>
                <a:cs typeface="Calibri"/>
              </a:rPr>
              <a:t>towa</a:t>
            </a:r>
            <a:r>
              <a:rPr sz="3600" spc="-20" dirty="0">
                <a:latin typeface="Calibri"/>
                <a:cs typeface="Calibri"/>
              </a:rPr>
              <a:t>r</a:t>
            </a:r>
            <a:r>
              <a:rPr sz="3600" dirty="0">
                <a:latin typeface="Calibri"/>
                <a:cs typeface="Calibri"/>
              </a:rPr>
              <a:t>d </a:t>
            </a:r>
            <a:r>
              <a:rPr sz="3600" spc="-4" dirty="0">
                <a:latin typeface="Calibri"/>
                <a:cs typeface="Calibri"/>
              </a:rPr>
              <a:t>goals</a:t>
            </a:r>
            <a:endParaRPr sz="3600" dirty="0">
              <a:latin typeface="Calibri"/>
              <a:cs typeface="Calibri"/>
            </a:endParaRPr>
          </a:p>
          <a:p>
            <a:pPr>
              <a:lnSpc>
                <a:spcPts val="750"/>
              </a:lnSpc>
              <a:spcBef>
                <a:spcPts val="41"/>
              </a:spcBef>
              <a:buClr>
                <a:srgbClr val="24603B"/>
              </a:buClr>
              <a:buFont typeface="Arial"/>
              <a:buChar char="•"/>
            </a:pPr>
            <a:endParaRPr sz="3600" dirty="0">
              <a:latin typeface="Calibri"/>
              <a:cs typeface="Calibri"/>
            </a:endParaRPr>
          </a:p>
          <a:p>
            <a:pPr marL="201225" marR="257720" indent="-189164">
              <a:lnSpc>
                <a:spcPts val="3529"/>
              </a:lnSpc>
              <a:buClr>
                <a:srgbClr val="24603B"/>
              </a:buClr>
              <a:buSzPct val="84745"/>
              <a:buFont typeface="Arial"/>
              <a:buChar char="•"/>
              <a:tabLst>
                <a:tab pos="206302" algn="l"/>
              </a:tabLst>
            </a:pPr>
            <a:r>
              <a:rPr sz="3600" spc="-4" dirty="0">
                <a:latin typeface="Calibri"/>
                <a:cs typeface="Calibri"/>
              </a:rPr>
              <a:t>M</a:t>
            </a:r>
            <a:r>
              <a:rPr sz="3600" dirty="0">
                <a:latin typeface="Calibri"/>
                <a:cs typeface="Calibri"/>
              </a:rPr>
              <a:t>aking</a:t>
            </a:r>
            <a:r>
              <a:rPr sz="3600" spc="4" dirty="0">
                <a:latin typeface="Calibri"/>
                <a:cs typeface="Calibri"/>
              </a:rPr>
              <a:t> </a:t>
            </a:r>
            <a:r>
              <a:rPr sz="3600" dirty="0">
                <a:latin typeface="Calibri"/>
                <a:cs typeface="Calibri"/>
              </a:rPr>
              <a:t>data-</a:t>
            </a:r>
            <a:r>
              <a:rPr sz="3600" spc="-4" dirty="0">
                <a:latin typeface="Calibri"/>
                <a:cs typeface="Calibri"/>
              </a:rPr>
              <a:t>b</a:t>
            </a:r>
            <a:r>
              <a:rPr sz="3600" dirty="0">
                <a:latin typeface="Calibri"/>
                <a:cs typeface="Calibri"/>
              </a:rPr>
              <a:t>ased decisions</a:t>
            </a:r>
          </a:p>
        </p:txBody>
      </p:sp>
      <p:sp>
        <p:nvSpPr>
          <p:cNvPr id="10" name="object 10"/>
          <p:cNvSpPr/>
          <p:nvPr/>
        </p:nvSpPr>
        <p:spPr>
          <a:xfrm>
            <a:off x="4674280" y="1219202"/>
            <a:ext cx="5155520" cy="5897718"/>
          </a:xfrm>
          <a:prstGeom prst="rect">
            <a:avLst/>
          </a:prstGeom>
          <a:blipFill>
            <a:blip r:embed="rId2" cstate="print"/>
            <a:stretch>
              <a:fillRect/>
            </a:stretch>
          </a:blipFill>
        </p:spPr>
        <p:txBody>
          <a:bodyPr wrap="square" lIns="0" tIns="0" rIns="0" bIns="0" rtlCol="0">
            <a:noAutofit/>
          </a:bodyPr>
          <a:lstStyle/>
          <a:p>
            <a:endParaRPr/>
          </a:p>
        </p:txBody>
      </p:sp>
      <p:grpSp>
        <p:nvGrpSpPr>
          <p:cNvPr id="11" name="Group 10"/>
          <p:cNvGrpSpPr/>
          <p:nvPr/>
        </p:nvGrpSpPr>
        <p:grpSpPr>
          <a:xfrm>
            <a:off x="8061399" y="281094"/>
            <a:ext cx="1480930" cy="1325562"/>
            <a:chOff x="3184855" y="2847536"/>
            <a:chExt cx="2090530" cy="2273104"/>
          </a:xfrm>
        </p:grpSpPr>
        <p:sp>
          <p:nvSpPr>
            <p:cNvPr id="12" name="5-Point Star 1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663658" y="6493362"/>
            <a:ext cx="8753476" cy="635000"/>
          </a:xfrm>
          <a:prstGeom prst="rect">
            <a:avLst/>
          </a:prstGeom>
        </p:spPr>
        <p:txBody>
          <a:bodyPr vert="horz" wrap="square" lIns="0" tIns="0" rIns="0" bIns="0" rtlCol="0">
            <a:noAutofit/>
          </a:bodyPr>
          <a:lstStyle/>
          <a:p>
            <a:pPr marL="7809665" indent="719203" algn="r">
              <a:lnSpc>
                <a:spcPct val="102099"/>
              </a:lnSpc>
            </a:pPr>
            <a:r>
              <a:rPr sz="1300" spc="-145" dirty="0">
                <a:solidFill>
                  <a:srgbClr val="FFFFFF"/>
                </a:solidFill>
                <a:latin typeface="Times New Roman"/>
                <a:cs typeface="Times New Roman"/>
              </a:rPr>
              <a:t>C</a:t>
            </a:r>
            <a:r>
              <a:rPr sz="1300" spc="105" dirty="0">
                <a:solidFill>
                  <a:srgbClr val="FFFFFF"/>
                </a:solidFill>
                <a:latin typeface="Times New Roman"/>
                <a:cs typeface="Times New Roman"/>
              </a:rPr>
              <a:t>e</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25" dirty="0">
                <a:solidFill>
                  <a:srgbClr val="FFFFFF"/>
                </a:solidFill>
                <a:latin typeface="Times New Roman"/>
                <a:cs typeface="Times New Roman"/>
              </a:rPr>
              <a:t>Disab</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120" dirty="0">
                <a:solidFill>
                  <a:srgbClr val="FFFFFF"/>
                </a:solidFill>
                <a:latin typeface="Times New Roman"/>
                <a:cs typeface="Times New Roman"/>
              </a:rPr>
              <a:t>ommu</a:t>
            </a:r>
            <a:endParaRPr sz="1300">
              <a:latin typeface="Times New Roman"/>
              <a:cs typeface="Times New Roman"/>
            </a:endParaRPr>
          </a:p>
        </p:txBody>
      </p:sp>
      <p:sp>
        <p:nvSpPr>
          <p:cNvPr id="10" name="object 10"/>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Shor</a:t>
            </a:r>
            <a:r>
              <a:rPr spc="-14" dirty="0">
                <a:solidFill>
                  <a:srgbClr val="000000"/>
                </a:solidFill>
                <a:latin typeface="Calibri"/>
                <a:cs typeface="Calibri"/>
              </a:rPr>
              <a:t>t</a:t>
            </a:r>
            <a:r>
              <a:rPr spc="-209" dirty="0">
                <a:solidFill>
                  <a:srgbClr val="000000"/>
                </a:solidFill>
                <a:latin typeface="Calibri"/>
                <a:cs typeface="Calibri"/>
              </a:rPr>
              <a:t> </a:t>
            </a:r>
            <a:r>
              <a:rPr spc="-130" dirty="0">
                <a:solidFill>
                  <a:srgbClr val="000000"/>
                </a:solidFill>
                <a:latin typeface="Calibri"/>
                <a:cs typeface="Calibri"/>
              </a:rPr>
              <a:t>Ter</a:t>
            </a:r>
            <a:r>
              <a:rPr spc="-40" dirty="0">
                <a:solidFill>
                  <a:srgbClr val="000000"/>
                </a:solidFill>
                <a:latin typeface="Calibri"/>
                <a:cs typeface="Calibri"/>
              </a:rPr>
              <a:t>m</a:t>
            </a:r>
            <a:r>
              <a:rPr spc="-209" dirty="0">
                <a:solidFill>
                  <a:srgbClr val="000000"/>
                </a:solidFill>
                <a:latin typeface="Calibri"/>
                <a:cs typeface="Calibri"/>
              </a:rPr>
              <a:t> </a:t>
            </a:r>
            <a:r>
              <a:rPr spc="-135" dirty="0">
                <a:solidFill>
                  <a:srgbClr val="000000"/>
                </a:solidFill>
                <a:latin typeface="Calibri"/>
                <a:cs typeface="Calibri"/>
              </a:rPr>
              <a:t>Goals</a:t>
            </a:r>
            <a:endParaRPr dirty="0">
              <a:solidFill>
                <a:srgbClr val="000000"/>
              </a:solidFill>
              <a:latin typeface="Calibri"/>
              <a:cs typeface="Calibri"/>
            </a:endParaRPr>
          </a:p>
        </p:txBody>
      </p:sp>
      <p:sp>
        <p:nvSpPr>
          <p:cNvPr id="11" name="object 11"/>
          <p:cNvSpPr/>
          <p:nvPr/>
        </p:nvSpPr>
        <p:spPr>
          <a:xfrm>
            <a:off x="663655" y="1941598"/>
            <a:ext cx="8730856" cy="5175319"/>
          </a:xfrm>
          <a:custGeom>
            <a:avLst/>
            <a:gdLst/>
            <a:ahLst/>
            <a:cxnLst/>
            <a:rect l="l" t="t" r="r" b="b"/>
            <a:pathLst>
              <a:path w="8730856" h="5175319">
                <a:moveTo>
                  <a:pt x="0" y="0"/>
                </a:moveTo>
                <a:lnTo>
                  <a:pt x="8730856" y="0"/>
                </a:lnTo>
                <a:lnTo>
                  <a:pt x="8730856" y="5175319"/>
                </a:lnTo>
                <a:lnTo>
                  <a:pt x="0" y="5175319"/>
                </a:lnTo>
                <a:lnTo>
                  <a:pt x="0" y="0"/>
                </a:lnTo>
                <a:close/>
              </a:path>
            </a:pathLst>
          </a:custGeom>
          <a:solidFill>
            <a:srgbClr val="FFFFFF"/>
          </a:solidFill>
        </p:spPr>
        <p:txBody>
          <a:bodyPr wrap="square" lIns="0" tIns="0" rIns="0" bIns="0" rtlCol="0">
            <a:noAutofit/>
          </a:bodyPr>
          <a:lstStyle/>
          <a:p>
            <a:endParaRPr/>
          </a:p>
        </p:txBody>
      </p:sp>
      <p:sp>
        <p:nvSpPr>
          <p:cNvPr id="12" name="object 12"/>
          <p:cNvSpPr/>
          <p:nvPr/>
        </p:nvSpPr>
        <p:spPr>
          <a:xfrm>
            <a:off x="668457" y="1941601"/>
            <a:ext cx="2160886" cy="2484153"/>
          </a:xfrm>
          <a:custGeom>
            <a:avLst/>
            <a:gdLst/>
            <a:ahLst/>
            <a:cxnLst/>
            <a:rect l="l" t="t" r="r" b="b"/>
            <a:pathLst>
              <a:path w="2160886" h="2484153">
                <a:moveTo>
                  <a:pt x="2160886" y="1242076"/>
                </a:moveTo>
                <a:lnTo>
                  <a:pt x="720295" y="1242076"/>
                </a:lnTo>
                <a:lnTo>
                  <a:pt x="720295" y="2484153"/>
                </a:lnTo>
                <a:lnTo>
                  <a:pt x="2160886" y="2484153"/>
                </a:lnTo>
                <a:lnTo>
                  <a:pt x="2160886" y="1242076"/>
                </a:lnTo>
                <a:close/>
              </a:path>
              <a:path w="2160886" h="2484153">
                <a:moveTo>
                  <a:pt x="1440590" y="0"/>
                </a:moveTo>
                <a:lnTo>
                  <a:pt x="0" y="1242076"/>
                </a:lnTo>
                <a:lnTo>
                  <a:pt x="2881182" y="1242076"/>
                </a:lnTo>
                <a:lnTo>
                  <a:pt x="1440590" y="0"/>
                </a:lnTo>
                <a:close/>
              </a:path>
            </a:pathLst>
          </a:custGeom>
          <a:solidFill>
            <a:srgbClr val="2C714C"/>
          </a:solidFill>
        </p:spPr>
        <p:txBody>
          <a:bodyPr wrap="square" lIns="0" tIns="0" rIns="0" bIns="0" rtlCol="0">
            <a:noAutofit/>
          </a:bodyPr>
          <a:lstStyle/>
          <a:p>
            <a:endParaRPr/>
          </a:p>
        </p:txBody>
      </p:sp>
      <p:sp>
        <p:nvSpPr>
          <p:cNvPr id="13" name="object 13"/>
          <p:cNvSpPr/>
          <p:nvPr/>
        </p:nvSpPr>
        <p:spPr>
          <a:xfrm>
            <a:off x="668457" y="1941600"/>
            <a:ext cx="2881182" cy="2484152"/>
          </a:xfrm>
          <a:custGeom>
            <a:avLst/>
            <a:gdLst/>
            <a:ahLst/>
            <a:cxnLst/>
            <a:rect l="l" t="t" r="r" b="b"/>
            <a:pathLst>
              <a:path w="2881182" h="2484152">
                <a:moveTo>
                  <a:pt x="0" y="1242076"/>
                </a:moveTo>
                <a:lnTo>
                  <a:pt x="1440591" y="0"/>
                </a:lnTo>
                <a:lnTo>
                  <a:pt x="2881182" y="1242076"/>
                </a:lnTo>
                <a:lnTo>
                  <a:pt x="2160887" y="1242076"/>
                </a:lnTo>
                <a:lnTo>
                  <a:pt x="2160887" y="2484152"/>
                </a:lnTo>
                <a:lnTo>
                  <a:pt x="720295" y="2484152"/>
                </a:lnTo>
                <a:lnTo>
                  <a:pt x="720295" y="1242076"/>
                </a:lnTo>
                <a:lnTo>
                  <a:pt x="0" y="1242076"/>
                </a:lnTo>
                <a:close/>
              </a:path>
            </a:pathLst>
          </a:custGeom>
          <a:ln w="28039">
            <a:solidFill>
              <a:srgbClr val="FFFFFF"/>
            </a:solidFill>
          </a:ln>
        </p:spPr>
        <p:txBody>
          <a:bodyPr wrap="square" lIns="0" tIns="0" rIns="0" bIns="0" rtlCol="0">
            <a:noAutofit/>
          </a:bodyPr>
          <a:lstStyle/>
          <a:p>
            <a:endParaRPr/>
          </a:p>
        </p:txBody>
      </p:sp>
      <p:sp>
        <p:nvSpPr>
          <p:cNvPr id="14" name="object 14"/>
          <p:cNvSpPr/>
          <p:nvPr/>
        </p:nvSpPr>
        <p:spPr>
          <a:xfrm>
            <a:off x="1532811" y="4632768"/>
            <a:ext cx="2881182" cy="2484152"/>
          </a:xfrm>
          <a:custGeom>
            <a:avLst/>
            <a:gdLst/>
            <a:ahLst/>
            <a:cxnLst/>
            <a:rect l="l" t="t" r="r" b="b"/>
            <a:pathLst>
              <a:path w="2881182" h="2484152">
                <a:moveTo>
                  <a:pt x="2881182" y="1242076"/>
                </a:moveTo>
                <a:lnTo>
                  <a:pt x="0" y="1242076"/>
                </a:lnTo>
                <a:lnTo>
                  <a:pt x="1440591" y="2484152"/>
                </a:lnTo>
                <a:lnTo>
                  <a:pt x="2881182" y="1242076"/>
                </a:lnTo>
                <a:close/>
              </a:path>
              <a:path w="2881182" h="2484152">
                <a:moveTo>
                  <a:pt x="2160887" y="0"/>
                </a:moveTo>
                <a:lnTo>
                  <a:pt x="720295" y="0"/>
                </a:lnTo>
                <a:lnTo>
                  <a:pt x="720295" y="1242076"/>
                </a:lnTo>
                <a:lnTo>
                  <a:pt x="2160887" y="1242076"/>
                </a:lnTo>
                <a:lnTo>
                  <a:pt x="2160887" y="0"/>
                </a:lnTo>
                <a:close/>
              </a:path>
            </a:pathLst>
          </a:custGeom>
          <a:solidFill>
            <a:srgbClr val="FF2600"/>
          </a:solidFill>
        </p:spPr>
        <p:txBody>
          <a:bodyPr wrap="square" lIns="0" tIns="0" rIns="0" bIns="0" rtlCol="0">
            <a:noAutofit/>
          </a:bodyPr>
          <a:lstStyle/>
          <a:p>
            <a:endParaRPr/>
          </a:p>
        </p:txBody>
      </p:sp>
      <p:sp>
        <p:nvSpPr>
          <p:cNvPr id="15" name="object 15"/>
          <p:cNvSpPr/>
          <p:nvPr/>
        </p:nvSpPr>
        <p:spPr>
          <a:xfrm>
            <a:off x="1532811" y="4632768"/>
            <a:ext cx="2881182" cy="2484152"/>
          </a:xfrm>
          <a:custGeom>
            <a:avLst/>
            <a:gdLst/>
            <a:ahLst/>
            <a:cxnLst/>
            <a:rect l="l" t="t" r="r" b="b"/>
            <a:pathLst>
              <a:path w="2881182" h="2484152">
                <a:moveTo>
                  <a:pt x="0" y="1242076"/>
                </a:moveTo>
                <a:lnTo>
                  <a:pt x="720295" y="1242076"/>
                </a:lnTo>
                <a:lnTo>
                  <a:pt x="720295" y="0"/>
                </a:lnTo>
                <a:lnTo>
                  <a:pt x="2160887" y="0"/>
                </a:lnTo>
                <a:lnTo>
                  <a:pt x="2160887" y="1242076"/>
                </a:lnTo>
                <a:lnTo>
                  <a:pt x="2881182" y="1242076"/>
                </a:lnTo>
                <a:lnTo>
                  <a:pt x="1440591" y="2484152"/>
                </a:lnTo>
                <a:lnTo>
                  <a:pt x="0" y="1242076"/>
                </a:lnTo>
                <a:close/>
              </a:path>
            </a:pathLst>
          </a:custGeom>
          <a:ln w="28039">
            <a:solidFill>
              <a:srgbClr val="FFFFFF"/>
            </a:solidFill>
          </a:ln>
        </p:spPr>
        <p:txBody>
          <a:bodyPr wrap="square" lIns="0" tIns="0" rIns="0" bIns="0" rtlCol="0">
            <a:noAutofit/>
          </a:bodyPr>
          <a:lstStyle/>
          <a:p>
            <a:endParaRPr/>
          </a:p>
        </p:txBody>
      </p:sp>
      <p:sp>
        <p:nvSpPr>
          <p:cNvPr id="16" name="object 16"/>
          <p:cNvSpPr/>
          <p:nvPr/>
        </p:nvSpPr>
        <p:spPr>
          <a:xfrm>
            <a:off x="4500429" y="4632768"/>
            <a:ext cx="4889280" cy="2484152"/>
          </a:xfrm>
          <a:custGeom>
            <a:avLst/>
            <a:gdLst/>
            <a:ahLst/>
            <a:cxnLst/>
            <a:rect l="l" t="t" r="r" b="b"/>
            <a:pathLst>
              <a:path w="4889280" h="2484152">
                <a:moveTo>
                  <a:pt x="0" y="0"/>
                </a:moveTo>
                <a:lnTo>
                  <a:pt x="4889280" y="0"/>
                </a:lnTo>
                <a:lnTo>
                  <a:pt x="4889280" y="2484152"/>
                </a:lnTo>
                <a:lnTo>
                  <a:pt x="0" y="2484152"/>
                </a:lnTo>
                <a:lnTo>
                  <a:pt x="0" y="0"/>
                </a:lnTo>
                <a:close/>
              </a:path>
            </a:pathLst>
          </a:custGeom>
          <a:solidFill>
            <a:srgbClr val="FFFFFF"/>
          </a:solidFill>
        </p:spPr>
        <p:txBody>
          <a:bodyPr wrap="square" lIns="0" tIns="0" rIns="0" bIns="0" rtlCol="0">
            <a:noAutofit/>
          </a:bodyPr>
          <a:lstStyle/>
          <a:p>
            <a:endParaRPr/>
          </a:p>
        </p:txBody>
      </p:sp>
      <p:sp>
        <p:nvSpPr>
          <p:cNvPr id="17" name="object 17"/>
          <p:cNvSpPr txBox="1"/>
          <p:nvPr/>
        </p:nvSpPr>
        <p:spPr>
          <a:xfrm>
            <a:off x="3810000" y="1676402"/>
            <a:ext cx="5327650" cy="4206876"/>
          </a:xfrm>
          <a:prstGeom prst="rect">
            <a:avLst/>
          </a:prstGeom>
        </p:spPr>
        <p:txBody>
          <a:bodyPr vert="horz" wrap="square" lIns="0" tIns="0" rIns="0" bIns="0" rtlCol="0">
            <a:noAutofit/>
          </a:bodyPr>
          <a:lstStyle/>
          <a:p>
            <a:pPr marL="12695" marR="897574">
              <a:lnSpc>
                <a:spcPct val="89500"/>
              </a:lnSpc>
            </a:pPr>
            <a:r>
              <a:rPr sz="3000" b="1" spc="-20" dirty="0">
                <a:latin typeface="Calibri"/>
                <a:cs typeface="Calibri"/>
              </a:rPr>
              <a:t>Increase</a:t>
            </a:r>
            <a:r>
              <a:rPr sz="3000" b="1" spc="-4" dirty="0">
                <a:latin typeface="Calibri"/>
                <a:cs typeface="Calibri"/>
              </a:rPr>
              <a:t> </a:t>
            </a:r>
            <a:r>
              <a:rPr sz="3000" spc="-14" dirty="0">
                <a:latin typeface="Calibri"/>
                <a:cs typeface="Calibri"/>
              </a:rPr>
              <a:t>the</a:t>
            </a:r>
            <a:r>
              <a:rPr sz="3000" spc="-4" dirty="0">
                <a:latin typeface="Calibri"/>
                <a:cs typeface="Calibri"/>
              </a:rPr>
              <a:t> </a:t>
            </a:r>
            <a:r>
              <a:rPr sz="3000" spc="-20" dirty="0">
                <a:latin typeface="Calibri"/>
                <a:cs typeface="Calibri"/>
              </a:rPr>
              <a:t>number</a:t>
            </a:r>
            <a:r>
              <a:rPr sz="3000" spc="-4" dirty="0">
                <a:latin typeface="Calibri"/>
                <a:cs typeface="Calibri"/>
              </a:rPr>
              <a:t> </a:t>
            </a:r>
            <a:r>
              <a:rPr sz="3000" spc="-14" dirty="0">
                <a:latin typeface="Calibri"/>
                <a:cs typeface="Calibri"/>
              </a:rPr>
              <a:t>of</a:t>
            </a:r>
            <a:r>
              <a:rPr sz="3000" spc="-4" dirty="0">
                <a:latin typeface="Calibri"/>
                <a:cs typeface="Calibri"/>
              </a:rPr>
              <a:t> </a:t>
            </a:r>
            <a:r>
              <a:rPr sz="3000" spc="-14" dirty="0">
                <a:latin typeface="Calibri"/>
                <a:cs typeface="Calibri"/>
              </a:rPr>
              <a:t>times</a:t>
            </a:r>
            <a:r>
              <a:rPr sz="3000" spc="-10" dirty="0">
                <a:latin typeface="Calibri"/>
                <a:cs typeface="Calibri"/>
              </a:rPr>
              <a:t> </a:t>
            </a:r>
            <a:r>
              <a:rPr sz="3000" spc="-20" dirty="0">
                <a:latin typeface="Calibri"/>
                <a:cs typeface="Calibri"/>
              </a:rPr>
              <a:t>he</a:t>
            </a:r>
            <a:r>
              <a:rPr sz="3000" spc="-4" dirty="0">
                <a:latin typeface="Calibri"/>
                <a:cs typeface="Calibri"/>
              </a:rPr>
              <a:t> </a:t>
            </a:r>
            <a:r>
              <a:rPr sz="3000" spc="-20" dirty="0">
                <a:latin typeface="Calibri"/>
                <a:cs typeface="Calibri"/>
              </a:rPr>
              <a:t>respond</a:t>
            </a:r>
            <a:r>
              <a:rPr sz="3000" spc="-10" dirty="0">
                <a:latin typeface="Calibri"/>
                <a:cs typeface="Calibri"/>
              </a:rPr>
              <a:t>s</a:t>
            </a:r>
            <a:r>
              <a:rPr sz="3000" spc="-4" dirty="0">
                <a:latin typeface="Calibri"/>
                <a:cs typeface="Calibri"/>
              </a:rPr>
              <a:t> </a:t>
            </a:r>
            <a:r>
              <a:rPr sz="3000" spc="-25" dirty="0">
                <a:latin typeface="Calibri"/>
                <a:cs typeface="Calibri"/>
              </a:rPr>
              <a:t>appr</a:t>
            </a:r>
            <a:r>
              <a:rPr sz="3000" spc="-20" dirty="0">
                <a:latin typeface="Calibri"/>
                <a:cs typeface="Calibri"/>
              </a:rPr>
              <a:t>opriatel</a:t>
            </a:r>
            <a:r>
              <a:rPr sz="3000" spc="-14" dirty="0">
                <a:latin typeface="Calibri"/>
                <a:cs typeface="Calibri"/>
              </a:rPr>
              <a:t>y</a:t>
            </a:r>
            <a:r>
              <a:rPr sz="3000" spc="-4" dirty="0">
                <a:latin typeface="Calibri"/>
                <a:cs typeface="Calibri"/>
              </a:rPr>
              <a:t> </a:t>
            </a:r>
            <a:r>
              <a:rPr sz="3000" spc="-20" dirty="0">
                <a:latin typeface="Calibri"/>
                <a:cs typeface="Calibri"/>
              </a:rPr>
              <a:t>by</a:t>
            </a:r>
            <a:r>
              <a:rPr sz="3000" spc="-14" dirty="0">
                <a:latin typeface="Calibri"/>
                <a:cs typeface="Calibri"/>
              </a:rPr>
              <a:t> walking</a:t>
            </a:r>
            <a:r>
              <a:rPr sz="3000" spc="-4" dirty="0">
                <a:latin typeface="Calibri"/>
                <a:cs typeface="Calibri"/>
              </a:rPr>
              <a:t> </a:t>
            </a:r>
            <a:r>
              <a:rPr sz="3000" spc="-14" dirty="0">
                <a:latin typeface="Calibri"/>
                <a:cs typeface="Calibri"/>
              </a:rPr>
              <a:t>di</a:t>
            </a:r>
            <a:r>
              <a:rPr sz="3000" spc="-20" dirty="0">
                <a:latin typeface="Calibri"/>
                <a:cs typeface="Calibri"/>
              </a:rPr>
              <a:t>r</a:t>
            </a:r>
            <a:r>
              <a:rPr sz="3000" spc="-14" dirty="0">
                <a:latin typeface="Calibri"/>
                <a:cs typeface="Calibri"/>
              </a:rPr>
              <a:t>ectly</a:t>
            </a:r>
            <a:r>
              <a:rPr sz="3000" spc="-4" dirty="0">
                <a:latin typeface="Calibri"/>
                <a:cs typeface="Calibri"/>
              </a:rPr>
              <a:t> </a:t>
            </a:r>
            <a:r>
              <a:rPr sz="3000" spc="-14" dirty="0">
                <a:latin typeface="Calibri"/>
                <a:cs typeface="Calibri"/>
              </a:rPr>
              <a:t>to</a:t>
            </a:r>
            <a:r>
              <a:rPr sz="3000" spc="-4" dirty="0">
                <a:latin typeface="Calibri"/>
                <a:cs typeface="Calibri"/>
              </a:rPr>
              <a:t> </a:t>
            </a:r>
            <a:r>
              <a:rPr sz="3000" spc="-14" dirty="0">
                <a:latin typeface="Calibri"/>
                <a:cs typeface="Calibri"/>
              </a:rPr>
              <a:t>the</a:t>
            </a:r>
            <a:r>
              <a:rPr sz="3000" spc="-4" dirty="0">
                <a:latin typeface="Calibri"/>
                <a:cs typeface="Calibri"/>
              </a:rPr>
              <a:t> </a:t>
            </a:r>
            <a:r>
              <a:rPr sz="3000" spc="-20" dirty="0">
                <a:latin typeface="Calibri"/>
                <a:cs typeface="Calibri"/>
              </a:rPr>
              <a:t>room,</a:t>
            </a:r>
            <a:r>
              <a:rPr sz="3000" spc="-14" dirty="0">
                <a:latin typeface="Calibri"/>
                <a:cs typeface="Calibri"/>
              </a:rPr>
              <a:t> taking</a:t>
            </a:r>
            <a:r>
              <a:rPr sz="3000" spc="-4" dirty="0">
                <a:latin typeface="Calibri"/>
                <a:cs typeface="Calibri"/>
              </a:rPr>
              <a:t> </a:t>
            </a:r>
            <a:r>
              <a:rPr sz="3000" spc="-20" dirty="0">
                <a:latin typeface="Calibri"/>
                <a:cs typeface="Calibri"/>
              </a:rPr>
              <a:t>a</a:t>
            </a:r>
            <a:r>
              <a:rPr sz="3000" spc="-4" dirty="0">
                <a:latin typeface="Calibri"/>
                <a:cs typeface="Calibri"/>
              </a:rPr>
              <a:t> </a:t>
            </a:r>
            <a:r>
              <a:rPr sz="3000" spc="-14" dirty="0">
                <a:latin typeface="Calibri"/>
                <a:cs typeface="Calibri"/>
              </a:rPr>
              <a:t>seat</a:t>
            </a:r>
            <a:r>
              <a:rPr sz="3000" spc="-4" dirty="0">
                <a:latin typeface="Calibri"/>
                <a:cs typeface="Calibri"/>
              </a:rPr>
              <a:t> </a:t>
            </a:r>
            <a:r>
              <a:rPr sz="3000" spc="-10" dirty="0">
                <a:latin typeface="Calibri"/>
                <a:cs typeface="Calibri"/>
              </a:rPr>
              <a:t>in</a:t>
            </a:r>
            <a:r>
              <a:rPr sz="3000" spc="-4" dirty="0">
                <a:latin typeface="Calibri"/>
                <a:cs typeface="Calibri"/>
              </a:rPr>
              <a:t> </a:t>
            </a:r>
            <a:r>
              <a:rPr sz="3000" spc="-14" dirty="0">
                <a:latin typeface="Calibri"/>
                <a:cs typeface="Calibri"/>
              </a:rPr>
              <a:t>the</a:t>
            </a:r>
            <a:r>
              <a:rPr sz="3000" spc="-4" dirty="0">
                <a:latin typeface="Calibri"/>
                <a:cs typeface="Calibri"/>
              </a:rPr>
              <a:t> </a:t>
            </a:r>
            <a:r>
              <a:rPr sz="3000" spc="-20" dirty="0">
                <a:latin typeface="Calibri"/>
                <a:cs typeface="Calibri"/>
              </a:rPr>
              <a:t>back</a:t>
            </a:r>
            <a:r>
              <a:rPr sz="3000" spc="-4" dirty="0">
                <a:latin typeface="Calibri"/>
                <a:cs typeface="Calibri"/>
              </a:rPr>
              <a:t> </a:t>
            </a:r>
            <a:r>
              <a:rPr sz="3000" spc="-14" dirty="0">
                <a:latin typeface="Calibri"/>
                <a:cs typeface="Calibri"/>
              </a:rPr>
              <a:t>of that</a:t>
            </a:r>
            <a:r>
              <a:rPr sz="3000" spc="-4" dirty="0">
                <a:latin typeface="Calibri"/>
                <a:cs typeface="Calibri"/>
              </a:rPr>
              <a:t> </a:t>
            </a:r>
            <a:r>
              <a:rPr sz="3000" spc="-14" dirty="0">
                <a:latin typeface="Calibri"/>
                <a:cs typeface="Calibri"/>
              </a:rPr>
              <a:t>class,</a:t>
            </a:r>
            <a:r>
              <a:rPr sz="3000" spc="-4" dirty="0">
                <a:latin typeface="Calibri"/>
                <a:cs typeface="Calibri"/>
              </a:rPr>
              <a:t> </a:t>
            </a:r>
            <a:r>
              <a:rPr sz="3000" spc="-20" dirty="0">
                <a:latin typeface="Calibri"/>
                <a:cs typeface="Calibri"/>
              </a:rPr>
              <a:t>and</a:t>
            </a:r>
            <a:r>
              <a:rPr sz="3000" spc="-4" dirty="0">
                <a:latin typeface="Calibri"/>
                <a:cs typeface="Calibri"/>
              </a:rPr>
              <a:t> </a:t>
            </a:r>
            <a:r>
              <a:rPr sz="3000" spc="-10" dirty="0">
                <a:latin typeface="Calibri"/>
                <a:cs typeface="Calibri"/>
              </a:rPr>
              <a:t>sitting</a:t>
            </a:r>
            <a:r>
              <a:rPr sz="3000" spc="-4" dirty="0">
                <a:latin typeface="Calibri"/>
                <a:cs typeface="Calibri"/>
              </a:rPr>
              <a:t> </a:t>
            </a:r>
            <a:r>
              <a:rPr sz="3000" spc="-14" dirty="0">
                <a:latin typeface="Calibri"/>
                <a:cs typeface="Calibri"/>
              </a:rPr>
              <a:t>quietly</a:t>
            </a:r>
            <a:r>
              <a:rPr sz="3000" spc="-10" dirty="0">
                <a:latin typeface="Calibri"/>
                <a:cs typeface="Calibri"/>
              </a:rPr>
              <a:t> for</a:t>
            </a:r>
            <a:r>
              <a:rPr sz="3000" spc="-4" dirty="0">
                <a:latin typeface="Calibri"/>
                <a:cs typeface="Calibri"/>
              </a:rPr>
              <a:t> </a:t>
            </a:r>
            <a:r>
              <a:rPr sz="3000" spc="-20" dirty="0">
                <a:latin typeface="Calibri"/>
                <a:cs typeface="Calibri"/>
              </a:rPr>
              <a:t>one</a:t>
            </a:r>
            <a:r>
              <a:rPr sz="3000" spc="-4" dirty="0">
                <a:latin typeface="Calibri"/>
                <a:cs typeface="Calibri"/>
              </a:rPr>
              <a:t> </a:t>
            </a:r>
            <a:r>
              <a:rPr sz="3000" spc="-14" dirty="0">
                <a:latin typeface="Calibri"/>
                <a:cs typeface="Calibri"/>
              </a:rPr>
              <a:t>minute</a:t>
            </a:r>
            <a:endParaRPr sz="3000" dirty="0">
              <a:latin typeface="Calibri"/>
              <a:cs typeface="Calibri"/>
            </a:endParaRPr>
          </a:p>
          <a:p>
            <a:pPr>
              <a:lnSpc>
                <a:spcPts val="900"/>
              </a:lnSpc>
              <a:spcBef>
                <a:spcPts val="19"/>
              </a:spcBef>
            </a:pPr>
            <a:endParaRPr sz="3000" dirty="0">
              <a:latin typeface="Calibri"/>
              <a:cs typeface="Calibri"/>
            </a:endParaRPr>
          </a:p>
          <a:p>
            <a:pPr>
              <a:lnSpc>
                <a:spcPts val="999"/>
              </a:lnSpc>
            </a:pPr>
            <a:endParaRPr sz="3000" dirty="0">
              <a:latin typeface="Calibri"/>
              <a:cs typeface="Calibri"/>
            </a:endParaRPr>
          </a:p>
          <a:p>
            <a:pPr>
              <a:lnSpc>
                <a:spcPts val="999"/>
              </a:lnSpc>
            </a:pPr>
            <a:endParaRPr sz="3000" dirty="0">
              <a:latin typeface="Calibri"/>
              <a:cs typeface="Calibri"/>
            </a:endParaRPr>
          </a:p>
          <a:p>
            <a:pPr>
              <a:lnSpc>
                <a:spcPts val="999"/>
              </a:lnSpc>
            </a:pPr>
            <a:endParaRPr sz="3000" dirty="0">
              <a:latin typeface="Calibri"/>
              <a:cs typeface="Calibri"/>
            </a:endParaRPr>
          </a:p>
          <a:p>
            <a:pPr>
              <a:lnSpc>
                <a:spcPts val="999"/>
              </a:lnSpc>
            </a:pPr>
            <a:endParaRPr sz="3000" dirty="0">
              <a:latin typeface="Calibri"/>
              <a:cs typeface="Calibri"/>
            </a:endParaRPr>
          </a:p>
          <a:p>
            <a:pPr marL="876627" marR="12695">
              <a:lnSpc>
                <a:spcPct val="88400"/>
              </a:lnSpc>
            </a:pPr>
            <a:r>
              <a:rPr sz="3000" b="1" spc="-14" dirty="0">
                <a:latin typeface="Calibri"/>
                <a:cs typeface="Calibri"/>
              </a:rPr>
              <a:t>Decrease </a:t>
            </a:r>
            <a:r>
              <a:rPr sz="3000" spc="-20" dirty="0">
                <a:latin typeface="Calibri"/>
                <a:cs typeface="Calibri"/>
              </a:rPr>
              <a:t>number</a:t>
            </a:r>
            <a:r>
              <a:rPr sz="3000" spc="-4" dirty="0">
                <a:latin typeface="Calibri"/>
                <a:cs typeface="Calibri"/>
              </a:rPr>
              <a:t> </a:t>
            </a:r>
            <a:r>
              <a:rPr sz="3000" spc="-14" dirty="0">
                <a:latin typeface="Calibri"/>
                <a:cs typeface="Calibri"/>
              </a:rPr>
              <a:t>of</a:t>
            </a:r>
            <a:r>
              <a:rPr sz="3000" spc="-4" dirty="0">
                <a:latin typeface="Calibri"/>
                <a:cs typeface="Calibri"/>
              </a:rPr>
              <a:t> </a:t>
            </a:r>
            <a:r>
              <a:rPr sz="3000" spc="-14" dirty="0">
                <a:latin typeface="Calibri"/>
                <a:cs typeface="Calibri"/>
              </a:rPr>
              <a:t>times</a:t>
            </a:r>
            <a:r>
              <a:rPr sz="3000" spc="-4" dirty="0">
                <a:latin typeface="Calibri"/>
                <a:cs typeface="Calibri"/>
              </a:rPr>
              <a:t> </a:t>
            </a:r>
            <a:r>
              <a:rPr sz="3000" spc="-20" dirty="0">
                <a:latin typeface="Calibri"/>
                <a:cs typeface="Calibri"/>
              </a:rPr>
              <a:t>he</a:t>
            </a:r>
            <a:r>
              <a:rPr sz="3000" spc="-14" dirty="0">
                <a:latin typeface="Calibri"/>
                <a:cs typeface="Calibri"/>
              </a:rPr>
              <a:t> runs</a:t>
            </a:r>
            <a:r>
              <a:rPr sz="3000" spc="-4" dirty="0">
                <a:latin typeface="Calibri"/>
                <a:cs typeface="Calibri"/>
              </a:rPr>
              <a:t> </a:t>
            </a:r>
            <a:r>
              <a:rPr sz="3000" spc="-20" dirty="0">
                <a:latin typeface="Calibri"/>
                <a:cs typeface="Calibri"/>
              </a:rPr>
              <a:t>away</a:t>
            </a:r>
            <a:r>
              <a:rPr sz="3000" spc="-4" dirty="0">
                <a:latin typeface="Calibri"/>
                <a:cs typeface="Calibri"/>
              </a:rPr>
              <a:t> </a:t>
            </a:r>
            <a:r>
              <a:rPr sz="3000" spc="-10" dirty="0">
                <a:latin typeface="Calibri"/>
                <a:cs typeface="Calibri"/>
              </a:rPr>
              <a:t>f</a:t>
            </a:r>
            <a:r>
              <a:rPr sz="3000" spc="-20" dirty="0">
                <a:latin typeface="Calibri"/>
                <a:cs typeface="Calibri"/>
              </a:rPr>
              <a:t>rom</a:t>
            </a:r>
            <a:r>
              <a:rPr sz="3000" spc="-4" dirty="0">
                <a:latin typeface="Calibri"/>
                <a:cs typeface="Calibri"/>
              </a:rPr>
              <a:t> </a:t>
            </a:r>
            <a:r>
              <a:rPr sz="3000" spc="-14" dirty="0">
                <a:latin typeface="Calibri"/>
                <a:cs typeface="Calibri"/>
              </a:rPr>
              <a:t>adults following</a:t>
            </a:r>
            <a:r>
              <a:rPr sz="3000" spc="-4" dirty="0">
                <a:latin typeface="Calibri"/>
                <a:cs typeface="Calibri"/>
              </a:rPr>
              <a:t> </a:t>
            </a:r>
            <a:r>
              <a:rPr sz="3000" spc="-14" dirty="0">
                <a:latin typeface="Calibri"/>
                <a:cs typeface="Calibri"/>
              </a:rPr>
              <a:t>adult</a:t>
            </a:r>
            <a:r>
              <a:rPr sz="3000" spc="-4" dirty="0">
                <a:latin typeface="Calibri"/>
                <a:cs typeface="Calibri"/>
              </a:rPr>
              <a:t> </a:t>
            </a:r>
            <a:r>
              <a:rPr sz="3000" spc="-20" dirty="0">
                <a:latin typeface="Calibri"/>
                <a:cs typeface="Calibri"/>
              </a:rPr>
              <a:t>r</a:t>
            </a:r>
            <a:r>
              <a:rPr sz="3000" spc="-14" dirty="0">
                <a:latin typeface="Calibri"/>
                <a:cs typeface="Calibri"/>
              </a:rPr>
              <a:t>equests.</a:t>
            </a:r>
            <a:endParaRPr sz="3000" dirty="0">
              <a:latin typeface="Calibri"/>
              <a:cs typeface="Calibri"/>
            </a:endParaRPr>
          </a:p>
          <a:p>
            <a:pPr>
              <a:lnSpc>
                <a:spcPts val="1100"/>
              </a:lnSpc>
              <a:spcBef>
                <a:spcPts val="4"/>
              </a:spcBef>
            </a:pPr>
            <a:endParaRPr sz="3000" dirty="0">
              <a:latin typeface="Calibri"/>
              <a:cs typeface="Calibri"/>
            </a:endParaRPr>
          </a:p>
          <a:p>
            <a:pPr marL="876627" marR="13966">
              <a:lnSpc>
                <a:spcPts val="2650"/>
              </a:lnSpc>
            </a:pPr>
            <a:r>
              <a:rPr sz="3000" b="1" spc="-14" dirty="0">
                <a:latin typeface="Calibri"/>
                <a:cs typeface="Calibri"/>
              </a:rPr>
              <a:t>Decrease </a:t>
            </a:r>
            <a:r>
              <a:rPr sz="3000" spc="-14" dirty="0">
                <a:latin typeface="Calibri"/>
                <a:cs typeface="Calibri"/>
              </a:rPr>
              <a:t>the</a:t>
            </a:r>
            <a:r>
              <a:rPr sz="3000" spc="-4" dirty="0">
                <a:latin typeface="Calibri"/>
                <a:cs typeface="Calibri"/>
              </a:rPr>
              <a:t> </a:t>
            </a:r>
            <a:r>
              <a:rPr sz="3000" spc="-20" dirty="0">
                <a:latin typeface="Calibri"/>
                <a:cs typeface="Calibri"/>
              </a:rPr>
              <a:t>amount</a:t>
            </a:r>
            <a:r>
              <a:rPr sz="3000" spc="-4" dirty="0">
                <a:latin typeface="Calibri"/>
                <a:cs typeface="Calibri"/>
              </a:rPr>
              <a:t> </a:t>
            </a:r>
            <a:r>
              <a:rPr sz="3000" spc="-14" dirty="0">
                <a:latin typeface="Calibri"/>
                <a:cs typeface="Calibri"/>
              </a:rPr>
              <a:t>of</a:t>
            </a:r>
            <a:r>
              <a:rPr sz="3000" spc="-4" dirty="0">
                <a:latin typeface="Calibri"/>
                <a:cs typeface="Calibri"/>
              </a:rPr>
              <a:t> </a:t>
            </a:r>
            <a:r>
              <a:rPr sz="3000" spc="-14" dirty="0">
                <a:latin typeface="Calibri"/>
                <a:cs typeface="Calibri"/>
              </a:rPr>
              <a:t>time</a:t>
            </a:r>
            <a:r>
              <a:rPr sz="3000" spc="-10" dirty="0">
                <a:latin typeface="Calibri"/>
                <a:cs typeface="Calibri"/>
              </a:rPr>
              <a:t> it</a:t>
            </a:r>
            <a:r>
              <a:rPr sz="3000" spc="-4" dirty="0">
                <a:latin typeface="Calibri"/>
                <a:cs typeface="Calibri"/>
              </a:rPr>
              <a:t> </a:t>
            </a:r>
            <a:r>
              <a:rPr sz="3000" spc="-14" dirty="0">
                <a:latin typeface="Calibri"/>
                <a:cs typeface="Calibri"/>
              </a:rPr>
              <a:t>takes</a:t>
            </a:r>
            <a:r>
              <a:rPr sz="3000" spc="-4" dirty="0">
                <a:latin typeface="Calibri"/>
                <a:cs typeface="Calibri"/>
              </a:rPr>
              <a:t> </a:t>
            </a:r>
            <a:r>
              <a:rPr sz="3000" spc="-14" dirty="0">
                <a:latin typeface="Calibri"/>
                <a:cs typeface="Calibri"/>
              </a:rPr>
              <a:t>to</a:t>
            </a:r>
            <a:r>
              <a:rPr sz="3000" spc="-4" dirty="0">
                <a:latin typeface="Calibri"/>
                <a:cs typeface="Calibri"/>
              </a:rPr>
              <a:t> </a:t>
            </a:r>
            <a:r>
              <a:rPr sz="3000" spc="-20" dirty="0">
                <a:latin typeface="Calibri"/>
                <a:cs typeface="Calibri"/>
              </a:rPr>
              <a:t>r</a:t>
            </a:r>
            <a:r>
              <a:rPr sz="3000" spc="-14" dirty="0">
                <a:latin typeface="Calibri"/>
                <a:cs typeface="Calibri"/>
              </a:rPr>
              <a:t>espond</a:t>
            </a:r>
            <a:r>
              <a:rPr sz="3000" spc="-4" dirty="0">
                <a:latin typeface="Calibri"/>
                <a:cs typeface="Calibri"/>
              </a:rPr>
              <a:t> </a:t>
            </a:r>
            <a:r>
              <a:rPr sz="3000" spc="-14" dirty="0">
                <a:latin typeface="Calibri"/>
                <a:cs typeface="Calibri"/>
              </a:rPr>
              <a:t>to</a:t>
            </a:r>
            <a:r>
              <a:rPr sz="3000" spc="-4" dirty="0">
                <a:latin typeface="Calibri"/>
                <a:cs typeface="Calibri"/>
              </a:rPr>
              <a:t> </a:t>
            </a:r>
            <a:r>
              <a:rPr sz="3000" spc="-14" dirty="0">
                <a:latin typeface="Calibri"/>
                <a:cs typeface="Calibri"/>
              </a:rPr>
              <a:t>adult</a:t>
            </a:r>
            <a:r>
              <a:rPr lang="en-US" sz="3000" spc="-14" dirty="0">
                <a:latin typeface="Calibri"/>
                <a:cs typeface="Calibri"/>
              </a:rPr>
              <a:t> requests</a:t>
            </a:r>
            <a:endParaRPr sz="3000" dirty="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0" y="1676400"/>
            <a:ext cx="5715001" cy="4997139"/>
          </a:xfrm>
          <a:prstGeom prst="rect">
            <a:avLst/>
          </a:prstGeom>
        </p:spPr>
        <p:txBody>
          <a:bodyPr vert="horz" wrap="square" lIns="0" tIns="0" rIns="0" bIns="0" rtlCol="0">
            <a:noAutofit/>
          </a:bodyPr>
          <a:lstStyle/>
          <a:p>
            <a:pPr marL="469736" marR="12695" indent="-457039">
              <a:lnSpc>
                <a:spcPct val="100400"/>
              </a:lnSpc>
              <a:buFont typeface="Arial" panose="020B0604020202020204" pitchFamily="34" charset="0"/>
              <a:buChar char="•"/>
            </a:pPr>
            <a:r>
              <a:rPr lang="en-US" sz="3200" dirty="0">
                <a:solidFill>
                  <a:srgbClr val="404040"/>
                </a:solidFill>
                <a:latin typeface="Calibri"/>
                <a:cs typeface="Calibri"/>
              </a:rPr>
              <a:t>Refer to the Stage 2 Goals on p. 2 of your F-BSP</a:t>
            </a:r>
          </a:p>
          <a:p>
            <a:pPr marL="469736" marR="12695" indent="-457039">
              <a:lnSpc>
                <a:spcPct val="100400"/>
              </a:lnSpc>
              <a:buFont typeface="Arial" panose="020B0604020202020204" pitchFamily="34" charset="0"/>
              <a:buChar char="•"/>
            </a:pPr>
            <a:r>
              <a:rPr lang="en-US" sz="3200" dirty="0">
                <a:latin typeface="Calibri"/>
                <a:cs typeface="Calibri"/>
              </a:rPr>
              <a:t>Further refine these goals in light of your BSP interventions</a:t>
            </a:r>
          </a:p>
          <a:p>
            <a:pPr marL="469736" marR="12695" indent="-457039">
              <a:lnSpc>
                <a:spcPct val="100400"/>
              </a:lnSpc>
              <a:buFont typeface="Arial" panose="020B0604020202020204" pitchFamily="34" charset="0"/>
              <a:buChar char="•"/>
            </a:pPr>
            <a:r>
              <a:rPr lang="en-US" sz="3200" dirty="0">
                <a:latin typeface="Calibri"/>
                <a:cs typeface="Calibri"/>
              </a:rPr>
              <a:t>Record your newly refined goals on the Long &amp; Short-Term Behavioral Goals of the Evaluation section of your </a:t>
            </a:r>
          </a:p>
          <a:p>
            <a:pPr marL="12695" marR="12695">
              <a:lnSpc>
                <a:spcPct val="100400"/>
              </a:lnSpc>
            </a:pPr>
            <a:r>
              <a:rPr lang="en-US" sz="3200" dirty="0">
                <a:latin typeface="Calibri"/>
                <a:cs typeface="Calibri"/>
              </a:rPr>
              <a:t>     F-BSP (p.13) </a:t>
            </a:r>
            <a:endParaRPr sz="3200" dirty="0">
              <a:latin typeface="Calibri"/>
              <a:cs typeface="Calibri"/>
            </a:endParaRPr>
          </a:p>
        </p:txBody>
      </p:sp>
      <p:sp>
        <p:nvSpPr>
          <p:cNvPr id="4" name="Title 3"/>
          <p:cNvSpPr>
            <a:spLocks noGrp="1"/>
          </p:cNvSpPr>
          <p:nvPr>
            <p:ph type="title"/>
          </p:nvPr>
        </p:nvSpPr>
        <p:spPr>
          <a:xfrm>
            <a:off x="685801" y="228600"/>
            <a:ext cx="6202680" cy="1295400"/>
          </a:xfrm>
        </p:spPr>
        <p:txBody>
          <a:bodyPr/>
          <a:lstStyle/>
          <a:p>
            <a:r>
              <a:rPr lang="en-US" dirty="0"/>
              <a:t>Activity</a:t>
            </a:r>
          </a:p>
        </p:txBody>
      </p:sp>
      <p:sp>
        <p:nvSpPr>
          <p:cNvPr id="6"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189984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Measurin</a:t>
            </a:r>
            <a:r>
              <a:rPr spc="-30" dirty="0">
                <a:solidFill>
                  <a:srgbClr val="000000"/>
                </a:solidFill>
                <a:latin typeface="Calibri"/>
                <a:cs typeface="Calibri"/>
              </a:rPr>
              <a:t>g</a:t>
            </a:r>
            <a:r>
              <a:rPr spc="-215" dirty="0">
                <a:solidFill>
                  <a:srgbClr val="000000"/>
                </a:solidFill>
                <a:latin typeface="Calibri"/>
                <a:cs typeface="Calibri"/>
              </a:rPr>
              <a:t> </a:t>
            </a:r>
            <a:r>
              <a:rPr spc="-135" dirty="0">
                <a:solidFill>
                  <a:srgbClr val="000000"/>
                </a:solidFill>
                <a:latin typeface="Calibri"/>
                <a:cs typeface="Calibri"/>
              </a:rPr>
              <a:t>Goals</a:t>
            </a:r>
            <a:endParaRPr dirty="0">
              <a:solidFill>
                <a:srgbClr val="000000"/>
              </a:solidFill>
              <a:latin typeface="Calibri"/>
              <a:cs typeface="Calibri"/>
            </a:endParaRPr>
          </a:p>
        </p:txBody>
      </p:sp>
      <p:sp>
        <p:nvSpPr>
          <p:cNvPr id="8" name="object 8"/>
          <p:cNvSpPr txBox="1"/>
          <p:nvPr/>
        </p:nvSpPr>
        <p:spPr>
          <a:xfrm>
            <a:off x="737644" y="1752600"/>
            <a:ext cx="8939755" cy="4941366"/>
          </a:xfrm>
          <a:prstGeom prst="rect">
            <a:avLst/>
          </a:prstGeom>
        </p:spPr>
        <p:txBody>
          <a:bodyPr vert="horz" wrap="square" lIns="0" tIns="0" rIns="0" bIns="0" rtlCol="0">
            <a:noAutofit/>
          </a:bodyPr>
          <a:lstStyle/>
          <a:p>
            <a:pPr marL="12695">
              <a:buClr>
                <a:srgbClr val="24603B"/>
              </a:buClr>
              <a:buSzPct val="84745"/>
              <a:tabLst>
                <a:tab pos="206302" algn="l"/>
              </a:tabLst>
            </a:pPr>
            <a:r>
              <a:rPr lang="en-US" sz="3600" b="1" dirty="0">
                <a:latin typeface="Calibri"/>
                <a:cs typeface="Calibri"/>
              </a:rPr>
              <a:t>Use baseline data collected as part of the FBA process to assess effectiveness of your BSP:</a:t>
            </a:r>
          </a:p>
          <a:p>
            <a:pPr marL="663341" lvl="1" indent="-193607">
              <a:buClr>
                <a:srgbClr val="24603B"/>
              </a:buClr>
              <a:buSzPct val="84745"/>
              <a:buFont typeface="Arial"/>
              <a:buChar char="•"/>
              <a:tabLst>
                <a:tab pos="206302" algn="l"/>
              </a:tabLst>
            </a:pPr>
            <a:r>
              <a:rPr sz="3600" dirty="0">
                <a:latin typeface="Calibri"/>
                <a:cs typeface="Calibri"/>
              </a:rPr>
              <a:t>F</a:t>
            </a:r>
            <a:r>
              <a:rPr sz="3600" spc="-14" dirty="0">
                <a:latin typeface="Calibri"/>
                <a:cs typeface="Calibri"/>
              </a:rPr>
              <a:t>r</a:t>
            </a:r>
            <a:r>
              <a:rPr sz="3600" dirty="0">
                <a:latin typeface="Calibri"/>
                <a:cs typeface="Calibri"/>
              </a:rPr>
              <a:t>equency</a:t>
            </a:r>
          </a:p>
          <a:p>
            <a:pPr lvl="1">
              <a:lnSpc>
                <a:spcPts val="650"/>
              </a:lnSpc>
              <a:spcBef>
                <a:spcPts val="25"/>
              </a:spcBef>
              <a:buClr>
                <a:srgbClr val="24603B"/>
              </a:buClr>
              <a:buFont typeface="Arial"/>
              <a:buChar char="•"/>
            </a:pPr>
            <a:endParaRPr sz="3600" dirty="0">
              <a:latin typeface="Calibri"/>
              <a:cs typeface="Calibri"/>
            </a:endParaRPr>
          </a:p>
          <a:p>
            <a:pPr marL="663341" lvl="1" indent="-193607">
              <a:buClr>
                <a:srgbClr val="24603B"/>
              </a:buClr>
              <a:buSzPct val="84745"/>
              <a:buFont typeface="Arial"/>
              <a:buChar char="•"/>
              <a:tabLst>
                <a:tab pos="206302" algn="l"/>
              </a:tabLst>
            </a:pPr>
            <a:r>
              <a:rPr sz="3600" dirty="0">
                <a:latin typeface="Calibri"/>
                <a:cs typeface="Calibri"/>
              </a:rPr>
              <a:t>Duration</a:t>
            </a:r>
          </a:p>
          <a:p>
            <a:pPr lvl="1">
              <a:lnSpc>
                <a:spcPts val="700"/>
              </a:lnSpc>
              <a:spcBef>
                <a:spcPts val="4"/>
              </a:spcBef>
              <a:buClr>
                <a:srgbClr val="24603B"/>
              </a:buClr>
              <a:buFont typeface="Arial"/>
              <a:buChar char="•"/>
            </a:pPr>
            <a:endParaRPr sz="3600" dirty="0">
              <a:latin typeface="Calibri"/>
              <a:cs typeface="Calibri"/>
            </a:endParaRPr>
          </a:p>
          <a:p>
            <a:pPr marL="663341" lvl="1" indent="-193607">
              <a:buClr>
                <a:srgbClr val="24603B"/>
              </a:buClr>
              <a:buSzPct val="84745"/>
              <a:buFont typeface="Arial"/>
              <a:buChar char="•"/>
              <a:tabLst>
                <a:tab pos="206302" algn="l"/>
              </a:tabLst>
            </a:pPr>
            <a:r>
              <a:rPr sz="3600" dirty="0">
                <a:latin typeface="Calibri"/>
                <a:cs typeface="Calibri"/>
              </a:rPr>
              <a:t>Intensity</a:t>
            </a:r>
          </a:p>
          <a:p>
            <a:pPr lvl="1">
              <a:lnSpc>
                <a:spcPts val="800"/>
              </a:lnSpc>
              <a:spcBef>
                <a:spcPts val="10"/>
              </a:spcBef>
              <a:buClr>
                <a:srgbClr val="24603B"/>
              </a:buClr>
              <a:buFont typeface="Arial"/>
              <a:buChar char="•"/>
            </a:pPr>
            <a:endParaRPr sz="3600" dirty="0">
              <a:latin typeface="Calibri"/>
              <a:cs typeface="Calibri"/>
            </a:endParaRPr>
          </a:p>
          <a:p>
            <a:pPr marL="663341" lvl="1" indent="-193607">
              <a:buClr>
                <a:srgbClr val="24603B"/>
              </a:buClr>
              <a:buSzPct val="84745"/>
              <a:buFont typeface="Arial"/>
              <a:buChar char="•"/>
              <a:tabLst>
                <a:tab pos="206302" algn="l"/>
              </a:tabLst>
            </a:pPr>
            <a:r>
              <a:rPr sz="3600" dirty="0">
                <a:latin typeface="Calibri"/>
                <a:cs typeface="Calibri"/>
              </a:rPr>
              <a:t>Liker</a:t>
            </a:r>
            <a:r>
              <a:rPr sz="3600" spc="-4" dirty="0">
                <a:latin typeface="Calibri"/>
                <a:cs typeface="Calibri"/>
              </a:rPr>
              <a:t>t</a:t>
            </a:r>
            <a:r>
              <a:rPr sz="3600" dirty="0">
                <a:latin typeface="Calibri"/>
                <a:cs typeface="Calibri"/>
              </a:rPr>
              <a:t>-type</a:t>
            </a:r>
            <a:r>
              <a:rPr sz="3600" spc="4" dirty="0">
                <a:latin typeface="Calibri"/>
                <a:cs typeface="Calibri"/>
              </a:rPr>
              <a:t> </a:t>
            </a:r>
            <a:r>
              <a:rPr sz="3600" dirty="0">
                <a:latin typeface="Calibri"/>
                <a:cs typeface="Calibri"/>
              </a:rPr>
              <a:t>scale</a:t>
            </a:r>
          </a:p>
          <a:p>
            <a:pPr lvl="1">
              <a:lnSpc>
                <a:spcPts val="700"/>
              </a:lnSpc>
              <a:spcBef>
                <a:spcPts val="4"/>
              </a:spcBef>
              <a:buClr>
                <a:srgbClr val="24603B"/>
              </a:buClr>
              <a:buFont typeface="Arial"/>
              <a:buChar char="•"/>
            </a:pPr>
            <a:endParaRPr sz="3600" dirty="0">
              <a:latin typeface="Calibri"/>
              <a:cs typeface="Calibri"/>
            </a:endParaRPr>
          </a:p>
          <a:p>
            <a:pPr marL="663341" lvl="1" indent="-193607">
              <a:buClr>
                <a:srgbClr val="24603B"/>
              </a:buClr>
              <a:buSzPct val="84745"/>
              <a:buFont typeface="Arial"/>
              <a:buChar char="•"/>
              <a:tabLst>
                <a:tab pos="206302" algn="l"/>
              </a:tabLst>
            </a:pPr>
            <a:r>
              <a:rPr sz="3600" dirty="0">
                <a:latin typeface="Calibri"/>
                <a:cs typeface="Calibri"/>
              </a:rPr>
              <a:t>Pe</a:t>
            </a:r>
            <a:r>
              <a:rPr sz="3600" spc="-25" dirty="0">
                <a:latin typeface="Calibri"/>
                <a:cs typeface="Calibri"/>
              </a:rPr>
              <a:t>r</a:t>
            </a:r>
            <a:r>
              <a:rPr sz="3600" dirty="0">
                <a:latin typeface="Calibri"/>
                <a:cs typeface="Calibri"/>
              </a:rPr>
              <a:t>ception</a:t>
            </a:r>
          </a:p>
          <a:p>
            <a:pPr lvl="2">
              <a:lnSpc>
                <a:spcPts val="700"/>
              </a:lnSpc>
              <a:spcBef>
                <a:spcPts val="4"/>
              </a:spcBef>
              <a:buClr>
                <a:srgbClr val="24603B"/>
              </a:buClr>
              <a:buFont typeface="Arial"/>
              <a:buChar char="•"/>
            </a:pPr>
            <a:endParaRPr sz="3600" dirty="0">
              <a:latin typeface="Calibri"/>
              <a:cs typeface="Calibri"/>
            </a:endParaRPr>
          </a:p>
          <a:p>
            <a:pPr marL="1840853" lvl="4">
              <a:buClr>
                <a:srgbClr val="24603B"/>
              </a:buClr>
              <a:buSzPct val="84745"/>
              <a:tabLst>
                <a:tab pos="206302" algn="l"/>
              </a:tabLst>
            </a:pPr>
            <a:r>
              <a:rPr lang="en-US" sz="3600" b="1" dirty="0">
                <a:latin typeface="Calibri"/>
                <a:cs typeface="Calibri"/>
              </a:rPr>
              <a:t>+ </a:t>
            </a:r>
            <a:r>
              <a:rPr sz="3600" b="1" dirty="0">
                <a:latin typeface="Calibri"/>
                <a:cs typeface="Calibri"/>
              </a:rPr>
              <a:t>Fidelity</a:t>
            </a:r>
            <a:r>
              <a:rPr sz="3600" b="1" spc="4" dirty="0">
                <a:latin typeface="Calibri"/>
                <a:cs typeface="Calibri"/>
              </a:rPr>
              <a:t> </a:t>
            </a:r>
            <a:r>
              <a:rPr sz="3600" b="1" dirty="0">
                <a:latin typeface="Calibri"/>
                <a:cs typeface="Calibri"/>
              </a:rPr>
              <a:t>o</a:t>
            </a:r>
            <a:r>
              <a:rPr sz="3600" b="1" spc="4" dirty="0">
                <a:latin typeface="Calibri"/>
                <a:cs typeface="Calibri"/>
              </a:rPr>
              <a:t>f </a:t>
            </a:r>
            <a:r>
              <a:rPr sz="3600" b="1" dirty="0">
                <a:latin typeface="Calibri"/>
                <a:cs typeface="Calibri"/>
              </a:rPr>
              <a:t>implementation</a:t>
            </a:r>
          </a:p>
        </p:txBody>
      </p:sp>
      <p:grpSp>
        <p:nvGrpSpPr>
          <p:cNvPr id="6" name="Group 5"/>
          <p:cNvGrpSpPr/>
          <p:nvPr/>
        </p:nvGrpSpPr>
        <p:grpSpPr>
          <a:xfrm>
            <a:off x="7391400" y="457200"/>
            <a:ext cx="1480930" cy="1325562"/>
            <a:chOff x="3184855" y="2847536"/>
            <a:chExt cx="2090530" cy="2273104"/>
          </a:xfrm>
        </p:grpSpPr>
        <p:sp>
          <p:nvSpPr>
            <p:cNvPr id="9" name="5-Point Star 8"/>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pPr algn="ctr"/>
            <a:r>
              <a:rPr lang="en-US" sz="4000" b="1" dirty="0">
                <a:latin typeface="+mn-lt"/>
              </a:rPr>
              <a:t>Life space Crisis Intervention</a:t>
            </a:r>
          </a:p>
        </p:txBody>
      </p:sp>
      <p:sp>
        <p:nvSpPr>
          <p:cNvPr id="3" name="Content Placeholder 2"/>
          <p:cNvSpPr>
            <a:spLocks noGrp="1"/>
          </p:cNvSpPr>
          <p:nvPr>
            <p:ph idx="1"/>
          </p:nvPr>
        </p:nvSpPr>
        <p:spPr/>
        <p:txBody>
          <a:bodyPr>
            <a:normAutofit/>
          </a:bodyPr>
          <a:lstStyle/>
          <a:p>
            <a:r>
              <a:rPr lang="en-US" sz="3200" dirty="0"/>
              <a:t>Establishing effective positive helping relationships with children</a:t>
            </a:r>
          </a:p>
          <a:p>
            <a:endParaRPr lang="en-US" sz="3200" dirty="0"/>
          </a:p>
          <a:p>
            <a:r>
              <a:rPr lang="en-US" sz="3200" dirty="0"/>
              <a:t>Diagnosing and correcting self defeating patterns of behavior</a:t>
            </a:r>
          </a:p>
        </p:txBody>
      </p:sp>
    </p:spTree>
    <p:extLst>
      <p:ext uri="{BB962C8B-B14F-4D97-AF65-F5344CB8AC3E}">
        <p14:creationId xmlns:p14="http://schemas.microsoft.com/office/powerpoint/2010/main" val="670545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Examples</a:t>
            </a:r>
            <a:endParaRPr dirty="0">
              <a:solidFill>
                <a:srgbClr val="000000"/>
              </a:solidFill>
              <a:latin typeface="Calibri"/>
              <a:cs typeface="Calibri"/>
            </a:endParaRPr>
          </a:p>
        </p:txBody>
      </p:sp>
      <p:sp>
        <p:nvSpPr>
          <p:cNvPr id="8" name="object 8"/>
          <p:cNvSpPr txBox="1"/>
          <p:nvPr/>
        </p:nvSpPr>
        <p:spPr>
          <a:xfrm>
            <a:off x="747965" y="2316480"/>
            <a:ext cx="8525510" cy="3703320"/>
          </a:xfrm>
          <a:prstGeom prst="rect">
            <a:avLst/>
          </a:prstGeom>
        </p:spPr>
        <p:txBody>
          <a:bodyPr vert="horz" wrap="square" lIns="0" tIns="0" rIns="0" bIns="0" rtlCol="0">
            <a:noAutofit/>
          </a:bodyPr>
          <a:lstStyle/>
          <a:p>
            <a:pPr marL="201225" marR="376422" indent="-189164">
              <a:lnSpc>
                <a:spcPct val="99900"/>
              </a:lnSpc>
              <a:buClr>
                <a:srgbClr val="24603B"/>
              </a:buClr>
              <a:buSzPct val="84745"/>
              <a:buFont typeface="Arial"/>
              <a:buChar char="•"/>
              <a:tabLst>
                <a:tab pos="206302" algn="l"/>
              </a:tabLst>
            </a:pPr>
            <a:r>
              <a:rPr sz="2900" b="1" dirty="0">
                <a:latin typeface="Calibri"/>
                <a:cs typeface="Calibri"/>
              </a:rPr>
              <a:t>Ta</a:t>
            </a:r>
            <a:r>
              <a:rPr sz="2900" b="1" spc="-4" dirty="0">
                <a:latin typeface="Calibri"/>
                <a:cs typeface="Calibri"/>
              </a:rPr>
              <a:t>s</a:t>
            </a:r>
            <a:r>
              <a:rPr sz="2900" b="1" dirty="0">
                <a:latin typeface="Calibri"/>
                <a:cs typeface="Calibri"/>
              </a:rPr>
              <a:t>k</a:t>
            </a:r>
            <a:r>
              <a:rPr sz="2900" b="1" spc="4" dirty="0">
                <a:latin typeface="Calibri"/>
                <a:cs typeface="Calibri"/>
              </a:rPr>
              <a:t> </a:t>
            </a:r>
            <a:r>
              <a:rPr sz="2900" b="1" dirty="0">
                <a:latin typeface="Calibri"/>
                <a:cs typeface="Calibri"/>
              </a:rPr>
              <a:t>Engag</a:t>
            </a:r>
            <a:r>
              <a:rPr sz="2900" b="1" spc="-4" dirty="0">
                <a:latin typeface="Calibri"/>
                <a:cs typeface="Calibri"/>
              </a:rPr>
              <a:t>eme</a:t>
            </a:r>
            <a:r>
              <a:rPr sz="2900" b="1" dirty="0">
                <a:latin typeface="Calibri"/>
                <a:cs typeface="Calibri"/>
              </a:rPr>
              <a:t>nt:</a:t>
            </a:r>
            <a:r>
              <a:rPr sz="2900" b="1" spc="4" dirty="0">
                <a:latin typeface="Calibri"/>
                <a:cs typeface="Calibri"/>
              </a:rPr>
              <a:t> </a:t>
            </a:r>
            <a:r>
              <a:rPr sz="2900" i="1" dirty="0">
                <a:latin typeface="Calibri"/>
                <a:cs typeface="Calibri"/>
              </a:rPr>
              <a:t>amount</a:t>
            </a:r>
            <a:r>
              <a:rPr sz="2900" i="1" spc="4" dirty="0">
                <a:latin typeface="Calibri"/>
                <a:cs typeface="Calibri"/>
              </a:rPr>
              <a:t> </a:t>
            </a:r>
            <a:r>
              <a:rPr sz="2900" i="1" dirty="0">
                <a:latin typeface="Calibri"/>
                <a:cs typeface="Calibri"/>
              </a:rPr>
              <a:t>o</a:t>
            </a:r>
            <a:r>
              <a:rPr sz="2900" i="1" spc="4" dirty="0">
                <a:latin typeface="Calibri"/>
                <a:cs typeface="Calibri"/>
              </a:rPr>
              <a:t>f </a:t>
            </a:r>
            <a:r>
              <a:rPr sz="2900" i="1" dirty="0">
                <a:latin typeface="Calibri"/>
                <a:cs typeface="Calibri"/>
              </a:rPr>
              <a:t>time</a:t>
            </a:r>
            <a:r>
              <a:rPr sz="2900" i="1" spc="4" dirty="0">
                <a:latin typeface="Calibri"/>
                <a:cs typeface="Calibri"/>
              </a:rPr>
              <a:t> </a:t>
            </a:r>
            <a:r>
              <a:rPr sz="2900" spc="-4" dirty="0">
                <a:latin typeface="Calibri"/>
                <a:cs typeface="Calibri"/>
              </a:rPr>
              <a:t>Johnny </a:t>
            </a:r>
            <a:r>
              <a:rPr sz="2900" spc="-14" dirty="0">
                <a:latin typeface="Calibri"/>
                <a:cs typeface="Calibri"/>
              </a:rPr>
              <a:t>r</a:t>
            </a:r>
            <a:r>
              <a:rPr sz="2900" dirty="0">
                <a:latin typeface="Calibri"/>
                <a:cs typeface="Calibri"/>
              </a:rPr>
              <a:t>emains</a:t>
            </a:r>
            <a:r>
              <a:rPr sz="2900" spc="4" dirty="0">
                <a:latin typeface="Calibri"/>
                <a:cs typeface="Calibri"/>
              </a:rPr>
              <a:t> </a:t>
            </a:r>
            <a:r>
              <a:rPr sz="2900" dirty="0">
                <a:latin typeface="Calibri"/>
                <a:cs typeface="Calibri"/>
              </a:rPr>
              <a:t>in</a:t>
            </a:r>
            <a:r>
              <a:rPr sz="2900" spc="4" dirty="0">
                <a:latin typeface="Calibri"/>
                <a:cs typeface="Calibri"/>
              </a:rPr>
              <a:t> </a:t>
            </a:r>
            <a:r>
              <a:rPr sz="2900" dirty="0">
                <a:latin typeface="Calibri"/>
                <a:cs typeface="Calibri"/>
              </a:rPr>
              <a:t>his</a:t>
            </a:r>
            <a:r>
              <a:rPr sz="2900" spc="4" dirty="0">
                <a:latin typeface="Calibri"/>
                <a:cs typeface="Calibri"/>
              </a:rPr>
              <a:t> </a:t>
            </a:r>
            <a:r>
              <a:rPr sz="2900" dirty="0">
                <a:latin typeface="Calibri"/>
                <a:cs typeface="Calibri"/>
              </a:rPr>
              <a:t>seat</a:t>
            </a:r>
            <a:r>
              <a:rPr sz="2900" spc="4" dirty="0">
                <a:latin typeface="Calibri"/>
                <a:cs typeface="Calibri"/>
              </a:rPr>
              <a:t> </a:t>
            </a:r>
            <a:r>
              <a:rPr sz="2900" dirty="0">
                <a:latin typeface="Calibri"/>
                <a:cs typeface="Calibri"/>
              </a:rPr>
              <a:t>with</a:t>
            </a:r>
            <a:r>
              <a:rPr sz="2900" spc="4" dirty="0">
                <a:latin typeface="Calibri"/>
                <a:cs typeface="Calibri"/>
              </a:rPr>
              <a:t> </a:t>
            </a:r>
            <a:r>
              <a:rPr sz="2900" dirty="0">
                <a:latin typeface="Calibri"/>
                <a:cs typeface="Calibri"/>
              </a:rPr>
              <a:t>eyes</a:t>
            </a:r>
            <a:r>
              <a:rPr sz="2900" spc="4" dirty="0">
                <a:latin typeface="Calibri"/>
                <a:cs typeface="Calibri"/>
              </a:rPr>
              <a:t> </a:t>
            </a:r>
            <a:r>
              <a:rPr sz="2900" dirty="0">
                <a:latin typeface="Calibri"/>
                <a:cs typeface="Calibri"/>
              </a:rPr>
              <a:t>focused</a:t>
            </a:r>
            <a:r>
              <a:rPr sz="2900" spc="4" dirty="0">
                <a:latin typeface="Calibri"/>
                <a:cs typeface="Calibri"/>
              </a:rPr>
              <a:t> </a:t>
            </a:r>
            <a:r>
              <a:rPr sz="2900" dirty="0">
                <a:latin typeface="Calibri"/>
                <a:cs typeface="Calibri"/>
              </a:rPr>
              <a:t>on</a:t>
            </a:r>
            <a:r>
              <a:rPr sz="2900" spc="4" dirty="0">
                <a:latin typeface="Calibri"/>
                <a:cs typeface="Calibri"/>
              </a:rPr>
              <a:t> </a:t>
            </a:r>
            <a:r>
              <a:rPr sz="2900" dirty="0">
                <a:latin typeface="Calibri"/>
                <a:cs typeface="Calibri"/>
              </a:rPr>
              <a:t>the teacher</a:t>
            </a:r>
            <a:r>
              <a:rPr sz="2900" spc="4" dirty="0">
                <a:latin typeface="Calibri"/>
                <a:cs typeface="Calibri"/>
              </a:rPr>
              <a:t> </a:t>
            </a:r>
            <a:r>
              <a:rPr sz="2900" dirty="0">
                <a:latin typeface="Calibri"/>
                <a:cs typeface="Calibri"/>
              </a:rPr>
              <a:t>and/or</a:t>
            </a:r>
            <a:r>
              <a:rPr sz="2900" spc="4" dirty="0">
                <a:latin typeface="Calibri"/>
                <a:cs typeface="Calibri"/>
              </a:rPr>
              <a:t> </a:t>
            </a:r>
            <a:r>
              <a:rPr sz="2900" dirty="0">
                <a:latin typeface="Calibri"/>
                <a:cs typeface="Calibri"/>
              </a:rPr>
              <a:t>work</a:t>
            </a:r>
            <a:r>
              <a:rPr sz="2900" spc="4" dirty="0">
                <a:latin typeface="Calibri"/>
                <a:cs typeface="Calibri"/>
              </a:rPr>
              <a:t> </a:t>
            </a:r>
            <a:r>
              <a:rPr sz="2900" dirty="0">
                <a:latin typeface="Calibri"/>
                <a:cs typeface="Calibri"/>
              </a:rPr>
              <a:t>materials</a:t>
            </a:r>
            <a:r>
              <a:rPr sz="2900" spc="4" dirty="0">
                <a:latin typeface="Calibri"/>
                <a:cs typeface="Calibri"/>
              </a:rPr>
              <a:t> </a:t>
            </a:r>
            <a:r>
              <a:rPr sz="2900" dirty="0">
                <a:latin typeface="Calibri"/>
                <a:cs typeface="Calibri"/>
              </a:rPr>
              <a:t>during independent</a:t>
            </a:r>
            <a:r>
              <a:rPr sz="2900" spc="4" dirty="0">
                <a:latin typeface="Calibri"/>
                <a:cs typeface="Calibri"/>
              </a:rPr>
              <a:t> </a:t>
            </a:r>
            <a:r>
              <a:rPr sz="2900" dirty="0">
                <a:latin typeface="Calibri"/>
                <a:cs typeface="Calibri"/>
              </a:rPr>
              <a:t>academic</a:t>
            </a:r>
            <a:r>
              <a:rPr sz="2900" spc="4" dirty="0">
                <a:latin typeface="Calibri"/>
                <a:cs typeface="Calibri"/>
              </a:rPr>
              <a:t> </a:t>
            </a:r>
            <a:r>
              <a:rPr sz="2900" dirty="0">
                <a:latin typeface="Calibri"/>
                <a:cs typeface="Calibri"/>
              </a:rPr>
              <a:t>work.</a:t>
            </a:r>
          </a:p>
          <a:p>
            <a:pPr>
              <a:lnSpc>
                <a:spcPts val="750"/>
              </a:lnSpc>
              <a:spcBef>
                <a:spcPts val="25"/>
              </a:spcBef>
              <a:buClr>
                <a:srgbClr val="24603B"/>
              </a:buClr>
              <a:buFont typeface="Arial"/>
              <a:buChar char="•"/>
            </a:pPr>
            <a:endParaRPr sz="800" dirty="0">
              <a:latin typeface="Calibri"/>
              <a:cs typeface="Calibri"/>
            </a:endParaRPr>
          </a:p>
          <a:p>
            <a:pPr marL="201225" marR="12695" indent="-189164">
              <a:lnSpc>
                <a:spcPct val="100200"/>
              </a:lnSpc>
              <a:buClr>
                <a:srgbClr val="24603B"/>
              </a:buClr>
              <a:buSzPct val="84745"/>
              <a:buFont typeface="Arial"/>
              <a:buChar char="•"/>
              <a:tabLst>
                <a:tab pos="206302" algn="l"/>
              </a:tabLst>
            </a:pPr>
            <a:r>
              <a:rPr sz="2900" b="1" spc="-4" dirty="0">
                <a:latin typeface="Calibri"/>
                <a:cs typeface="Calibri"/>
              </a:rPr>
              <a:t>Tantrums</a:t>
            </a:r>
            <a:r>
              <a:rPr sz="2900" b="1" dirty="0">
                <a:latin typeface="Calibri"/>
                <a:cs typeface="Calibri"/>
              </a:rPr>
              <a:t>:</a:t>
            </a:r>
            <a:r>
              <a:rPr sz="2900" b="1" spc="10" dirty="0">
                <a:latin typeface="Calibri"/>
                <a:cs typeface="Calibri"/>
              </a:rPr>
              <a:t> </a:t>
            </a:r>
            <a:r>
              <a:rPr sz="2900" i="1" dirty="0">
                <a:latin typeface="Calibri"/>
                <a:cs typeface="Calibri"/>
              </a:rPr>
              <a:t>number</a:t>
            </a:r>
            <a:r>
              <a:rPr sz="2900" i="1" spc="4" dirty="0">
                <a:latin typeface="Calibri"/>
                <a:cs typeface="Calibri"/>
              </a:rPr>
              <a:t> </a:t>
            </a:r>
            <a:r>
              <a:rPr sz="2900" i="1" dirty="0">
                <a:latin typeface="Calibri"/>
                <a:cs typeface="Calibri"/>
              </a:rPr>
              <a:t>o</a:t>
            </a:r>
            <a:r>
              <a:rPr sz="2900" i="1" spc="4" dirty="0">
                <a:latin typeface="Calibri"/>
                <a:cs typeface="Calibri"/>
              </a:rPr>
              <a:t>f </a:t>
            </a:r>
            <a:r>
              <a:rPr sz="2900" i="1" dirty="0">
                <a:latin typeface="Calibri"/>
                <a:cs typeface="Calibri"/>
              </a:rPr>
              <a:t>times</a:t>
            </a:r>
            <a:r>
              <a:rPr sz="2900" i="1" spc="4" dirty="0">
                <a:latin typeface="Calibri"/>
                <a:cs typeface="Calibri"/>
              </a:rPr>
              <a:t> </a:t>
            </a:r>
            <a:r>
              <a:rPr sz="2900" spc="-4" dirty="0">
                <a:latin typeface="Calibri"/>
                <a:cs typeface="Calibri"/>
              </a:rPr>
              <a:t>Johnn</a:t>
            </a:r>
            <a:r>
              <a:rPr sz="2900" dirty="0">
                <a:latin typeface="Calibri"/>
                <a:cs typeface="Calibri"/>
              </a:rPr>
              <a:t>y</a:t>
            </a:r>
            <a:r>
              <a:rPr sz="2900" spc="4" dirty="0">
                <a:latin typeface="Calibri"/>
                <a:cs typeface="Calibri"/>
              </a:rPr>
              <a:t> </a:t>
            </a:r>
            <a:r>
              <a:rPr sz="2900" spc="-4" dirty="0">
                <a:latin typeface="Calibri"/>
                <a:cs typeface="Calibri"/>
              </a:rPr>
              <a:t>engages  </a:t>
            </a:r>
            <a:r>
              <a:rPr sz="2900" dirty="0">
                <a:latin typeface="Calibri"/>
                <a:cs typeface="Calibri"/>
              </a:rPr>
              <a:t>in</a:t>
            </a:r>
            <a:r>
              <a:rPr sz="2900" spc="4" dirty="0">
                <a:latin typeface="Calibri"/>
                <a:cs typeface="Calibri"/>
              </a:rPr>
              <a:t> </a:t>
            </a:r>
            <a:r>
              <a:rPr sz="2900" dirty="0">
                <a:latin typeface="Calibri"/>
                <a:cs typeface="Calibri"/>
              </a:rPr>
              <a:t>sc</a:t>
            </a:r>
            <a:r>
              <a:rPr sz="2900" spc="-14" dirty="0">
                <a:latin typeface="Calibri"/>
                <a:cs typeface="Calibri"/>
              </a:rPr>
              <a:t>r</a:t>
            </a:r>
            <a:r>
              <a:rPr sz="2900" dirty="0">
                <a:latin typeface="Calibri"/>
                <a:cs typeface="Calibri"/>
              </a:rPr>
              <a:t>eaming</a:t>
            </a:r>
            <a:r>
              <a:rPr sz="2900" spc="4" dirty="0">
                <a:latin typeface="Calibri"/>
                <a:cs typeface="Calibri"/>
              </a:rPr>
              <a:t>, </a:t>
            </a:r>
            <a:r>
              <a:rPr sz="2900" dirty="0">
                <a:latin typeface="Calibri"/>
                <a:cs typeface="Calibri"/>
              </a:rPr>
              <a:t>kicking</a:t>
            </a:r>
            <a:r>
              <a:rPr sz="2900" spc="4" dirty="0">
                <a:latin typeface="Calibri"/>
                <a:cs typeface="Calibri"/>
              </a:rPr>
              <a:t> </a:t>
            </a:r>
            <a:r>
              <a:rPr sz="2900" dirty="0">
                <a:latin typeface="Calibri"/>
                <a:cs typeface="Calibri"/>
              </a:rPr>
              <a:t>fu</a:t>
            </a:r>
            <a:r>
              <a:rPr sz="2900" spc="60" dirty="0">
                <a:latin typeface="Calibri"/>
                <a:cs typeface="Calibri"/>
              </a:rPr>
              <a:t>r</a:t>
            </a:r>
            <a:r>
              <a:rPr sz="2900" dirty="0">
                <a:latin typeface="Calibri"/>
                <a:cs typeface="Calibri"/>
              </a:rPr>
              <a:t>nitu</a:t>
            </a:r>
            <a:r>
              <a:rPr sz="2900" spc="-14" dirty="0">
                <a:latin typeface="Calibri"/>
                <a:cs typeface="Calibri"/>
              </a:rPr>
              <a:t>r</a:t>
            </a:r>
            <a:r>
              <a:rPr sz="2900" dirty="0">
                <a:latin typeface="Calibri"/>
                <a:cs typeface="Calibri"/>
              </a:rPr>
              <a:t>e</a:t>
            </a:r>
            <a:r>
              <a:rPr sz="2900" spc="4" dirty="0">
                <a:latin typeface="Calibri"/>
                <a:cs typeface="Calibri"/>
              </a:rPr>
              <a:t> </a:t>
            </a:r>
            <a:r>
              <a:rPr sz="2900" dirty="0">
                <a:latin typeface="Calibri"/>
                <a:cs typeface="Calibri"/>
              </a:rPr>
              <a:t>and/or</a:t>
            </a:r>
            <a:r>
              <a:rPr sz="2900" spc="4" dirty="0">
                <a:latin typeface="Calibri"/>
                <a:cs typeface="Calibri"/>
              </a:rPr>
              <a:t> </a:t>
            </a:r>
            <a:r>
              <a:rPr sz="2900" dirty="0">
                <a:latin typeface="Calibri"/>
                <a:cs typeface="Calibri"/>
              </a:rPr>
              <a:t>people</a:t>
            </a:r>
            <a:r>
              <a:rPr sz="2900" spc="4" dirty="0">
                <a:latin typeface="Calibri"/>
                <a:cs typeface="Calibri"/>
              </a:rPr>
              <a:t>, and </a:t>
            </a:r>
            <a:r>
              <a:rPr sz="2900" dirty="0">
                <a:latin typeface="Calibri"/>
                <a:cs typeface="Calibri"/>
              </a:rPr>
              <a:t>th</a:t>
            </a:r>
            <a:r>
              <a:rPr sz="2900" spc="-14" dirty="0">
                <a:latin typeface="Calibri"/>
                <a:cs typeface="Calibri"/>
              </a:rPr>
              <a:t>r</a:t>
            </a:r>
            <a:r>
              <a:rPr sz="2900" dirty="0">
                <a:latin typeface="Calibri"/>
                <a:cs typeface="Calibri"/>
              </a:rPr>
              <a:t>owing</a:t>
            </a:r>
            <a:r>
              <a:rPr sz="2900" spc="4" dirty="0">
                <a:latin typeface="Calibri"/>
                <a:cs typeface="Calibri"/>
              </a:rPr>
              <a:t> </a:t>
            </a:r>
            <a:r>
              <a:rPr sz="2900" dirty="0">
                <a:latin typeface="Calibri"/>
                <a:cs typeface="Calibri"/>
              </a:rPr>
              <a:t>objects</a:t>
            </a:r>
            <a:r>
              <a:rPr sz="2900" spc="4" dirty="0">
                <a:latin typeface="Calibri"/>
                <a:cs typeface="Calibri"/>
              </a:rPr>
              <a:t> </a:t>
            </a:r>
            <a:r>
              <a:rPr sz="2900" spc="-4" dirty="0">
                <a:latin typeface="Calibri"/>
                <a:cs typeface="Calibri"/>
              </a:rPr>
              <a:t>(</a:t>
            </a:r>
            <a:r>
              <a:rPr sz="2900" dirty="0">
                <a:latin typeface="Calibri"/>
                <a:cs typeface="Calibri"/>
              </a:rPr>
              <a:t>all</a:t>
            </a:r>
            <a:r>
              <a:rPr sz="2900" spc="4" dirty="0">
                <a:latin typeface="Calibri"/>
                <a:cs typeface="Calibri"/>
              </a:rPr>
              <a:t> </a:t>
            </a:r>
            <a:r>
              <a:rPr sz="2900" dirty="0">
                <a:latin typeface="Calibri"/>
                <a:cs typeface="Calibri"/>
              </a:rPr>
              <a:t>3</a:t>
            </a:r>
            <a:r>
              <a:rPr sz="2900" spc="4" dirty="0">
                <a:latin typeface="Calibri"/>
                <a:cs typeface="Calibri"/>
              </a:rPr>
              <a:t> </a:t>
            </a:r>
            <a:r>
              <a:rPr sz="2900" dirty="0">
                <a:latin typeface="Calibri"/>
                <a:cs typeface="Calibri"/>
              </a:rPr>
              <a:t>behaviors</a:t>
            </a:r>
            <a:r>
              <a:rPr sz="2900" spc="4" dirty="0">
                <a:latin typeface="Calibri"/>
                <a:cs typeface="Calibri"/>
              </a:rPr>
              <a:t> </a:t>
            </a:r>
            <a:r>
              <a:rPr sz="2900" dirty="0">
                <a:latin typeface="Calibri"/>
                <a:cs typeface="Calibri"/>
              </a:rPr>
              <a:t>must</a:t>
            </a:r>
            <a:r>
              <a:rPr sz="2900" spc="4" dirty="0">
                <a:latin typeface="Calibri"/>
                <a:cs typeface="Calibri"/>
              </a:rPr>
              <a:t> </a:t>
            </a:r>
            <a:r>
              <a:rPr sz="2900" dirty="0">
                <a:latin typeface="Calibri"/>
                <a:cs typeface="Calibri"/>
              </a:rPr>
              <a:t>be p</a:t>
            </a:r>
            <a:r>
              <a:rPr sz="2900" spc="-14" dirty="0">
                <a:latin typeface="Calibri"/>
                <a:cs typeface="Calibri"/>
              </a:rPr>
              <a:t>r</a:t>
            </a:r>
            <a:r>
              <a:rPr sz="2900" dirty="0">
                <a:latin typeface="Calibri"/>
                <a:cs typeface="Calibri"/>
              </a:rPr>
              <a:t>esent).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40" dirty="0">
                <a:solidFill>
                  <a:srgbClr val="000000"/>
                </a:solidFill>
                <a:latin typeface="Calibri"/>
                <a:cs typeface="Calibri"/>
              </a:rPr>
              <a:t>Example</a:t>
            </a:r>
            <a:r>
              <a:rPr spc="-14" dirty="0">
                <a:solidFill>
                  <a:srgbClr val="000000"/>
                </a:solidFill>
                <a:latin typeface="Calibri"/>
                <a:cs typeface="Calibri"/>
              </a:rPr>
              <a:t>:</a:t>
            </a:r>
            <a:r>
              <a:rPr spc="-209" dirty="0">
                <a:solidFill>
                  <a:srgbClr val="000000"/>
                </a:solidFill>
                <a:latin typeface="Calibri"/>
                <a:cs typeface="Calibri"/>
              </a:rPr>
              <a:t> </a:t>
            </a:r>
            <a:r>
              <a:rPr spc="-135" dirty="0">
                <a:solidFill>
                  <a:srgbClr val="000000"/>
                </a:solidFill>
                <a:latin typeface="Calibri"/>
                <a:cs typeface="Calibri"/>
              </a:rPr>
              <a:t>Trackin</a:t>
            </a:r>
            <a:r>
              <a:rPr spc="-30" dirty="0">
                <a:solidFill>
                  <a:srgbClr val="000000"/>
                </a:solidFill>
                <a:latin typeface="Calibri"/>
                <a:cs typeface="Calibri"/>
              </a:rPr>
              <a:t>g</a:t>
            </a:r>
            <a:r>
              <a:rPr spc="-215" dirty="0">
                <a:solidFill>
                  <a:srgbClr val="000000"/>
                </a:solidFill>
                <a:latin typeface="Calibri"/>
                <a:cs typeface="Calibri"/>
              </a:rPr>
              <a:t> </a:t>
            </a:r>
            <a:r>
              <a:rPr spc="-135" dirty="0">
                <a:solidFill>
                  <a:srgbClr val="000000"/>
                </a:solidFill>
                <a:latin typeface="Calibri"/>
                <a:cs typeface="Calibri"/>
              </a:rPr>
              <a:t>Behaviors</a:t>
            </a:r>
            <a:endParaRPr dirty="0">
              <a:solidFill>
                <a:srgbClr val="000000"/>
              </a:solidFill>
              <a:latin typeface="Calibri"/>
              <a:cs typeface="Calibri"/>
            </a:endParaRPr>
          </a:p>
        </p:txBody>
      </p:sp>
      <p:sp>
        <p:nvSpPr>
          <p:cNvPr id="9" name="object 9"/>
          <p:cNvSpPr/>
          <p:nvPr/>
        </p:nvSpPr>
        <p:spPr>
          <a:xfrm>
            <a:off x="1121596" y="2154541"/>
            <a:ext cx="0" cy="4495587"/>
          </a:xfrm>
          <a:custGeom>
            <a:avLst/>
            <a:gdLst/>
            <a:ahLst/>
            <a:cxnLst/>
            <a:rect l="l" t="t" r="r" b="b"/>
            <a:pathLst>
              <a:path h="4495587">
                <a:moveTo>
                  <a:pt x="0" y="4495587"/>
                </a:moveTo>
                <a:lnTo>
                  <a:pt x="0" y="0"/>
                </a:lnTo>
              </a:path>
            </a:pathLst>
          </a:custGeom>
          <a:ln w="11586">
            <a:solidFill>
              <a:srgbClr val="9B9B9B"/>
            </a:solidFill>
          </a:ln>
        </p:spPr>
        <p:txBody>
          <a:bodyPr wrap="square" lIns="0" tIns="0" rIns="0" bIns="0" rtlCol="0">
            <a:noAutofit/>
          </a:bodyPr>
          <a:lstStyle/>
          <a:p>
            <a:endParaRPr/>
          </a:p>
        </p:txBody>
      </p:sp>
      <p:sp>
        <p:nvSpPr>
          <p:cNvPr id="10" name="object 10"/>
          <p:cNvSpPr/>
          <p:nvPr/>
        </p:nvSpPr>
        <p:spPr>
          <a:xfrm>
            <a:off x="1041888" y="6568212"/>
            <a:ext cx="5427711" cy="0"/>
          </a:xfrm>
          <a:custGeom>
            <a:avLst/>
            <a:gdLst/>
            <a:ahLst/>
            <a:cxnLst/>
            <a:rect l="l" t="t" r="r" b="b"/>
            <a:pathLst>
              <a:path w="5427711">
                <a:moveTo>
                  <a:pt x="0" y="0"/>
                </a:moveTo>
                <a:lnTo>
                  <a:pt x="5427711" y="0"/>
                </a:lnTo>
              </a:path>
            </a:pathLst>
          </a:custGeom>
          <a:ln w="11270">
            <a:solidFill>
              <a:srgbClr val="9B9B9B"/>
            </a:solidFill>
          </a:ln>
        </p:spPr>
        <p:txBody>
          <a:bodyPr wrap="square" lIns="0" tIns="0" rIns="0" bIns="0" rtlCol="0">
            <a:noAutofit/>
          </a:bodyPr>
          <a:lstStyle/>
          <a:p>
            <a:endParaRPr/>
          </a:p>
        </p:txBody>
      </p:sp>
      <p:sp>
        <p:nvSpPr>
          <p:cNvPr id="11" name="object 11"/>
          <p:cNvSpPr/>
          <p:nvPr/>
        </p:nvSpPr>
        <p:spPr>
          <a:xfrm>
            <a:off x="1041884" y="5466194"/>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2" name="object 12"/>
          <p:cNvSpPr/>
          <p:nvPr/>
        </p:nvSpPr>
        <p:spPr>
          <a:xfrm>
            <a:off x="1041884" y="4360601"/>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3" name="object 13"/>
          <p:cNvSpPr/>
          <p:nvPr/>
        </p:nvSpPr>
        <p:spPr>
          <a:xfrm>
            <a:off x="1041884" y="3259165"/>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4" name="object 14"/>
          <p:cNvSpPr/>
          <p:nvPr/>
        </p:nvSpPr>
        <p:spPr>
          <a:xfrm>
            <a:off x="1041884" y="2153572"/>
            <a:ext cx="78970" cy="0"/>
          </a:xfrm>
          <a:custGeom>
            <a:avLst/>
            <a:gdLst/>
            <a:ahLst/>
            <a:cxnLst/>
            <a:rect l="l" t="t" r="r" b="b"/>
            <a:pathLst>
              <a:path w="78970">
                <a:moveTo>
                  <a:pt x="0" y="0"/>
                </a:moveTo>
                <a:lnTo>
                  <a:pt x="78970" y="0"/>
                </a:lnTo>
              </a:path>
            </a:pathLst>
          </a:custGeom>
          <a:ln w="10108">
            <a:solidFill>
              <a:srgbClr val="9B9B9B"/>
            </a:solidFill>
          </a:ln>
        </p:spPr>
        <p:txBody>
          <a:bodyPr wrap="square" lIns="0" tIns="0" rIns="0" bIns="0" rtlCol="0">
            <a:noAutofit/>
          </a:bodyPr>
          <a:lstStyle/>
          <a:p>
            <a:endParaRPr/>
          </a:p>
        </p:txBody>
      </p:sp>
      <p:sp>
        <p:nvSpPr>
          <p:cNvPr id="15" name="object 15"/>
          <p:cNvSpPr/>
          <p:nvPr/>
        </p:nvSpPr>
        <p:spPr>
          <a:xfrm>
            <a:off x="2459205"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6" name="object 16"/>
          <p:cNvSpPr/>
          <p:nvPr/>
        </p:nvSpPr>
        <p:spPr>
          <a:xfrm>
            <a:off x="3797553"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7" name="object 17"/>
          <p:cNvSpPr/>
          <p:nvPr/>
        </p:nvSpPr>
        <p:spPr>
          <a:xfrm>
            <a:off x="5131746"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8" name="object 18"/>
          <p:cNvSpPr/>
          <p:nvPr/>
        </p:nvSpPr>
        <p:spPr>
          <a:xfrm>
            <a:off x="6469596" y="6567631"/>
            <a:ext cx="0" cy="82496"/>
          </a:xfrm>
          <a:custGeom>
            <a:avLst/>
            <a:gdLst/>
            <a:ahLst/>
            <a:cxnLst/>
            <a:rect l="l" t="t" r="r" b="b"/>
            <a:pathLst>
              <a:path h="82497">
                <a:moveTo>
                  <a:pt x="0" y="0"/>
                </a:moveTo>
                <a:lnTo>
                  <a:pt x="0" y="82497"/>
                </a:lnTo>
              </a:path>
            </a:pathLst>
          </a:custGeom>
          <a:ln w="10105">
            <a:solidFill>
              <a:srgbClr val="9B9B9B"/>
            </a:solidFill>
          </a:ln>
        </p:spPr>
        <p:txBody>
          <a:bodyPr wrap="square" lIns="0" tIns="0" rIns="0" bIns="0" rtlCol="0">
            <a:noAutofit/>
          </a:bodyPr>
          <a:lstStyle/>
          <a:p>
            <a:endParaRPr/>
          </a:p>
        </p:txBody>
      </p:sp>
      <p:sp>
        <p:nvSpPr>
          <p:cNvPr id="19" name="object 19"/>
          <p:cNvSpPr/>
          <p:nvPr/>
        </p:nvSpPr>
        <p:spPr>
          <a:xfrm>
            <a:off x="1790033" y="5466195"/>
            <a:ext cx="1338349" cy="1101436"/>
          </a:xfrm>
          <a:custGeom>
            <a:avLst/>
            <a:gdLst/>
            <a:ahLst/>
            <a:cxnLst/>
            <a:rect l="l" t="t" r="r" b="b"/>
            <a:pathLst>
              <a:path w="1338349" h="1101436">
                <a:moveTo>
                  <a:pt x="0" y="0"/>
                </a:moveTo>
                <a:lnTo>
                  <a:pt x="1338349" y="1101436"/>
                </a:lnTo>
              </a:path>
            </a:pathLst>
          </a:custGeom>
          <a:ln w="50534">
            <a:solidFill>
              <a:srgbClr val="2C714C"/>
            </a:solidFill>
          </a:ln>
        </p:spPr>
        <p:txBody>
          <a:bodyPr wrap="square" lIns="0" tIns="0" rIns="0" bIns="0" rtlCol="0">
            <a:noAutofit/>
          </a:bodyPr>
          <a:lstStyle/>
          <a:p>
            <a:endParaRPr/>
          </a:p>
        </p:txBody>
      </p:sp>
      <p:sp>
        <p:nvSpPr>
          <p:cNvPr id="20" name="object 20"/>
          <p:cNvSpPr/>
          <p:nvPr/>
        </p:nvSpPr>
        <p:spPr>
          <a:xfrm>
            <a:off x="3128382" y="5466195"/>
            <a:ext cx="1334191" cy="1101436"/>
          </a:xfrm>
          <a:custGeom>
            <a:avLst/>
            <a:gdLst/>
            <a:ahLst/>
            <a:cxnLst/>
            <a:rect l="l" t="t" r="r" b="b"/>
            <a:pathLst>
              <a:path w="1334191" h="1101436">
                <a:moveTo>
                  <a:pt x="0" y="1101436"/>
                </a:moveTo>
                <a:lnTo>
                  <a:pt x="1334191" y="0"/>
                </a:lnTo>
              </a:path>
            </a:pathLst>
          </a:custGeom>
          <a:ln w="50534">
            <a:solidFill>
              <a:srgbClr val="2C714C"/>
            </a:solidFill>
          </a:ln>
        </p:spPr>
        <p:txBody>
          <a:bodyPr wrap="square" lIns="0" tIns="0" rIns="0" bIns="0" rtlCol="0">
            <a:noAutofit/>
          </a:bodyPr>
          <a:lstStyle/>
          <a:p>
            <a:endParaRPr/>
          </a:p>
        </p:txBody>
      </p:sp>
      <p:sp>
        <p:nvSpPr>
          <p:cNvPr id="21" name="object 21"/>
          <p:cNvSpPr/>
          <p:nvPr/>
        </p:nvSpPr>
        <p:spPr>
          <a:xfrm>
            <a:off x="4462574" y="5466195"/>
            <a:ext cx="1338349" cy="0"/>
          </a:xfrm>
          <a:custGeom>
            <a:avLst/>
            <a:gdLst/>
            <a:ahLst/>
            <a:cxnLst/>
            <a:rect l="l" t="t" r="r" b="b"/>
            <a:pathLst>
              <a:path w="1338349">
                <a:moveTo>
                  <a:pt x="0" y="0"/>
                </a:moveTo>
                <a:lnTo>
                  <a:pt x="1338349" y="0"/>
                </a:lnTo>
              </a:path>
            </a:pathLst>
          </a:custGeom>
          <a:ln w="50540">
            <a:solidFill>
              <a:srgbClr val="2C714C"/>
            </a:solidFill>
          </a:ln>
        </p:spPr>
        <p:txBody>
          <a:bodyPr wrap="square" lIns="0" tIns="0" rIns="0" bIns="0" rtlCol="0">
            <a:noAutofit/>
          </a:bodyPr>
          <a:lstStyle/>
          <a:p>
            <a:endParaRPr/>
          </a:p>
        </p:txBody>
      </p:sp>
      <p:sp>
        <p:nvSpPr>
          <p:cNvPr id="22" name="object 22"/>
          <p:cNvSpPr/>
          <p:nvPr/>
        </p:nvSpPr>
        <p:spPr>
          <a:xfrm>
            <a:off x="1790033" y="2153573"/>
            <a:ext cx="1338349" cy="1105592"/>
          </a:xfrm>
          <a:custGeom>
            <a:avLst/>
            <a:gdLst/>
            <a:ahLst/>
            <a:cxnLst/>
            <a:rect l="l" t="t" r="r" b="b"/>
            <a:pathLst>
              <a:path w="1338349" h="1105592">
                <a:moveTo>
                  <a:pt x="0" y="1105592"/>
                </a:moveTo>
                <a:lnTo>
                  <a:pt x="1338349" y="0"/>
                </a:lnTo>
              </a:path>
            </a:pathLst>
          </a:custGeom>
          <a:ln w="50534">
            <a:solidFill>
              <a:srgbClr val="FF2600"/>
            </a:solidFill>
          </a:ln>
        </p:spPr>
        <p:txBody>
          <a:bodyPr wrap="square" lIns="0" tIns="0" rIns="0" bIns="0" rtlCol="0">
            <a:noAutofit/>
          </a:bodyPr>
          <a:lstStyle/>
          <a:p>
            <a:endParaRPr/>
          </a:p>
        </p:txBody>
      </p:sp>
      <p:sp>
        <p:nvSpPr>
          <p:cNvPr id="23" name="object 23"/>
          <p:cNvSpPr/>
          <p:nvPr/>
        </p:nvSpPr>
        <p:spPr>
          <a:xfrm>
            <a:off x="3128382" y="2153573"/>
            <a:ext cx="1334191" cy="1105592"/>
          </a:xfrm>
          <a:custGeom>
            <a:avLst/>
            <a:gdLst/>
            <a:ahLst/>
            <a:cxnLst/>
            <a:rect l="l" t="t" r="r" b="b"/>
            <a:pathLst>
              <a:path w="1334191" h="1105592">
                <a:moveTo>
                  <a:pt x="0" y="0"/>
                </a:moveTo>
                <a:lnTo>
                  <a:pt x="1334191" y="1105592"/>
                </a:lnTo>
              </a:path>
            </a:pathLst>
          </a:custGeom>
          <a:ln w="50534">
            <a:solidFill>
              <a:srgbClr val="FF2600"/>
            </a:solidFill>
          </a:ln>
        </p:spPr>
        <p:txBody>
          <a:bodyPr wrap="square" lIns="0" tIns="0" rIns="0" bIns="0" rtlCol="0">
            <a:noAutofit/>
          </a:bodyPr>
          <a:lstStyle/>
          <a:p>
            <a:endParaRPr/>
          </a:p>
        </p:txBody>
      </p:sp>
      <p:sp>
        <p:nvSpPr>
          <p:cNvPr id="24" name="object 24"/>
          <p:cNvSpPr/>
          <p:nvPr/>
        </p:nvSpPr>
        <p:spPr>
          <a:xfrm>
            <a:off x="4462574" y="3259168"/>
            <a:ext cx="1338349" cy="1101436"/>
          </a:xfrm>
          <a:custGeom>
            <a:avLst/>
            <a:gdLst/>
            <a:ahLst/>
            <a:cxnLst/>
            <a:rect l="l" t="t" r="r" b="b"/>
            <a:pathLst>
              <a:path w="1338349" h="1101436">
                <a:moveTo>
                  <a:pt x="0" y="0"/>
                </a:moveTo>
                <a:lnTo>
                  <a:pt x="1338349" y="1101436"/>
                </a:lnTo>
              </a:path>
            </a:pathLst>
          </a:custGeom>
          <a:ln w="50534">
            <a:solidFill>
              <a:srgbClr val="FF2600"/>
            </a:solidFill>
          </a:ln>
        </p:spPr>
        <p:txBody>
          <a:bodyPr wrap="square" lIns="0" tIns="0" rIns="0" bIns="0" rtlCol="0">
            <a:noAutofit/>
          </a:bodyPr>
          <a:lstStyle/>
          <a:p>
            <a:endParaRPr/>
          </a:p>
        </p:txBody>
      </p:sp>
      <p:sp>
        <p:nvSpPr>
          <p:cNvPr id="25" name="object 25"/>
          <p:cNvSpPr txBox="1"/>
          <p:nvPr/>
        </p:nvSpPr>
        <p:spPr>
          <a:xfrm>
            <a:off x="745273" y="6424530"/>
            <a:ext cx="160020" cy="297815"/>
          </a:xfrm>
          <a:prstGeom prst="rect">
            <a:avLst/>
          </a:prstGeom>
        </p:spPr>
        <p:txBody>
          <a:bodyPr vert="horz" wrap="square" lIns="0" tIns="0" rIns="0" bIns="0" rtlCol="0">
            <a:noAutofit/>
          </a:bodyPr>
          <a:lstStyle/>
          <a:p>
            <a:pPr marL="12695"/>
            <a:r>
              <a:rPr sz="1900" dirty="0">
                <a:latin typeface="Century Gothic"/>
                <a:cs typeface="Century Gothic"/>
              </a:rPr>
              <a:t>1</a:t>
            </a:r>
            <a:endParaRPr sz="1900">
              <a:latin typeface="Century Gothic"/>
              <a:cs typeface="Century Gothic"/>
            </a:endParaRPr>
          </a:p>
        </p:txBody>
      </p:sp>
      <p:sp>
        <p:nvSpPr>
          <p:cNvPr id="26" name="object 26"/>
          <p:cNvSpPr txBox="1"/>
          <p:nvPr/>
        </p:nvSpPr>
        <p:spPr>
          <a:xfrm>
            <a:off x="745273" y="5320967"/>
            <a:ext cx="160020" cy="297815"/>
          </a:xfrm>
          <a:prstGeom prst="rect">
            <a:avLst/>
          </a:prstGeom>
        </p:spPr>
        <p:txBody>
          <a:bodyPr vert="horz" wrap="square" lIns="0" tIns="0" rIns="0" bIns="0" rtlCol="0">
            <a:noAutofit/>
          </a:bodyPr>
          <a:lstStyle/>
          <a:p>
            <a:pPr marL="12695"/>
            <a:r>
              <a:rPr sz="1900" dirty="0">
                <a:latin typeface="Century Gothic"/>
                <a:cs typeface="Century Gothic"/>
              </a:rPr>
              <a:t>2</a:t>
            </a:r>
            <a:endParaRPr sz="1900">
              <a:latin typeface="Century Gothic"/>
              <a:cs typeface="Century Gothic"/>
            </a:endParaRPr>
          </a:p>
        </p:txBody>
      </p:sp>
      <p:sp>
        <p:nvSpPr>
          <p:cNvPr id="27" name="object 27"/>
          <p:cNvSpPr txBox="1"/>
          <p:nvPr/>
        </p:nvSpPr>
        <p:spPr>
          <a:xfrm>
            <a:off x="745273" y="4217404"/>
            <a:ext cx="160020" cy="297815"/>
          </a:xfrm>
          <a:prstGeom prst="rect">
            <a:avLst/>
          </a:prstGeom>
        </p:spPr>
        <p:txBody>
          <a:bodyPr vert="horz" wrap="square" lIns="0" tIns="0" rIns="0" bIns="0" rtlCol="0">
            <a:noAutofit/>
          </a:bodyPr>
          <a:lstStyle/>
          <a:p>
            <a:pPr marL="12695"/>
            <a:r>
              <a:rPr sz="1900" dirty="0">
                <a:latin typeface="Century Gothic"/>
                <a:cs typeface="Century Gothic"/>
              </a:rPr>
              <a:t>3</a:t>
            </a:r>
            <a:endParaRPr sz="1900">
              <a:latin typeface="Century Gothic"/>
              <a:cs typeface="Century Gothic"/>
            </a:endParaRPr>
          </a:p>
        </p:txBody>
      </p:sp>
      <p:sp>
        <p:nvSpPr>
          <p:cNvPr id="28" name="object 28"/>
          <p:cNvSpPr txBox="1"/>
          <p:nvPr/>
        </p:nvSpPr>
        <p:spPr>
          <a:xfrm>
            <a:off x="745273" y="3113842"/>
            <a:ext cx="160020" cy="297815"/>
          </a:xfrm>
          <a:prstGeom prst="rect">
            <a:avLst/>
          </a:prstGeom>
        </p:spPr>
        <p:txBody>
          <a:bodyPr vert="horz" wrap="square" lIns="0" tIns="0" rIns="0" bIns="0" rtlCol="0">
            <a:noAutofit/>
          </a:bodyPr>
          <a:lstStyle/>
          <a:p>
            <a:pPr marL="12695"/>
            <a:r>
              <a:rPr sz="1900" dirty="0">
                <a:latin typeface="Century Gothic"/>
                <a:cs typeface="Century Gothic"/>
              </a:rPr>
              <a:t>4</a:t>
            </a:r>
            <a:endParaRPr sz="1900">
              <a:latin typeface="Century Gothic"/>
              <a:cs typeface="Century Gothic"/>
            </a:endParaRPr>
          </a:p>
        </p:txBody>
      </p:sp>
      <p:sp>
        <p:nvSpPr>
          <p:cNvPr id="29" name="object 29"/>
          <p:cNvSpPr txBox="1"/>
          <p:nvPr/>
        </p:nvSpPr>
        <p:spPr>
          <a:xfrm>
            <a:off x="745273" y="2010278"/>
            <a:ext cx="160020" cy="297815"/>
          </a:xfrm>
          <a:prstGeom prst="rect">
            <a:avLst/>
          </a:prstGeom>
        </p:spPr>
        <p:txBody>
          <a:bodyPr vert="horz" wrap="square" lIns="0" tIns="0" rIns="0" bIns="0" rtlCol="0">
            <a:noAutofit/>
          </a:bodyPr>
          <a:lstStyle/>
          <a:p>
            <a:pPr marL="12695"/>
            <a:r>
              <a:rPr sz="1900" dirty="0">
                <a:latin typeface="Century Gothic"/>
                <a:cs typeface="Century Gothic"/>
              </a:rPr>
              <a:t>5</a:t>
            </a:r>
          </a:p>
        </p:txBody>
      </p:sp>
      <p:sp>
        <p:nvSpPr>
          <p:cNvPr id="30" name="object 30"/>
          <p:cNvSpPr/>
          <p:nvPr/>
        </p:nvSpPr>
        <p:spPr>
          <a:xfrm>
            <a:off x="6727614" y="4328149"/>
            <a:ext cx="339533" cy="1"/>
          </a:xfrm>
          <a:custGeom>
            <a:avLst/>
            <a:gdLst/>
            <a:ahLst/>
            <a:cxnLst/>
            <a:rect l="l" t="t" r="r" b="b"/>
            <a:pathLst>
              <a:path w="339533" h="1">
                <a:moveTo>
                  <a:pt x="0" y="0"/>
                </a:moveTo>
                <a:lnTo>
                  <a:pt x="339533" y="1"/>
                </a:lnTo>
              </a:path>
            </a:pathLst>
          </a:custGeom>
          <a:ln w="50540">
            <a:solidFill>
              <a:srgbClr val="2C714C"/>
            </a:solidFill>
          </a:ln>
        </p:spPr>
        <p:txBody>
          <a:bodyPr wrap="square" lIns="0" tIns="0" rIns="0" bIns="0" rtlCol="0">
            <a:noAutofit/>
          </a:bodyPr>
          <a:lstStyle/>
          <a:p>
            <a:endParaRPr/>
          </a:p>
        </p:txBody>
      </p:sp>
      <p:sp>
        <p:nvSpPr>
          <p:cNvPr id="31" name="object 31"/>
          <p:cNvSpPr/>
          <p:nvPr/>
        </p:nvSpPr>
        <p:spPr>
          <a:xfrm>
            <a:off x="6727614" y="4730369"/>
            <a:ext cx="339533" cy="0"/>
          </a:xfrm>
          <a:custGeom>
            <a:avLst/>
            <a:gdLst/>
            <a:ahLst/>
            <a:cxnLst/>
            <a:rect l="l" t="t" r="r" b="b"/>
            <a:pathLst>
              <a:path w="339533">
                <a:moveTo>
                  <a:pt x="0" y="0"/>
                </a:moveTo>
                <a:lnTo>
                  <a:pt x="339533" y="0"/>
                </a:lnTo>
              </a:path>
            </a:pathLst>
          </a:custGeom>
          <a:ln w="50540">
            <a:solidFill>
              <a:srgbClr val="FF2600"/>
            </a:solidFill>
          </a:ln>
        </p:spPr>
        <p:txBody>
          <a:bodyPr wrap="square" lIns="0" tIns="0" rIns="0" bIns="0" rtlCol="0">
            <a:noAutofit/>
          </a:bodyPr>
          <a:lstStyle/>
          <a:p>
            <a:endParaRPr/>
          </a:p>
        </p:txBody>
      </p:sp>
      <p:sp>
        <p:nvSpPr>
          <p:cNvPr id="32" name="object 32"/>
          <p:cNvSpPr txBox="1"/>
          <p:nvPr/>
        </p:nvSpPr>
        <p:spPr>
          <a:xfrm>
            <a:off x="7166355" y="3886200"/>
            <a:ext cx="2815847" cy="812799"/>
          </a:xfrm>
          <a:prstGeom prst="rect">
            <a:avLst/>
          </a:prstGeom>
        </p:spPr>
        <p:txBody>
          <a:bodyPr vert="horz" wrap="square" lIns="0" tIns="0" rIns="0" bIns="0" rtlCol="0">
            <a:noAutofit/>
          </a:bodyPr>
          <a:lstStyle/>
          <a:p>
            <a:pPr marL="12695" marR="12695">
              <a:lnSpc>
                <a:spcPct val="138900"/>
              </a:lnSpc>
            </a:pPr>
            <a:r>
              <a:rPr sz="2500" spc="-100" dirty="0">
                <a:latin typeface="Calibri"/>
                <a:cs typeface="Calibri"/>
              </a:rPr>
              <a:t>T</a:t>
            </a:r>
            <a:r>
              <a:rPr sz="2500" dirty="0">
                <a:latin typeface="Calibri"/>
                <a:cs typeface="Calibri"/>
              </a:rPr>
              <a:t>ask engagement </a:t>
            </a:r>
            <a:r>
              <a:rPr sz="2500" spc="-100" dirty="0">
                <a:latin typeface="Calibri"/>
                <a:cs typeface="Calibri"/>
              </a:rPr>
              <a:t>T</a:t>
            </a:r>
            <a:r>
              <a:rPr sz="2500" dirty="0">
                <a:latin typeface="Calibri"/>
                <a:cs typeface="Calibri"/>
              </a:rPr>
              <a:t>antrums</a:t>
            </a:r>
          </a:p>
        </p:txBody>
      </p:sp>
      <p:sp>
        <p:nvSpPr>
          <p:cNvPr id="34" name="object 34"/>
          <p:cNvSpPr txBox="1"/>
          <p:nvPr/>
        </p:nvSpPr>
        <p:spPr>
          <a:xfrm>
            <a:off x="1388147"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28-</a:t>
            </a:r>
            <a:r>
              <a:rPr sz="1900" spc="-4" dirty="0">
                <a:latin typeface="Century Gothic"/>
                <a:cs typeface="Century Gothic"/>
              </a:rPr>
              <a:t>J</a:t>
            </a:r>
            <a:r>
              <a:rPr sz="1900" dirty="0">
                <a:latin typeface="Century Gothic"/>
                <a:cs typeface="Century Gothic"/>
              </a:rPr>
              <a:t>an</a:t>
            </a:r>
            <a:endParaRPr sz="1900">
              <a:latin typeface="Century Gothic"/>
              <a:cs typeface="Century Gothic"/>
            </a:endParaRPr>
          </a:p>
        </p:txBody>
      </p:sp>
      <p:sp>
        <p:nvSpPr>
          <p:cNvPr id="35" name="object 35"/>
          <p:cNvSpPr txBox="1"/>
          <p:nvPr/>
        </p:nvSpPr>
        <p:spPr>
          <a:xfrm>
            <a:off x="2724961"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29-</a:t>
            </a:r>
            <a:r>
              <a:rPr sz="1900" spc="-4" dirty="0">
                <a:latin typeface="Century Gothic"/>
                <a:cs typeface="Century Gothic"/>
              </a:rPr>
              <a:t>J</a:t>
            </a:r>
            <a:r>
              <a:rPr sz="1900" dirty="0">
                <a:latin typeface="Century Gothic"/>
                <a:cs typeface="Century Gothic"/>
              </a:rPr>
              <a:t>an</a:t>
            </a:r>
            <a:endParaRPr sz="1900">
              <a:latin typeface="Century Gothic"/>
              <a:cs typeface="Century Gothic"/>
            </a:endParaRPr>
          </a:p>
        </p:txBody>
      </p:sp>
      <p:sp>
        <p:nvSpPr>
          <p:cNvPr id="36" name="object 36"/>
          <p:cNvSpPr txBox="1"/>
          <p:nvPr/>
        </p:nvSpPr>
        <p:spPr>
          <a:xfrm>
            <a:off x="4061778"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30-</a:t>
            </a:r>
            <a:r>
              <a:rPr sz="1900" spc="-4" dirty="0">
                <a:latin typeface="Century Gothic"/>
                <a:cs typeface="Century Gothic"/>
              </a:rPr>
              <a:t>J</a:t>
            </a:r>
            <a:r>
              <a:rPr sz="1900" dirty="0">
                <a:latin typeface="Century Gothic"/>
                <a:cs typeface="Century Gothic"/>
              </a:rPr>
              <a:t>an</a:t>
            </a:r>
          </a:p>
        </p:txBody>
      </p:sp>
      <p:sp>
        <p:nvSpPr>
          <p:cNvPr id="37" name="object 37"/>
          <p:cNvSpPr txBox="1"/>
          <p:nvPr/>
        </p:nvSpPr>
        <p:spPr>
          <a:xfrm>
            <a:off x="5398591" y="6732758"/>
            <a:ext cx="805180" cy="297815"/>
          </a:xfrm>
          <a:prstGeom prst="rect">
            <a:avLst/>
          </a:prstGeom>
        </p:spPr>
        <p:txBody>
          <a:bodyPr vert="horz" wrap="square" lIns="0" tIns="0" rIns="0" bIns="0" rtlCol="0">
            <a:noAutofit/>
          </a:bodyPr>
          <a:lstStyle/>
          <a:p>
            <a:pPr marL="12695"/>
            <a:r>
              <a:rPr sz="1900" dirty="0">
                <a:latin typeface="Century Gothic"/>
                <a:cs typeface="Century Gothic"/>
              </a:rPr>
              <a:t>31-</a:t>
            </a:r>
            <a:r>
              <a:rPr sz="1900" spc="-4" dirty="0">
                <a:latin typeface="Century Gothic"/>
                <a:cs typeface="Century Gothic"/>
              </a:rPr>
              <a:t>J</a:t>
            </a:r>
            <a:r>
              <a:rPr sz="1900" dirty="0">
                <a:latin typeface="Century Gothic"/>
                <a:cs typeface="Century Gothic"/>
              </a:rPr>
              <a:t>an</a:t>
            </a:r>
            <a:endParaRPr sz="1900">
              <a:latin typeface="Century Gothic"/>
              <a:cs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txBox="1"/>
          <p:nvPr/>
        </p:nvSpPr>
        <p:spPr>
          <a:xfrm>
            <a:off x="3581400" y="1676402"/>
            <a:ext cx="4933950" cy="455295"/>
          </a:xfrm>
          <a:prstGeom prst="rect">
            <a:avLst/>
          </a:prstGeom>
        </p:spPr>
        <p:txBody>
          <a:bodyPr vert="horz" wrap="square" lIns="0" tIns="0" rIns="0" bIns="0" rtlCol="0">
            <a:noAutofit/>
          </a:bodyPr>
          <a:lstStyle/>
          <a:p>
            <a:pPr marL="12695"/>
            <a:r>
              <a:rPr lang="en-US" sz="2900" u="heavy" dirty="0">
                <a:solidFill>
                  <a:srgbClr val="000000"/>
                </a:solidFill>
                <a:latin typeface="Calibri"/>
                <a:cs typeface="Calibri"/>
                <a:hlinkClick r:id="rId2"/>
              </a:rPr>
              <a:t>www.pbisapps.org</a:t>
            </a:r>
            <a:endParaRPr lang="en-US" sz="2900" u="heavy" dirty="0">
              <a:solidFill>
                <a:srgbClr val="000000"/>
              </a:solidFill>
              <a:latin typeface="Calibri"/>
              <a:cs typeface="Calibri"/>
            </a:endParaRPr>
          </a:p>
          <a:p>
            <a:pPr marL="12695"/>
            <a:endParaRPr sz="2900" dirty="0">
              <a:solidFill>
                <a:srgbClr val="000000"/>
              </a:solidFill>
              <a:latin typeface="Calibri"/>
              <a:cs typeface="Calibri"/>
            </a:endParaRPr>
          </a:p>
        </p:txBody>
      </p:sp>
      <p:sp>
        <p:nvSpPr>
          <p:cNvPr id="5" name="object 10"/>
          <p:cNvSpPr/>
          <p:nvPr/>
        </p:nvSpPr>
        <p:spPr>
          <a:xfrm>
            <a:off x="2743200" y="2362201"/>
            <a:ext cx="4800600" cy="5368999"/>
          </a:xfrm>
          <a:prstGeom prst="rect">
            <a:avLst/>
          </a:prstGeom>
          <a:blipFill>
            <a:blip r:embed="rId3" cstate="print"/>
            <a:stretch>
              <a:fillRect/>
            </a:stretch>
          </a:blipFill>
        </p:spPr>
        <p:txBody>
          <a:bodyPr wrap="square" lIns="0" tIns="0" rIns="0" bIns="0" rtlCol="0">
            <a:noAutofit/>
          </a:bodyPr>
          <a:lstStyle/>
          <a:p>
            <a:endParaRPr/>
          </a:p>
        </p:txBody>
      </p:sp>
      <p:sp>
        <p:nvSpPr>
          <p:cNvPr id="6" name="Title 11"/>
          <p:cNvSpPr txBox="1">
            <a:spLocks/>
          </p:cNvSpPr>
          <p:nvPr/>
        </p:nvSpPr>
        <p:spPr bwMode="auto">
          <a:xfrm>
            <a:off x="655320" y="228600"/>
            <a:ext cx="9052560" cy="1295400"/>
          </a:xfrm>
          <a:prstGeom prst="rect">
            <a:avLst/>
          </a:prstGeom>
          <a:solidFill>
            <a:srgbClr val="FF0000"/>
          </a:solidFill>
          <a:ln>
            <a:noFill/>
          </a:ln>
          <a:extLst>
            <a:ext uri="{FAA26D3D-D897-4be2-8F04-BA451C77F1D7}">
              <ma14:placeholderFlag xmlns=""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lvl1pPr algn="ctr" defTabSz="50941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412"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824"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8237"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649"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9pPr>
          </a:lstStyle>
          <a:p>
            <a:r>
              <a:rPr lang="en-US" dirty="0"/>
              <a:t>Evaluation: SWIS-ISIS Demo</a:t>
            </a:r>
          </a:p>
        </p:txBody>
      </p:sp>
    </p:spTree>
    <p:extLst>
      <p:ext uri="{BB962C8B-B14F-4D97-AF65-F5344CB8AC3E}">
        <p14:creationId xmlns:p14="http://schemas.microsoft.com/office/powerpoint/2010/main" val="2151087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304800" y="1143000"/>
            <a:ext cx="5562600" cy="6172200"/>
          </a:xfrm>
          <a:prstGeom prst="rect">
            <a:avLst/>
          </a:prstGeom>
        </p:spPr>
        <p:txBody>
          <a:bodyPr vert="horz" wrap="square" lIns="0" tIns="0" rIns="0" bIns="0" rtlCol="0">
            <a:noAutofit/>
          </a:bodyPr>
          <a:lstStyle/>
          <a:p>
            <a:pPr marL="12061" marR="12695">
              <a:lnSpc>
                <a:spcPct val="100800"/>
              </a:lnSpc>
              <a:buClr>
                <a:srgbClr val="24603B"/>
              </a:buClr>
              <a:buSzPct val="84745"/>
              <a:tabLst>
                <a:tab pos="497031" algn="l"/>
              </a:tabLst>
            </a:pPr>
            <a:endParaRPr lang="en-US" sz="3500" spc="-4" dirty="0">
              <a:solidFill>
                <a:srgbClr val="404040"/>
              </a:solidFill>
              <a:latin typeface="Calibri"/>
              <a:cs typeface="Calibri"/>
            </a:endParaRPr>
          </a:p>
          <a:p>
            <a:pPr marL="497031" marR="12695" indent="-484970">
              <a:lnSpc>
                <a:spcPct val="100800"/>
              </a:lnSpc>
              <a:buClr>
                <a:srgbClr val="24603B"/>
              </a:buClr>
              <a:buSzPct val="84745"/>
              <a:buFont typeface="Arial"/>
              <a:buChar char="•"/>
              <a:tabLst>
                <a:tab pos="497031" algn="l"/>
              </a:tabLst>
            </a:pPr>
            <a:r>
              <a:rPr lang="en-US" sz="3500" spc="-4" dirty="0">
                <a:solidFill>
                  <a:srgbClr val="404040"/>
                </a:solidFill>
                <a:latin typeface="Calibri"/>
                <a:cs typeface="Calibri"/>
              </a:rPr>
              <a:t>Decide what data system you will use to track your intensive-level data.  Record this in the </a:t>
            </a:r>
            <a:r>
              <a:rPr lang="en-US" sz="3500" i="1" spc="-4" dirty="0">
                <a:solidFill>
                  <a:srgbClr val="404040"/>
                </a:solidFill>
                <a:latin typeface="Calibri"/>
                <a:cs typeface="Calibri"/>
              </a:rPr>
              <a:t>Create a System for Managing the Daily Data </a:t>
            </a:r>
            <a:r>
              <a:rPr lang="en-US" sz="3500" spc="-4" dirty="0">
                <a:solidFill>
                  <a:srgbClr val="404040"/>
                </a:solidFill>
                <a:latin typeface="Calibri"/>
                <a:cs typeface="Calibri"/>
              </a:rPr>
              <a:t>section of your Intensive Level Roll-Out Plan</a:t>
            </a:r>
          </a:p>
        </p:txBody>
      </p:sp>
      <p:sp>
        <p:nvSpPr>
          <p:cNvPr id="5" name="Title 4"/>
          <p:cNvSpPr>
            <a:spLocks noGrp="1"/>
          </p:cNvSpPr>
          <p:nvPr>
            <p:ph type="title"/>
          </p:nvPr>
        </p:nvSpPr>
        <p:spPr>
          <a:xfrm>
            <a:off x="457200" y="228600"/>
            <a:ext cx="6278880" cy="1295400"/>
          </a:xfrm>
        </p:spPr>
        <p:txBody>
          <a:bodyPr/>
          <a:lstStyle/>
          <a:p>
            <a:r>
              <a:rPr lang="en-US" dirty="0"/>
              <a:t>Activity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493059" y="1538847"/>
            <a:ext cx="5562600" cy="6172200"/>
          </a:xfrm>
          <a:prstGeom prst="rect">
            <a:avLst/>
          </a:prstGeom>
        </p:spPr>
        <p:txBody>
          <a:bodyPr vert="horz" wrap="square" lIns="0" tIns="0" rIns="0" bIns="0" rtlCol="0">
            <a:noAutofit/>
          </a:bodyPr>
          <a:lstStyle/>
          <a:p>
            <a:pPr marL="12061" marR="12695">
              <a:lnSpc>
                <a:spcPct val="100800"/>
              </a:lnSpc>
              <a:buClr>
                <a:srgbClr val="24603B"/>
              </a:buClr>
              <a:buSzPct val="84745"/>
              <a:tabLst>
                <a:tab pos="497031" algn="l"/>
              </a:tabLst>
            </a:pPr>
            <a:endParaRPr lang="en-US" sz="3500" spc="-4" dirty="0">
              <a:solidFill>
                <a:srgbClr val="404040"/>
              </a:solidFill>
              <a:latin typeface="Calibri"/>
              <a:cs typeface="Calibri"/>
            </a:endParaRPr>
          </a:p>
          <a:p>
            <a:pPr marL="497031" marR="12695" indent="-484970">
              <a:lnSpc>
                <a:spcPct val="100800"/>
              </a:lnSpc>
              <a:buClr>
                <a:srgbClr val="24603B"/>
              </a:buClr>
              <a:buSzPct val="84745"/>
              <a:buFont typeface="Arial"/>
              <a:buChar char="•"/>
              <a:tabLst>
                <a:tab pos="497031" algn="l"/>
              </a:tabLst>
            </a:pPr>
            <a:r>
              <a:rPr lang="en-US" sz="3500" spc="4" dirty="0">
                <a:solidFill>
                  <a:srgbClr val="404040"/>
                </a:solidFill>
                <a:latin typeface="Calibri"/>
                <a:cs typeface="Calibri"/>
              </a:rPr>
              <a:t>Decide </a:t>
            </a:r>
            <a:r>
              <a:rPr lang="en-US" sz="3500" dirty="0">
                <a:solidFill>
                  <a:srgbClr val="404040"/>
                </a:solidFill>
                <a:latin typeface="Calibri"/>
                <a:cs typeface="Calibri"/>
              </a:rPr>
              <a:t>what data you will collect to find out </a:t>
            </a:r>
            <a:r>
              <a:rPr sz="3500" dirty="0">
                <a:solidFill>
                  <a:srgbClr val="404040"/>
                </a:solidFill>
                <a:latin typeface="Calibri"/>
                <a:cs typeface="Calibri"/>
              </a:rPr>
              <a:t>i</a:t>
            </a:r>
            <a:r>
              <a:rPr sz="3500" spc="4" dirty="0">
                <a:solidFill>
                  <a:srgbClr val="404040"/>
                </a:solidFill>
                <a:latin typeface="Calibri"/>
                <a:cs typeface="Calibri"/>
              </a:rPr>
              <a:t>f </a:t>
            </a:r>
            <a:r>
              <a:rPr lang="en-US" sz="3500" dirty="0">
                <a:solidFill>
                  <a:srgbClr val="404040"/>
                </a:solidFill>
                <a:latin typeface="Calibri"/>
                <a:cs typeface="Calibri"/>
              </a:rPr>
              <a:t>your BSP is</a:t>
            </a:r>
            <a:r>
              <a:rPr sz="3500" spc="4" dirty="0">
                <a:solidFill>
                  <a:srgbClr val="404040"/>
                </a:solidFill>
                <a:latin typeface="Calibri"/>
                <a:cs typeface="Calibri"/>
              </a:rPr>
              <a:t> </a:t>
            </a:r>
            <a:r>
              <a:rPr sz="3500" dirty="0">
                <a:solidFill>
                  <a:srgbClr val="404040"/>
                </a:solidFill>
                <a:latin typeface="Calibri"/>
                <a:cs typeface="Calibri"/>
              </a:rPr>
              <a:t>work</a:t>
            </a:r>
            <a:r>
              <a:rPr lang="en-US" sz="3500" dirty="0">
                <a:solidFill>
                  <a:srgbClr val="404040"/>
                </a:solidFill>
                <a:latin typeface="Calibri"/>
                <a:cs typeface="Calibri"/>
              </a:rPr>
              <a:t>ing.</a:t>
            </a:r>
          </a:p>
          <a:p>
            <a:pPr marL="497031" marR="12695" indent="-484970">
              <a:lnSpc>
                <a:spcPct val="100800"/>
              </a:lnSpc>
              <a:buClr>
                <a:srgbClr val="24603B"/>
              </a:buClr>
              <a:buSzPct val="84745"/>
              <a:buFont typeface="Arial"/>
              <a:buChar char="•"/>
              <a:tabLst>
                <a:tab pos="497031" algn="l"/>
              </a:tabLst>
            </a:pPr>
            <a:r>
              <a:rPr lang="en-US" sz="3500" dirty="0">
                <a:solidFill>
                  <a:srgbClr val="404040"/>
                </a:solidFill>
                <a:latin typeface="Calibri"/>
                <a:cs typeface="Calibri"/>
              </a:rPr>
              <a:t>Record this in the </a:t>
            </a:r>
            <a:r>
              <a:rPr lang="en-US" sz="3500" i="1" dirty="0">
                <a:solidFill>
                  <a:srgbClr val="404040"/>
                </a:solidFill>
                <a:latin typeface="Calibri"/>
                <a:cs typeface="Calibri"/>
              </a:rPr>
              <a:t>Evaluation Procedures </a:t>
            </a:r>
            <a:r>
              <a:rPr lang="en-US" sz="3500" dirty="0">
                <a:solidFill>
                  <a:srgbClr val="404040"/>
                </a:solidFill>
                <a:latin typeface="Calibri"/>
                <a:cs typeface="Calibri"/>
              </a:rPr>
              <a:t>section of your student’s BSP, p. 16</a:t>
            </a:r>
            <a:endParaRPr sz="3500" dirty="0">
              <a:latin typeface="Calibri"/>
              <a:cs typeface="Calibri"/>
            </a:endParaRPr>
          </a:p>
        </p:txBody>
      </p:sp>
      <p:sp>
        <p:nvSpPr>
          <p:cNvPr id="5" name="Title 4"/>
          <p:cNvSpPr>
            <a:spLocks noGrp="1"/>
          </p:cNvSpPr>
          <p:nvPr>
            <p:ph type="title"/>
          </p:nvPr>
        </p:nvSpPr>
        <p:spPr>
          <a:xfrm>
            <a:off x="457200" y="228600"/>
            <a:ext cx="6278880" cy="1295400"/>
          </a:xfrm>
        </p:spPr>
        <p:txBody>
          <a:bodyPr/>
          <a:lstStyle/>
          <a:p>
            <a:r>
              <a:rPr lang="en-US" dirty="0"/>
              <a:t>Activity</a:t>
            </a:r>
          </a:p>
        </p:txBody>
      </p:sp>
    </p:spTree>
    <p:extLst>
      <p:ext uri="{BB962C8B-B14F-4D97-AF65-F5344CB8AC3E}">
        <p14:creationId xmlns:p14="http://schemas.microsoft.com/office/powerpoint/2010/main" val="2173568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Measurin</a:t>
            </a:r>
            <a:r>
              <a:rPr spc="-30" dirty="0">
                <a:solidFill>
                  <a:srgbClr val="000000"/>
                </a:solidFill>
                <a:latin typeface="Calibri"/>
                <a:cs typeface="Calibri"/>
              </a:rPr>
              <a:t>g</a:t>
            </a:r>
            <a:r>
              <a:rPr spc="-215" dirty="0">
                <a:solidFill>
                  <a:srgbClr val="000000"/>
                </a:solidFill>
                <a:latin typeface="Calibri"/>
                <a:cs typeface="Calibri"/>
              </a:rPr>
              <a:t> </a:t>
            </a:r>
            <a:r>
              <a:rPr spc="-130" dirty="0">
                <a:solidFill>
                  <a:srgbClr val="000000"/>
                </a:solidFill>
                <a:latin typeface="Calibri"/>
                <a:cs typeface="Calibri"/>
              </a:rPr>
              <a:t>Fidelity</a:t>
            </a:r>
            <a:endParaRPr dirty="0">
              <a:solidFill>
                <a:srgbClr val="000000"/>
              </a:solidFill>
              <a:latin typeface="Calibri"/>
              <a:cs typeface="Calibri"/>
            </a:endParaRPr>
          </a:p>
        </p:txBody>
      </p:sp>
      <p:sp>
        <p:nvSpPr>
          <p:cNvPr id="9" name="object 9"/>
          <p:cNvSpPr/>
          <p:nvPr/>
        </p:nvSpPr>
        <p:spPr>
          <a:xfrm>
            <a:off x="663658" y="1941599"/>
            <a:ext cx="2263555" cy="2846424"/>
          </a:xfrm>
          <a:custGeom>
            <a:avLst/>
            <a:gdLst/>
            <a:ahLst/>
            <a:cxnLst/>
            <a:rect l="l" t="t" r="r" b="b"/>
            <a:pathLst>
              <a:path w="2263555" h="2846425">
                <a:moveTo>
                  <a:pt x="0" y="0"/>
                </a:moveTo>
                <a:lnTo>
                  <a:pt x="2263555" y="0"/>
                </a:lnTo>
                <a:lnTo>
                  <a:pt x="2263555" y="2846425"/>
                </a:lnTo>
                <a:lnTo>
                  <a:pt x="0" y="2846425"/>
                </a:lnTo>
                <a:lnTo>
                  <a:pt x="0" y="0"/>
                </a:lnTo>
                <a:close/>
              </a:path>
            </a:pathLst>
          </a:custGeom>
          <a:solidFill>
            <a:srgbClr val="E47026"/>
          </a:solidFill>
        </p:spPr>
        <p:txBody>
          <a:bodyPr wrap="square" lIns="0" tIns="0" rIns="0" bIns="0" rtlCol="0">
            <a:noAutofit/>
          </a:bodyPr>
          <a:lstStyle/>
          <a:p>
            <a:endParaRPr/>
          </a:p>
        </p:txBody>
      </p:sp>
      <p:sp>
        <p:nvSpPr>
          <p:cNvPr id="10" name="object 10"/>
          <p:cNvSpPr/>
          <p:nvPr/>
        </p:nvSpPr>
        <p:spPr>
          <a:xfrm>
            <a:off x="2927211" y="1941599"/>
            <a:ext cx="6467302" cy="2846424"/>
          </a:xfrm>
          <a:custGeom>
            <a:avLst/>
            <a:gdLst/>
            <a:ahLst/>
            <a:cxnLst/>
            <a:rect l="l" t="t" r="r" b="b"/>
            <a:pathLst>
              <a:path w="6467302" h="2846425">
                <a:moveTo>
                  <a:pt x="0" y="0"/>
                </a:moveTo>
                <a:lnTo>
                  <a:pt x="6467302" y="0"/>
                </a:lnTo>
                <a:lnTo>
                  <a:pt x="6467302" y="2846425"/>
                </a:lnTo>
                <a:lnTo>
                  <a:pt x="0" y="2846425"/>
                </a:lnTo>
                <a:lnTo>
                  <a:pt x="0" y="0"/>
                </a:lnTo>
                <a:close/>
              </a:path>
            </a:pathLst>
          </a:custGeom>
          <a:solidFill>
            <a:srgbClr val="E47026"/>
          </a:solidFill>
        </p:spPr>
        <p:txBody>
          <a:bodyPr wrap="square" lIns="0" tIns="0" rIns="0" bIns="0" rtlCol="0">
            <a:noAutofit/>
          </a:bodyPr>
          <a:lstStyle/>
          <a:p>
            <a:endParaRPr/>
          </a:p>
        </p:txBody>
      </p:sp>
      <p:sp>
        <p:nvSpPr>
          <p:cNvPr id="11" name="object 11"/>
          <p:cNvSpPr/>
          <p:nvPr/>
        </p:nvSpPr>
        <p:spPr>
          <a:xfrm flipH="1">
            <a:off x="2881495" y="1934864"/>
            <a:ext cx="45719" cy="4999338"/>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2" name="object 12"/>
          <p:cNvSpPr/>
          <p:nvPr/>
        </p:nvSpPr>
        <p:spPr>
          <a:xfrm>
            <a:off x="656919" y="4788024"/>
            <a:ext cx="8744331" cy="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3" name="object 13"/>
          <p:cNvSpPr/>
          <p:nvPr/>
        </p:nvSpPr>
        <p:spPr>
          <a:xfrm>
            <a:off x="663655" y="1934862"/>
            <a:ext cx="0" cy="5253487"/>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4" name="object 14"/>
          <p:cNvSpPr/>
          <p:nvPr/>
        </p:nvSpPr>
        <p:spPr>
          <a:xfrm flipH="1">
            <a:off x="9348796" y="1934864"/>
            <a:ext cx="45719" cy="4999338"/>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5" name="object 15"/>
          <p:cNvSpPr/>
          <p:nvPr/>
        </p:nvSpPr>
        <p:spPr>
          <a:xfrm>
            <a:off x="656919" y="1941599"/>
            <a:ext cx="8744331" cy="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6" name="object 16"/>
          <p:cNvSpPr/>
          <p:nvPr/>
        </p:nvSpPr>
        <p:spPr>
          <a:xfrm flipV="1">
            <a:off x="656919" y="6781802"/>
            <a:ext cx="8744331" cy="15240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7" name="object 17"/>
          <p:cNvSpPr txBox="1"/>
          <p:nvPr/>
        </p:nvSpPr>
        <p:spPr>
          <a:xfrm>
            <a:off x="747969" y="2007210"/>
            <a:ext cx="7832725" cy="2721610"/>
          </a:xfrm>
          <a:prstGeom prst="rect">
            <a:avLst/>
          </a:prstGeom>
        </p:spPr>
        <p:txBody>
          <a:bodyPr vert="horz" wrap="square" lIns="0" tIns="0" rIns="0" bIns="0" rtlCol="0">
            <a:noAutofit/>
          </a:bodyPr>
          <a:lstStyle/>
          <a:p>
            <a:pPr marL="2275042" marR="239311" indent="-2262983">
              <a:lnSpc>
                <a:spcPct val="100400"/>
              </a:lnSpc>
              <a:tabLst>
                <a:tab pos="2275042" algn="l"/>
              </a:tabLst>
            </a:pPr>
            <a:r>
              <a:rPr sz="2900" b="1" i="1" spc="-4" dirty="0">
                <a:latin typeface="Calibri"/>
                <a:cs typeface="Calibri"/>
              </a:rPr>
              <a:t>A</a:t>
            </a:r>
            <a:r>
              <a:rPr sz="2900" b="1" i="1" dirty="0">
                <a:latin typeface="Calibri"/>
                <a:cs typeface="Calibri"/>
              </a:rPr>
              <a:t>d</a:t>
            </a:r>
            <a:r>
              <a:rPr sz="2900" b="1" i="1" spc="-4" dirty="0">
                <a:latin typeface="Calibri"/>
                <a:cs typeface="Calibri"/>
              </a:rPr>
              <a:t>herenc</a:t>
            </a:r>
            <a:r>
              <a:rPr sz="2900" b="1" i="1" dirty="0">
                <a:latin typeface="Calibri"/>
                <a:cs typeface="Calibri"/>
              </a:rPr>
              <a:t>e	</a:t>
            </a:r>
            <a:r>
              <a:rPr sz="2900" spc="-4" dirty="0">
                <a:latin typeface="Calibri"/>
                <a:cs typeface="Calibri"/>
              </a:rPr>
              <a:t>A</a:t>
            </a:r>
            <a:r>
              <a:rPr sz="2900" spc="-14" dirty="0">
                <a:latin typeface="Calibri"/>
                <a:cs typeface="Calibri"/>
              </a:rPr>
              <a:t>r</a:t>
            </a:r>
            <a:r>
              <a:rPr sz="2900" dirty="0">
                <a:latin typeface="Calibri"/>
                <a:cs typeface="Calibri"/>
              </a:rPr>
              <a:t>e</a:t>
            </a:r>
            <a:r>
              <a:rPr sz="2900" spc="4" dirty="0">
                <a:latin typeface="Calibri"/>
                <a:cs typeface="Calibri"/>
              </a:rPr>
              <a:t> </a:t>
            </a:r>
            <a:r>
              <a:rPr sz="2900" u="heavy" dirty="0">
                <a:latin typeface="Calibri"/>
                <a:cs typeface="Calibri"/>
              </a:rPr>
              <a:t>minimum</a:t>
            </a:r>
            <a:r>
              <a:rPr sz="2900" spc="4" dirty="0">
                <a:latin typeface="Calibri"/>
                <a:cs typeface="Calibri"/>
              </a:rPr>
              <a:t> </a:t>
            </a:r>
            <a:r>
              <a:rPr sz="2900" dirty="0">
                <a:latin typeface="Calibri"/>
                <a:cs typeface="Calibri"/>
              </a:rPr>
              <a:t>components</a:t>
            </a:r>
            <a:r>
              <a:rPr sz="2900" spc="4" dirty="0">
                <a:latin typeface="Calibri"/>
                <a:cs typeface="Calibri"/>
              </a:rPr>
              <a:t> </a:t>
            </a:r>
            <a:r>
              <a:rPr sz="2900" dirty="0">
                <a:latin typeface="Calibri"/>
                <a:cs typeface="Calibri"/>
              </a:rPr>
              <a:t>o</a:t>
            </a:r>
            <a:r>
              <a:rPr sz="2900" spc="4" dirty="0">
                <a:latin typeface="Calibri"/>
                <a:cs typeface="Calibri"/>
              </a:rPr>
              <a:t>f intervention</a:t>
            </a:r>
            <a:r>
              <a:rPr sz="2900" spc="10" dirty="0">
                <a:latin typeface="Calibri"/>
                <a:cs typeface="Calibri"/>
              </a:rPr>
              <a:t> </a:t>
            </a:r>
            <a:r>
              <a:rPr sz="2900" dirty="0">
                <a:latin typeface="Calibri"/>
                <a:cs typeface="Calibri"/>
              </a:rPr>
              <a:t>strategies</a:t>
            </a:r>
            <a:r>
              <a:rPr sz="2900" spc="10" dirty="0">
                <a:latin typeface="Calibri"/>
                <a:cs typeface="Calibri"/>
              </a:rPr>
              <a:t> </a:t>
            </a:r>
            <a:r>
              <a:rPr sz="2900" dirty="0">
                <a:latin typeface="Calibri"/>
                <a:cs typeface="Calibri"/>
              </a:rPr>
              <a:t>being implemented?</a:t>
            </a:r>
          </a:p>
          <a:p>
            <a:pPr marL="2275042" marR="12695">
              <a:lnSpc>
                <a:spcPts val="3610"/>
              </a:lnSpc>
              <a:spcBef>
                <a:spcPts val="20"/>
              </a:spcBef>
            </a:pPr>
            <a:r>
              <a:rPr sz="2900" spc="-4" dirty="0">
                <a:latin typeface="Calibri"/>
                <a:cs typeface="Calibri"/>
              </a:rPr>
              <a:t>(</a:t>
            </a:r>
            <a:r>
              <a:rPr sz="2900" dirty="0">
                <a:latin typeface="Calibri"/>
                <a:cs typeface="Calibri"/>
              </a:rPr>
              <a:t>e</a:t>
            </a:r>
            <a:r>
              <a:rPr sz="2900" spc="4" dirty="0">
                <a:latin typeface="Calibri"/>
                <a:cs typeface="Calibri"/>
              </a:rPr>
              <a:t>.g., </a:t>
            </a:r>
            <a:r>
              <a:rPr sz="2900" dirty="0">
                <a:latin typeface="Calibri"/>
                <a:cs typeface="Calibri"/>
              </a:rPr>
              <a:t>teacher</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oviding</a:t>
            </a:r>
            <a:r>
              <a:rPr sz="2900" spc="4" dirty="0">
                <a:latin typeface="Calibri"/>
                <a:cs typeface="Calibri"/>
              </a:rPr>
              <a:t> </a:t>
            </a:r>
            <a:r>
              <a:rPr sz="2900" dirty="0">
                <a:latin typeface="Calibri"/>
                <a:cs typeface="Calibri"/>
              </a:rPr>
              <a:t>praise when</a:t>
            </a:r>
            <a:r>
              <a:rPr sz="2900" spc="4" dirty="0">
                <a:latin typeface="Calibri"/>
                <a:cs typeface="Calibri"/>
              </a:rPr>
              <a:t> </a:t>
            </a:r>
            <a:r>
              <a:rPr sz="2900" spc="-14" dirty="0">
                <a:latin typeface="Calibri"/>
                <a:cs typeface="Calibri"/>
              </a:rPr>
              <a:t>r</a:t>
            </a:r>
            <a:r>
              <a:rPr sz="2900" dirty="0">
                <a:latin typeface="Calibri"/>
                <a:cs typeface="Calibri"/>
              </a:rPr>
              <a:t>eplacement</a:t>
            </a:r>
            <a:r>
              <a:rPr sz="2900" spc="4" dirty="0">
                <a:latin typeface="Calibri"/>
                <a:cs typeface="Calibri"/>
              </a:rPr>
              <a:t> </a:t>
            </a:r>
            <a:r>
              <a:rPr sz="2900" dirty="0">
                <a:latin typeface="Calibri"/>
                <a:cs typeface="Calibri"/>
              </a:rPr>
              <a:t>behavior o</a:t>
            </a:r>
            <a:r>
              <a:rPr sz="2900" spc="10" dirty="0">
                <a:latin typeface="Calibri"/>
                <a:cs typeface="Calibri"/>
              </a:rPr>
              <a:t>f</a:t>
            </a:r>
            <a:r>
              <a:rPr sz="2900" dirty="0">
                <a:latin typeface="Calibri"/>
                <a:cs typeface="Calibri"/>
              </a:rPr>
              <a:t>fe</a:t>
            </a:r>
            <a:r>
              <a:rPr sz="2900" spc="-14" dirty="0">
                <a:latin typeface="Calibri"/>
                <a:cs typeface="Calibri"/>
              </a:rPr>
              <a:t>r</a:t>
            </a:r>
            <a:r>
              <a:rPr sz="2900" dirty="0">
                <a:latin typeface="Calibri"/>
                <a:cs typeface="Calibri"/>
              </a:rPr>
              <a:t>ed)</a:t>
            </a:r>
          </a:p>
        </p:txBody>
      </p:sp>
      <p:sp>
        <p:nvSpPr>
          <p:cNvPr id="18" name="object 18"/>
          <p:cNvSpPr txBox="1"/>
          <p:nvPr/>
        </p:nvSpPr>
        <p:spPr>
          <a:xfrm>
            <a:off x="747968" y="4855435"/>
            <a:ext cx="1330325" cy="455295"/>
          </a:xfrm>
          <a:prstGeom prst="rect">
            <a:avLst/>
          </a:prstGeom>
        </p:spPr>
        <p:txBody>
          <a:bodyPr vert="horz" wrap="square" lIns="0" tIns="0" rIns="0" bIns="0" rtlCol="0">
            <a:noAutofit/>
          </a:bodyPr>
          <a:lstStyle/>
          <a:p>
            <a:pPr marL="12695"/>
            <a:r>
              <a:rPr sz="2900" b="1" i="1" spc="-4" dirty="0">
                <a:latin typeface="Calibri"/>
                <a:cs typeface="Calibri"/>
              </a:rPr>
              <a:t>Quality</a:t>
            </a:r>
            <a:endParaRPr sz="2900" dirty="0">
              <a:latin typeface="Calibri"/>
              <a:cs typeface="Calibri"/>
            </a:endParaRPr>
          </a:p>
        </p:txBody>
      </p:sp>
      <p:sp>
        <p:nvSpPr>
          <p:cNvPr id="19" name="object 19"/>
          <p:cNvSpPr txBox="1"/>
          <p:nvPr/>
        </p:nvSpPr>
        <p:spPr>
          <a:xfrm>
            <a:off x="3011523" y="4853634"/>
            <a:ext cx="6238876" cy="1851966"/>
          </a:xfrm>
          <a:prstGeom prst="rect">
            <a:avLst/>
          </a:prstGeom>
        </p:spPr>
        <p:txBody>
          <a:bodyPr vert="horz" wrap="square" lIns="0" tIns="0" rIns="0" bIns="0" rtlCol="0">
            <a:noAutofit/>
          </a:bodyPr>
          <a:lstStyle/>
          <a:p>
            <a:pPr marL="12695" marR="12695">
              <a:lnSpc>
                <a:spcPct val="100400"/>
              </a:lnSpc>
            </a:pPr>
            <a:r>
              <a:rPr sz="2900" dirty="0">
                <a:latin typeface="Calibri"/>
                <a:cs typeface="Calibri"/>
              </a:rPr>
              <a:t>How</a:t>
            </a:r>
            <a:r>
              <a:rPr sz="2900" spc="4" dirty="0">
                <a:latin typeface="Calibri"/>
                <a:cs typeface="Calibri"/>
              </a:rPr>
              <a:t> </a:t>
            </a:r>
            <a:r>
              <a:rPr sz="2900" u="heavy" dirty="0">
                <a:latin typeface="Calibri"/>
                <a:cs typeface="Calibri"/>
              </a:rPr>
              <a:t>well</a:t>
            </a:r>
            <a:r>
              <a:rPr sz="2900" spc="4" dirty="0">
                <a:latin typeface="Calibri"/>
                <a:cs typeface="Calibri"/>
              </a:rPr>
              <a:t> </a:t>
            </a:r>
            <a:r>
              <a:rPr sz="2900" spc="-4" dirty="0">
                <a:latin typeface="Calibri"/>
                <a:cs typeface="Calibri"/>
              </a:rPr>
              <a:t>i</a:t>
            </a:r>
            <a:r>
              <a:rPr sz="2900" dirty="0">
                <a:latin typeface="Calibri"/>
                <a:cs typeface="Calibri"/>
              </a:rPr>
              <a:t>s</a:t>
            </a:r>
            <a:r>
              <a:rPr sz="2900" spc="4" dirty="0">
                <a:latin typeface="Calibri"/>
                <a:cs typeface="Calibri"/>
              </a:rPr>
              <a:t> </a:t>
            </a:r>
            <a:r>
              <a:rPr sz="2900" spc="-4" dirty="0">
                <a:latin typeface="Calibri"/>
                <a:cs typeface="Calibri"/>
              </a:rPr>
              <a:t>th</a:t>
            </a:r>
            <a:r>
              <a:rPr sz="2900" dirty="0">
                <a:latin typeface="Calibri"/>
                <a:cs typeface="Calibri"/>
              </a:rPr>
              <a:t>e</a:t>
            </a:r>
            <a:r>
              <a:rPr sz="2900" spc="4" dirty="0">
                <a:latin typeface="Calibri"/>
                <a:cs typeface="Calibri"/>
              </a:rPr>
              <a:t> </a:t>
            </a:r>
            <a:r>
              <a:rPr sz="2900" spc="-4" dirty="0">
                <a:latin typeface="Calibri"/>
                <a:cs typeface="Calibri"/>
              </a:rPr>
              <a:t>pla</a:t>
            </a:r>
            <a:r>
              <a:rPr sz="2900" dirty="0">
                <a:latin typeface="Calibri"/>
                <a:cs typeface="Calibri"/>
              </a:rPr>
              <a:t>n</a:t>
            </a:r>
            <a:r>
              <a:rPr sz="2900" spc="4" dirty="0">
                <a:latin typeface="Calibri"/>
                <a:cs typeface="Calibri"/>
              </a:rPr>
              <a:t> </a:t>
            </a:r>
            <a:r>
              <a:rPr sz="2900" spc="-4" dirty="0">
                <a:latin typeface="Calibri"/>
                <a:cs typeface="Calibri"/>
              </a:rPr>
              <a:t>being </a:t>
            </a:r>
            <a:r>
              <a:rPr sz="2900" dirty="0">
                <a:latin typeface="Calibri"/>
                <a:cs typeface="Calibri"/>
              </a:rPr>
              <a:t>implemented?</a:t>
            </a:r>
            <a:r>
              <a:rPr sz="2900" spc="4" dirty="0">
                <a:latin typeface="Calibri"/>
                <a:cs typeface="Calibri"/>
              </a:rPr>
              <a:t> </a:t>
            </a:r>
            <a:r>
              <a:rPr sz="2900" spc="-4" dirty="0">
                <a:latin typeface="Calibri"/>
                <a:cs typeface="Calibri"/>
              </a:rPr>
              <a:t>(</a:t>
            </a:r>
            <a:r>
              <a:rPr sz="2900" dirty="0">
                <a:latin typeface="Calibri"/>
                <a:cs typeface="Calibri"/>
              </a:rPr>
              <a:t>e</a:t>
            </a:r>
            <a:r>
              <a:rPr sz="2900" spc="4" dirty="0">
                <a:latin typeface="Calibri"/>
                <a:cs typeface="Calibri"/>
              </a:rPr>
              <a:t>.g., </a:t>
            </a:r>
            <a:r>
              <a:rPr sz="2900" dirty="0">
                <a:latin typeface="Calibri"/>
                <a:cs typeface="Calibri"/>
              </a:rPr>
              <a:t>sta</a:t>
            </a:r>
            <a:r>
              <a:rPr sz="2900" spc="10" dirty="0">
                <a:latin typeface="Calibri"/>
                <a:cs typeface="Calibri"/>
              </a:rPr>
              <a:t>f</a:t>
            </a:r>
            <a:r>
              <a:rPr sz="2900" spc="4" dirty="0">
                <a:latin typeface="Calibri"/>
                <a:cs typeface="Calibri"/>
              </a:rPr>
              <a:t>f </a:t>
            </a:r>
            <a:r>
              <a:rPr sz="2900" dirty="0">
                <a:latin typeface="Calibri"/>
                <a:cs typeface="Calibri"/>
              </a:rPr>
              <a:t>gave student</a:t>
            </a:r>
            <a:r>
              <a:rPr sz="2900" spc="4" dirty="0">
                <a:latin typeface="Calibri"/>
                <a:cs typeface="Calibri"/>
              </a:rPr>
              <a:t> </a:t>
            </a:r>
            <a:r>
              <a:rPr sz="2900" spc="-14" dirty="0">
                <a:latin typeface="Calibri"/>
                <a:cs typeface="Calibri"/>
              </a:rPr>
              <a:t>r</a:t>
            </a:r>
            <a:r>
              <a:rPr sz="2900" dirty="0">
                <a:latin typeface="Calibri"/>
                <a:cs typeface="Calibri"/>
              </a:rPr>
              <a:t>eminder</a:t>
            </a:r>
            <a:r>
              <a:rPr sz="2900" spc="4" dirty="0">
                <a:latin typeface="Calibri"/>
                <a:cs typeface="Calibri"/>
              </a:rPr>
              <a:t> </a:t>
            </a:r>
            <a:r>
              <a:rPr sz="2900" dirty="0">
                <a:latin typeface="Calibri"/>
                <a:cs typeface="Calibri"/>
              </a:rPr>
              <a:t>sheet</a:t>
            </a:r>
            <a:r>
              <a:rPr sz="2900" spc="4" dirty="0">
                <a:latin typeface="Calibri"/>
                <a:cs typeface="Calibri"/>
              </a:rPr>
              <a:t>, </a:t>
            </a:r>
            <a:r>
              <a:rPr sz="2900" dirty="0">
                <a:latin typeface="Calibri"/>
                <a:cs typeface="Calibri"/>
              </a:rPr>
              <a:t>but</a:t>
            </a:r>
            <a:r>
              <a:rPr sz="2900" spc="4" dirty="0">
                <a:latin typeface="Calibri"/>
                <a:cs typeface="Calibri"/>
              </a:rPr>
              <a:t> </a:t>
            </a:r>
            <a:r>
              <a:rPr sz="2900" dirty="0">
                <a:latin typeface="Calibri"/>
                <a:cs typeface="Calibri"/>
              </a:rPr>
              <a:t>didn’t</a:t>
            </a:r>
            <a:r>
              <a:rPr lang="en-US" sz="2900" dirty="0">
                <a:latin typeface="Calibri"/>
                <a:cs typeface="Calibri"/>
              </a:rPr>
              <a:t> review it)</a:t>
            </a:r>
            <a:endParaRPr sz="2900" dirty="0">
              <a:latin typeface="Calibri"/>
              <a:cs typeface="Calibri"/>
            </a:endParaRPr>
          </a:p>
        </p:txBody>
      </p:sp>
      <p:grpSp>
        <p:nvGrpSpPr>
          <p:cNvPr id="20" name="Group 19"/>
          <p:cNvGrpSpPr/>
          <p:nvPr/>
        </p:nvGrpSpPr>
        <p:grpSpPr>
          <a:xfrm>
            <a:off x="7721422" y="250657"/>
            <a:ext cx="1480930" cy="1325562"/>
            <a:chOff x="3184855" y="2847536"/>
            <a:chExt cx="2090530" cy="2273104"/>
          </a:xfrm>
        </p:grpSpPr>
        <p:sp>
          <p:nvSpPr>
            <p:cNvPr id="21" name="5-Point Star 20"/>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502920" y="1700463"/>
            <a:ext cx="5161715" cy="5029200"/>
          </a:xfrm>
          <a:prstGeom prst="rect">
            <a:avLst/>
          </a:prstGeom>
        </p:spPr>
        <p:txBody>
          <a:bodyPr vert="horz" wrap="square" lIns="0" tIns="0" rIns="0" bIns="0" rtlCol="0">
            <a:noAutofit/>
          </a:bodyPr>
          <a:lstStyle/>
          <a:p>
            <a:pPr marL="12695" marR="12695">
              <a:lnSpc>
                <a:spcPct val="100699"/>
              </a:lnSpc>
            </a:pPr>
            <a:r>
              <a:rPr lang="en-US" sz="3600" dirty="0">
                <a:solidFill>
                  <a:srgbClr val="404040"/>
                </a:solidFill>
                <a:latin typeface="Calibri"/>
                <a:cs typeface="Calibri"/>
              </a:rPr>
              <a:t>F</a:t>
            </a:r>
            <a:r>
              <a:rPr sz="3600" dirty="0">
                <a:solidFill>
                  <a:srgbClr val="404040"/>
                </a:solidFill>
                <a:latin typeface="Calibri"/>
                <a:cs typeface="Calibri"/>
              </a:rPr>
              <a:t>or</a:t>
            </a:r>
            <a:r>
              <a:rPr sz="3600" spc="4" dirty="0">
                <a:solidFill>
                  <a:srgbClr val="404040"/>
                </a:solidFill>
                <a:latin typeface="Calibri"/>
                <a:cs typeface="Calibri"/>
              </a:rPr>
              <a:t> </a:t>
            </a:r>
            <a:r>
              <a:rPr sz="3600" dirty="0">
                <a:solidFill>
                  <a:srgbClr val="404040"/>
                </a:solidFill>
                <a:latin typeface="Calibri"/>
                <a:cs typeface="Calibri"/>
              </a:rPr>
              <a:t>your</a:t>
            </a:r>
            <a:r>
              <a:rPr sz="3600" spc="4" dirty="0">
                <a:solidFill>
                  <a:srgbClr val="404040"/>
                </a:solidFill>
                <a:latin typeface="Calibri"/>
                <a:cs typeface="Calibri"/>
              </a:rPr>
              <a:t> </a:t>
            </a:r>
            <a:r>
              <a:rPr sz="3600" dirty="0">
                <a:solidFill>
                  <a:srgbClr val="404040"/>
                </a:solidFill>
                <a:latin typeface="Calibri"/>
                <a:cs typeface="Calibri"/>
              </a:rPr>
              <a:t>student</a:t>
            </a:r>
            <a:r>
              <a:rPr sz="3600" spc="4" dirty="0">
                <a:solidFill>
                  <a:srgbClr val="404040"/>
                </a:solidFill>
                <a:latin typeface="Calibri"/>
                <a:cs typeface="Calibri"/>
              </a:rPr>
              <a:t>, </a:t>
            </a:r>
            <a:r>
              <a:rPr lang="en-US" sz="3600" dirty="0">
                <a:solidFill>
                  <a:srgbClr val="404040"/>
                </a:solidFill>
                <a:latin typeface="Calibri"/>
                <a:cs typeface="Calibri"/>
              </a:rPr>
              <a:t>determine how you will evaluate fidelity of implementation of your BSP plan.</a:t>
            </a:r>
            <a:r>
              <a:rPr lang="en-US" sz="3600" spc="4" dirty="0">
                <a:solidFill>
                  <a:srgbClr val="404040"/>
                </a:solidFill>
                <a:latin typeface="Calibri"/>
                <a:cs typeface="Calibri"/>
              </a:rPr>
              <a:t>  Record this in the </a:t>
            </a:r>
            <a:r>
              <a:rPr lang="en-US" sz="3600" i="1" spc="4" dirty="0">
                <a:solidFill>
                  <a:srgbClr val="404040"/>
                </a:solidFill>
                <a:latin typeface="Calibri"/>
                <a:cs typeface="Calibri"/>
              </a:rPr>
              <a:t>Evaluation Procedures </a:t>
            </a:r>
            <a:r>
              <a:rPr lang="en-US" sz="3600" spc="4" dirty="0">
                <a:solidFill>
                  <a:srgbClr val="404040"/>
                </a:solidFill>
                <a:latin typeface="Calibri"/>
                <a:cs typeface="Calibri"/>
              </a:rPr>
              <a:t>section of your student’s BSP.</a:t>
            </a:r>
            <a:endParaRPr sz="3600" dirty="0">
              <a:latin typeface="Calibri"/>
              <a:cs typeface="Calibri"/>
            </a:endParaRPr>
          </a:p>
        </p:txBody>
      </p:sp>
      <p:sp>
        <p:nvSpPr>
          <p:cNvPr id="5" name="Title 4"/>
          <p:cNvSpPr>
            <a:spLocks noGrp="1"/>
          </p:cNvSpPr>
          <p:nvPr>
            <p:ph type="title"/>
          </p:nvPr>
        </p:nvSpPr>
        <p:spPr>
          <a:xfrm>
            <a:off x="502920" y="311256"/>
            <a:ext cx="6126480" cy="1295400"/>
          </a:xfrm>
        </p:spPr>
        <p:txBody>
          <a:bodyPr/>
          <a:lstStyle/>
          <a:p>
            <a:r>
              <a:rPr lang="en-US" dirty="0"/>
              <a:t>Activity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463474" y="6493362"/>
            <a:ext cx="1247775" cy="647700"/>
          </a:xfrm>
          <a:prstGeom prst="rect">
            <a:avLst/>
          </a:prstGeom>
        </p:spPr>
        <p:txBody>
          <a:bodyPr vert="horz" wrap="square" lIns="0" tIns="0" rIns="0" bIns="0" rtlCol="0">
            <a:noAutofit/>
          </a:bodyPr>
          <a:lstStyle/>
          <a:p>
            <a:pPr marL="12695" marR="12695" indent="719203" algn="r">
              <a:lnSpc>
                <a:spcPct val="102099"/>
              </a:lnSpc>
            </a:pPr>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14" dirty="0">
                <a:solidFill>
                  <a:srgbClr val="FFFFFF"/>
                </a:solidFill>
                <a:latin typeface="Times New Roman"/>
                <a:cs typeface="Times New Roman"/>
              </a:rPr>
              <a:t>Disability</a:t>
            </a:r>
            <a:r>
              <a:rPr sz="1300" spc="10"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
                <a:cs typeface="Calibri "/>
              </a:rPr>
              <a:t>Behavio</a:t>
            </a:r>
            <a:r>
              <a:rPr spc="-14" dirty="0">
                <a:solidFill>
                  <a:srgbClr val="000000"/>
                </a:solidFill>
                <a:latin typeface="Calibri "/>
                <a:cs typeface="Calibri "/>
              </a:rPr>
              <a:t>r</a:t>
            </a:r>
            <a:r>
              <a:rPr spc="-209" dirty="0">
                <a:solidFill>
                  <a:srgbClr val="000000"/>
                </a:solidFill>
                <a:latin typeface="Calibri "/>
                <a:cs typeface="Calibri "/>
              </a:rPr>
              <a:t> </a:t>
            </a:r>
            <a:r>
              <a:rPr spc="-110" dirty="0">
                <a:solidFill>
                  <a:srgbClr val="000000"/>
                </a:solidFill>
                <a:latin typeface="Calibri "/>
                <a:cs typeface="Calibri "/>
              </a:rPr>
              <a:t>i</a:t>
            </a:r>
            <a:r>
              <a:rPr dirty="0">
                <a:solidFill>
                  <a:srgbClr val="000000"/>
                </a:solidFill>
                <a:latin typeface="Calibri "/>
                <a:cs typeface="Calibri "/>
              </a:rPr>
              <a:t>s</a:t>
            </a:r>
            <a:r>
              <a:rPr spc="-209" dirty="0">
                <a:solidFill>
                  <a:srgbClr val="000000"/>
                </a:solidFill>
                <a:latin typeface="Calibri "/>
                <a:cs typeface="Calibri "/>
              </a:rPr>
              <a:t> </a:t>
            </a:r>
            <a:r>
              <a:rPr spc="-135" dirty="0">
                <a:solidFill>
                  <a:srgbClr val="000000"/>
                </a:solidFill>
                <a:latin typeface="Calibri "/>
                <a:cs typeface="Calibri "/>
              </a:rPr>
              <a:t>improving</a:t>
            </a:r>
            <a:endParaRPr dirty="0">
              <a:solidFill>
                <a:srgbClr val="000000"/>
              </a:solidFill>
              <a:latin typeface="Calibri "/>
              <a:cs typeface="Calibri "/>
            </a:endParaRPr>
          </a:p>
        </p:txBody>
      </p:sp>
      <p:sp>
        <p:nvSpPr>
          <p:cNvPr id="9" name="object 9"/>
          <p:cNvSpPr/>
          <p:nvPr/>
        </p:nvSpPr>
        <p:spPr>
          <a:xfrm>
            <a:off x="5029082" y="2993552"/>
            <a:ext cx="3419029" cy="395702"/>
          </a:xfrm>
          <a:custGeom>
            <a:avLst/>
            <a:gdLst/>
            <a:ahLst/>
            <a:cxnLst/>
            <a:rect l="l" t="t" r="r" b="b"/>
            <a:pathLst>
              <a:path w="3419029" h="395702">
                <a:moveTo>
                  <a:pt x="0" y="0"/>
                </a:moveTo>
                <a:lnTo>
                  <a:pt x="0" y="197851"/>
                </a:lnTo>
                <a:lnTo>
                  <a:pt x="3419029" y="197851"/>
                </a:lnTo>
                <a:lnTo>
                  <a:pt x="3419029" y="395702"/>
                </a:lnTo>
              </a:path>
            </a:pathLst>
          </a:custGeom>
          <a:ln w="28042">
            <a:solidFill>
              <a:srgbClr val="1F5C3B"/>
            </a:solidFill>
          </a:ln>
        </p:spPr>
        <p:txBody>
          <a:bodyPr wrap="square" lIns="0" tIns="0" rIns="0" bIns="0" rtlCol="0">
            <a:noAutofit/>
          </a:bodyPr>
          <a:lstStyle/>
          <a:p>
            <a:endParaRPr sz="2500">
              <a:latin typeface="Calibri"/>
              <a:cs typeface="Calibri"/>
            </a:endParaRPr>
          </a:p>
        </p:txBody>
      </p:sp>
      <p:sp>
        <p:nvSpPr>
          <p:cNvPr id="10" name="object 10"/>
          <p:cNvSpPr/>
          <p:nvPr/>
        </p:nvSpPr>
        <p:spPr>
          <a:xfrm>
            <a:off x="5415257" y="4331409"/>
            <a:ext cx="282563" cy="2204631"/>
          </a:xfrm>
          <a:custGeom>
            <a:avLst/>
            <a:gdLst/>
            <a:ahLst/>
            <a:cxnLst/>
            <a:rect l="l" t="t" r="r" b="b"/>
            <a:pathLst>
              <a:path w="282563" h="2204631">
                <a:moveTo>
                  <a:pt x="0" y="0"/>
                </a:moveTo>
                <a:lnTo>
                  <a:pt x="0" y="2204631"/>
                </a:lnTo>
                <a:lnTo>
                  <a:pt x="282563" y="2204631"/>
                </a:lnTo>
              </a:path>
            </a:pathLst>
          </a:custGeom>
          <a:ln w="28034">
            <a:solidFill>
              <a:srgbClr val="276745"/>
            </a:solidFill>
          </a:ln>
        </p:spPr>
        <p:txBody>
          <a:bodyPr wrap="square" lIns="0" tIns="0" rIns="0" bIns="0" rtlCol="0">
            <a:noAutofit/>
          </a:bodyPr>
          <a:lstStyle/>
          <a:p>
            <a:endParaRPr sz="2500">
              <a:latin typeface="Calibri"/>
              <a:cs typeface="Calibri"/>
            </a:endParaRPr>
          </a:p>
        </p:txBody>
      </p:sp>
      <p:sp>
        <p:nvSpPr>
          <p:cNvPr id="11" name="object 11"/>
          <p:cNvSpPr/>
          <p:nvPr/>
        </p:nvSpPr>
        <p:spPr>
          <a:xfrm>
            <a:off x="5415257" y="4331409"/>
            <a:ext cx="282563" cy="866777"/>
          </a:xfrm>
          <a:custGeom>
            <a:avLst/>
            <a:gdLst/>
            <a:ahLst/>
            <a:cxnLst/>
            <a:rect l="l" t="t" r="r" b="b"/>
            <a:pathLst>
              <a:path w="282563" h="866777">
                <a:moveTo>
                  <a:pt x="0" y="0"/>
                </a:moveTo>
                <a:lnTo>
                  <a:pt x="0" y="866777"/>
                </a:lnTo>
                <a:lnTo>
                  <a:pt x="282563" y="866777"/>
                </a:lnTo>
              </a:path>
            </a:pathLst>
          </a:custGeom>
          <a:ln w="28035">
            <a:solidFill>
              <a:srgbClr val="276745"/>
            </a:solidFill>
          </a:ln>
        </p:spPr>
        <p:txBody>
          <a:bodyPr wrap="square" lIns="0" tIns="0" rIns="0" bIns="0" rtlCol="0">
            <a:noAutofit/>
          </a:bodyPr>
          <a:lstStyle/>
          <a:p>
            <a:endParaRPr sz="2500">
              <a:latin typeface="Calibri"/>
              <a:cs typeface="Calibri"/>
            </a:endParaRPr>
          </a:p>
        </p:txBody>
      </p:sp>
      <p:sp>
        <p:nvSpPr>
          <p:cNvPr id="12" name="object 12"/>
          <p:cNvSpPr/>
          <p:nvPr/>
        </p:nvSpPr>
        <p:spPr>
          <a:xfrm>
            <a:off x="5029085" y="2993552"/>
            <a:ext cx="1139676" cy="395702"/>
          </a:xfrm>
          <a:custGeom>
            <a:avLst/>
            <a:gdLst/>
            <a:ahLst/>
            <a:cxnLst/>
            <a:rect l="l" t="t" r="r" b="b"/>
            <a:pathLst>
              <a:path w="1139676" h="395702">
                <a:moveTo>
                  <a:pt x="0" y="0"/>
                </a:moveTo>
                <a:lnTo>
                  <a:pt x="0" y="197851"/>
                </a:lnTo>
                <a:lnTo>
                  <a:pt x="1139676" y="197851"/>
                </a:lnTo>
                <a:lnTo>
                  <a:pt x="1139676" y="395702"/>
                </a:lnTo>
              </a:path>
            </a:pathLst>
          </a:custGeom>
          <a:ln w="28041">
            <a:solidFill>
              <a:srgbClr val="1F5C3B"/>
            </a:solidFill>
          </a:ln>
        </p:spPr>
        <p:txBody>
          <a:bodyPr wrap="square" lIns="0" tIns="0" rIns="0" bIns="0" rtlCol="0">
            <a:noAutofit/>
          </a:bodyPr>
          <a:lstStyle/>
          <a:p>
            <a:endParaRPr sz="2500">
              <a:latin typeface="Calibri"/>
              <a:cs typeface="Calibri"/>
            </a:endParaRPr>
          </a:p>
        </p:txBody>
      </p:sp>
      <p:sp>
        <p:nvSpPr>
          <p:cNvPr id="13" name="object 13"/>
          <p:cNvSpPr/>
          <p:nvPr/>
        </p:nvSpPr>
        <p:spPr>
          <a:xfrm>
            <a:off x="3889409" y="2993552"/>
            <a:ext cx="1139676" cy="395702"/>
          </a:xfrm>
          <a:custGeom>
            <a:avLst/>
            <a:gdLst/>
            <a:ahLst/>
            <a:cxnLst/>
            <a:rect l="l" t="t" r="r" b="b"/>
            <a:pathLst>
              <a:path w="1139676" h="395702">
                <a:moveTo>
                  <a:pt x="1139676" y="0"/>
                </a:moveTo>
                <a:lnTo>
                  <a:pt x="1139676" y="197851"/>
                </a:lnTo>
                <a:lnTo>
                  <a:pt x="0" y="197851"/>
                </a:lnTo>
                <a:lnTo>
                  <a:pt x="0" y="395702"/>
                </a:lnTo>
              </a:path>
            </a:pathLst>
          </a:custGeom>
          <a:ln w="28041">
            <a:solidFill>
              <a:srgbClr val="1F5C3B"/>
            </a:solidFill>
          </a:ln>
        </p:spPr>
        <p:txBody>
          <a:bodyPr wrap="square" lIns="0" tIns="0" rIns="0" bIns="0" rtlCol="0">
            <a:noAutofit/>
          </a:bodyPr>
          <a:lstStyle/>
          <a:p>
            <a:endParaRPr sz="2500">
              <a:latin typeface="Calibri"/>
              <a:cs typeface="Calibri"/>
            </a:endParaRPr>
          </a:p>
        </p:txBody>
      </p:sp>
      <p:sp>
        <p:nvSpPr>
          <p:cNvPr id="14" name="object 14"/>
          <p:cNvSpPr/>
          <p:nvPr/>
        </p:nvSpPr>
        <p:spPr>
          <a:xfrm>
            <a:off x="856552" y="4331409"/>
            <a:ext cx="282563" cy="2204631"/>
          </a:xfrm>
          <a:custGeom>
            <a:avLst/>
            <a:gdLst/>
            <a:ahLst/>
            <a:cxnLst/>
            <a:rect l="l" t="t" r="r" b="b"/>
            <a:pathLst>
              <a:path w="282563" h="2204631">
                <a:moveTo>
                  <a:pt x="0" y="0"/>
                </a:moveTo>
                <a:lnTo>
                  <a:pt x="0" y="2204631"/>
                </a:lnTo>
                <a:lnTo>
                  <a:pt x="282563" y="2204631"/>
                </a:lnTo>
              </a:path>
            </a:pathLst>
          </a:custGeom>
          <a:ln w="28034">
            <a:solidFill>
              <a:srgbClr val="276745"/>
            </a:solidFill>
          </a:ln>
        </p:spPr>
        <p:txBody>
          <a:bodyPr wrap="square" lIns="0" tIns="0" rIns="0" bIns="0" rtlCol="0">
            <a:noAutofit/>
          </a:bodyPr>
          <a:lstStyle/>
          <a:p>
            <a:endParaRPr sz="2500">
              <a:latin typeface="Calibri"/>
              <a:cs typeface="Calibri"/>
            </a:endParaRPr>
          </a:p>
        </p:txBody>
      </p:sp>
      <p:sp>
        <p:nvSpPr>
          <p:cNvPr id="15" name="object 15"/>
          <p:cNvSpPr/>
          <p:nvPr/>
        </p:nvSpPr>
        <p:spPr>
          <a:xfrm>
            <a:off x="856552" y="4331409"/>
            <a:ext cx="282563" cy="866777"/>
          </a:xfrm>
          <a:custGeom>
            <a:avLst/>
            <a:gdLst/>
            <a:ahLst/>
            <a:cxnLst/>
            <a:rect l="l" t="t" r="r" b="b"/>
            <a:pathLst>
              <a:path w="282563" h="866777">
                <a:moveTo>
                  <a:pt x="0" y="0"/>
                </a:moveTo>
                <a:lnTo>
                  <a:pt x="0" y="866777"/>
                </a:lnTo>
                <a:lnTo>
                  <a:pt x="282563" y="866777"/>
                </a:lnTo>
              </a:path>
            </a:pathLst>
          </a:custGeom>
          <a:ln w="28035">
            <a:solidFill>
              <a:srgbClr val="276745"/>
            </a:solidFill>
          </a:ln>
        </p:spPr>
        <p:txBody>
          <a:bodyPr wrap="square" lIns="0" tIns="0" rIns="0" bIns="0" rtlCol="0">
            <a:noAutofit/>
          </a:bodyPr>
          <a:lstStyle/>
          <a:p>
            <a:endParaRPr sz="2500">
              <a:latin typeface="Calibri"/>
              <a:cs typeface="Calibri"/>
            </a:endParaRPr>
          </a:p>
        </p:txBody>
      </p:sp>
      <p:sp>
        <p:nvSpPr>
          <p:cNvPr id="16" name="object 16"/>
          <p:cNvSpPr/>
          <p:nvPr/>
        </p:nvSpPr>
        <p:spPr>
          <a:xfrm>
            <a:off x="1610053" y="2993552"/>
            <a:ext cx="3419029" cy="395702"/>
          </a:xfrm>
          <a:custGeom>
            <a:avLst/>
            <a:gdLst/>
            <a:ahLst/>
            <a:cxnLst/>
            <a:rect l="l" t="t" r="r" b="b"/>
            <a:pathLst>
              <a:path w="3419029" h="395702">
                <a:moveTo>
                  <a:pt x="3419029" y="0"/>
                </a:moveTo>
                <a:lnTo>
                  <a:pt x="3419029" y="197851"/>
                </a:lnTo>
                <a:lnTo>
                  <a:pt x="0" y="197851"/>
                </a:lnTo>
                <a:lnTo>
                  <a:pt x="0" y="395702"/>
                </a:lnTo>
              </a:path>
            </a:pathLst>
          </a:custGeom>
          <a:ln w="28042">
            <a:solidFill>
              <a:srgbClr val="1F5C3B"/>
            </a:solidFill>
          </a:ln>
        </p:spPr>
        <p:txBody>
          <a:bodyPr wrap="square" lIns="0" tIns="0" rIns="0" bIns="0" rtlCol="0">
            <a:noAutofit/>
          </a:bodyPr>
          <a:lstStyle/>
          <a:p>
            <a:endParaRPr sz="2500">
              <a:latin typeface="Calibri"/>
              <a:cs typeface="Calibri"/>
            </a:endParaRPr>
          </a:p>
        </p:txBody>
      </p:sp>
      <p:sp>
        <p:nvSpPr>
          <p:cNvPr id="17" name="object 17"/>
          <p:cNvSpPr/>
          <p:nvPr/>
        </p:nvSpPr>
        <p:spPr>
          <a:xfrm>
            <a:off x="3276602" y="2051403"/>
            <a:ext cx="3531625" cy="942150"/>
          </a:xfrm>
          <a:custGeom>
            <a:avLst/>
            <a:gdLst/>
            <a:ahLst/>
            <a:cxnLst/>
            <a:rect l="l" t="t" r="r" b="b"/>
            <a:pathLst>
              <a:path w="3100616" h="942150">
                <a:moveTo>
                  <a:pt x="0" y="0"/>
                </a:moveTo>
                <a:lnTo>
                  <a:pt x="3100616" y="0"/>
                </a:lnTo>
                <a:lnTo>
                  <a:pt x="3100616"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18" name="object 18"/>
          <p:cNvSpPr/>
          <p:nvPr/>
        </p:nvSpPr>
        <p:spPr>
          <a:xfrm>
            <a:off x="3200400" y="2051403"/>
            <a:ext cx="3733800" cy="942150"/>
          </a:xfrm>
          <a:custGeom>
            <a:avLst/>
            <a:gdLst/>
            <a:ahLst/>
            <a:cxnLst/>
            <a:rect l="l" t="t" r="r" b="b"/>
            <a:pathLst>
              <a:path w="3100616" h="942150">
                <a:moveTo>
                  <a:pt x="0" y="0"/>
                </a:moveTo>
                <a:lnTo>
                  <a:pt x="3100616" y="0"/>
                </a:lnTo>
                <a:lnTo>
                  <a:pt x="3100616" y="942150"/>
                </a:lnTo>
                <a:lnTo>
                  <a:pt x="0" y="942150"/>
                </a:lnTo>
                <a:lnTo>
                  <a:pt x="0" y="0"/>
                </a:lnTo>
                <a:close/>
              </a:path>
            </a:pathLst>
          </a:custGeom>
          <a:ln w="28041">
            <a:solidFill>
              <a:srgbClr val="FFFFFF"/>
            </a:solidFill>
          </a:ln>
        </p:spPr>
        <p:txBody>
          <a:bodyPr wrap="square" lIns="0" tIns="0" rIns="0" bIns="0" rtlCol="0">
            <a:noAutofit/>
          </a:bodyPr>
          <a:lstStyle/>
          <a:p>
            <a:endParaRPr sz="2500">
              <a:latin typeface="Calibri"/>
              <a:cs typeface="Calibri"/>
            </a:endParaRPr>
          </a:p>
        </p:txBody>
      </p:sp>
      <p:sp>
        <p:nvSpPr>
          <p:cNvPr id="19" name="object 19"/>
          <p:cNvSpPr txBox="1"/>
          <p:nvPr/>
        </p:nvSpPr>
        <p:spPr>
          <a:xfrm>
            <a:off x="3276600" y="2081481"/>
            <a:ext cx="3581400" cy="661719"/>
          </a:xfrm>
          <a:prstGeom prst="rect">
            <a:avLst/>
          </a:prstGeom>
        </p:spPr>
        <p:txBody>
          <a:bodyPr vert="horz" wrap="square" lIns="0" tIns="0" rIns="0" bIns="0" rtlCol="0">
            <a:noAutofit/>
          </a:bodyPr>
          <a:lstStyle/>
          <a:p>
            <a:pPr algn="ctr">
              <a:lnSpc>
                <a:spcPct val="100000"/>
              </a:lnSpc>
            </a:pPr>
            <a:r>
              <a:rPr sz="2500" spc="-10" dirty="0">
                <a:solidFill>
                  <a:srgbClr val="FFFFFF"/>
                </a:solidFill>
                <a:latin typeface="Calibri"/>
                <a:cs typeface="Calibri"/>
              </a:rPr>
              <a:t>Positive behavior </a:t>
            </a:r>
            <a:r>
              <a:rPr sz="2500" spc="-14" dirty="0">
                <a:solidFill>
                  <a:srgbClr val="FFFFFF"/>
                </a:solidFill>
                <a:latin typeface="Calibri"/>
                <a:cs typeface="Calibri"/>
              </a:rPr>
              <a:t>change</a:t>
            </a:r>
            <a:endParaRPr lang="en-US" sz="2500" spc="-14" dirty="0">
              <a:solidFill>
                <a:srgbClr val="FFFFFF"/>
              </a:solidFill>
              <a:latin typeface="Calibri"/>
              <a:cs typeface="Calibri"/>
            </a:endParaRPr>
          </a:p>
          <a:p>
            <a:pPr algn="ctr">
              <a:lnSpc>
                <a:spcPct val="100000"/>
              </a:lnSpc>
            </a:pPr>
            <a:endParaRPr dirty="0">
              <a:latin typeface="Calibri"/>
              <a:cs typeface="Calibri"/>
            </a:endParaRPr>
          </a:p>
          <a:p>
            <a:pPr algn="ctr">
              <a:lnSpc>
                <a:spcPts val="1100"/>
              </a:lnSpc>
            </a:pPr>
            <a:r>
              <a:rPr spc="4" dirty="0">
                <a:solidFill>
                  <a:srgbClr val="FFFFFF"/>
                </a:solidFill>
                <a:latin typeface="Calibri"/>
                <a:cs typeface="Calibri"/>
              </a:rPr>
              <a:t>Behavior p</a:t>
            </a:r>
            <a:r>
              <a:rPr spc="-4" dirty="0">
                <a:solidFill>
                  <a:srgbClr val="FFFFFF"/>
                </a:solidFill>
                <a:latin typeface="Calibri"/>
                <a:cs typeface="Calibri"/>
              </a:rPr>
              <a:t>r</a:t>
            </a:r>
            <a:r>
              <a:rPr spc="4" dirty="0">
                <a:solidFill>
                  <a:srgbClr val="FFFFFF"/>
                </a:solidFill>
                <a:latin typeface="Calibri"/>
                <a:cs typeface="Calibri"/>
              </a:rPr>
              <a:t>og</a:t>
            </a:r>
            <a:r>
              <a:rPr spc="-4" dirty="0">
                <a:solidFill>
                  <a:srgbClr val="FFFFFF"/>
                </a:solidFill>
                <a:latin typeface="Calibri"/>
                <a:cs typeface="Calibri"/>
              </a:rPr>
              <a:t>r</a:t>
            </a:r>
            <a:r>
              <a:rPr spc="4" dirty="0">
                <a:solidFill>
                  <a:srgbClr val="FFFFFF"/>
                </a:solidFill>
                <a:latin typeface="Calibri"/>
                <a:cs typeface="Calibri"/>
              </a:rPr>
              <a:t>ess &amp; Good </a:t>
            </a:r>
            <a:r>
              <a:rPr dirty="0">
                <a:solidFill>
                  <a:srgbClr val="FFFFFF"/>
                </a:solidFill>
                <a:latin typeface="Calibri"/>
                <a:cs typeface="Calibri"/>
              </a:rPr>
              <a:t>fidelity</a:t>
            </a:r>
            <a:endParaRPr dirty="0">
              <a:latin typeface="Calibri"/>
              <a:cs typeface="Calibri"/>
            </a:endParaRPr>
          </a:p>
        </p:txBody>
      </p:sp>
      <p:sp>
        <p:nvSpPr>
          <p:cNvPr id="20" name="object 20"/>
          <p:cNvSpPr/>
          <p:nvPr/>
        </p:nvSpPr>
        <p:spPr>
          <a:xfrm>
            <a:off x="668172" y="3389258"/>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21" name="object 21"/>
          <p:cNvSpPr/>
          <p:nvPr/>
        </p:nvSpPr>
        <p:spPr>
          <a:xfrm>
            <a:off x="668170"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22" name="object 22"/>
          <p:cNvSpPr txBox="1"/>
          <p:nvPr/>
        </p:nvSpPr>
        <p:spPr>
          <a:xfrm>
            <a:off x="998753" y="3687972"/>
            <a:ext cx="1472654" cy="247731"/>
          </a:xfrm>
          <a:prstGeom prst="rect">
            <a:avLst/>
          </a:prstGeom>
        </p:spPr>
        <p:txBody>
          <a:bodyPr vert="horz" wrap="square" lIns="0" tIns="0" rIns="0" bIns="0" rtlCol="0">
            <a:noAutofit/>
          </a:bodyPr>
          <a:lstStyle/>
          <a:p>
            <a:pPr marL="12695"/>
            <a:r>
              <a:rPr sz="2500" spc="10" dirty="0">
                <a:solidFill>
                  <a:srgbClr val="FFFFFF"/>
                </a:solidFill>
                <a:latin typeface="Calibri"/>
                <a:cs typeface="Calibri"/>
              </a:rPr>
              <a:t>Extension</a:t>
            </a:r>
            <a:endParaRPr sz="2500" dirty="0">
              <a:latin typeface="Calibri"/>
              <a:cs typeface="Calibri"/>
            </a:endParaRPr>
          </a:p>
        </p:txBody>
      </p:sp>
      <p:sp>
        <p:nvSpPr>
          <p:cNvPr id="23" name="object 23"/>
          <p:cNvSpPr/>
          <p:nvPr/>
        </p:nvSpPr>
        <p:spPr>
          <a:xfrm>
            <a:off x="1141433" y="4920405"/>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24" name="object 24"/>
          <p:cNvSpPr/>
          <p:nvPr/>
        </p:nvSpPr>
        <p:spPr>
          <a:xfrm>
            <a:off x="1139112" y="4920404"/>
            <a:ext cx="1883762" cy="97220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25" name="object 25"/>
          <p:cNvSpPr txBox="1"/>
          <p:nvPr/>
        </p:nvSpPr>
        <p:spPr>
          <a:xfrm>
            <a:off x="1251871" y="5025829"/>
            <a:ext cx="1655700" cy="643431"/>
          </a:xfrm>
          <a:prstGeom prst="rect">
            <a:avLst/>
          </a:prstGeom>
        </p:spPr>
        <p:txBody>
          <a:bodyPr vert="horz" wrap="square" lIns="0" tIns="0" rIns="0" bIns="0" rtlCol="0">
            <a:noAutofit/>
          </a:bodyPr>
          <a:lstStyle/>
          <a:p>
            <a:pPr marL="12695"/>
            <a:r>
              <a:rPr sz="2500" spc="4" dirty="0">
                <a:solidFill>
                  <a:srgbClr val="FFFFFF"/>
                </a:solidFill>
                <a:latin typeface="Calibri"/>
                <a:cs typeface="Calibri"/>
              </a:rPr>
              <a:t>Ne</a:t>
            </a:r>
            <a:r>
              <a:rPr sz="2500" spc="14" dirty="0">
                <a:solidFill>
                  <a:srgbClr val="FFFFFF"/>
                </a:solidFill>
                <a:latin typeface="Calibri"/>
                <a:cs typeface="Calibri"/>
              </a:rPr>
              <a:t>w</a:t>
            </a:r>
            <a:r>
              <a:rPr sz="2500" spc="4" dirty="0">
                <a:solidFill>
                  <a:srgbClr val="FFFFFF"/>
                </a:solidFill>
                <a:latin typeface="Calibri"/>
                <a:cs typeface="Calibri"/>
              </a:rPr>
              <a:t> s</a:t>
            </a:r>
            <a:r>
              <a:rPr sz="2500" dirty="0">
                <a:solidFill>
                  <a:srgbClr val="FFFFFF"/>
                </a:solidFill>
                <a:latin typeface="Calibri"/>
                <a:cs typeface="Calibri"/>
              </a:rPr>
              <a:t>etti</a:t>
            </a:r>
            <a:r>
              <a:rPr sz="2500" spc="4" dirty="0">
                <a:solidFill>
                  <a:srgbClr val="FFFFFF"/>
                </a:solidFill>
                <a:latin typeface="Calibri"/>
                <a:cs typeface="Calibri"/>
              </a:rPr>
              <a:t>ngs</a:t>
            </a:r>
            <a:endParaRPr sz="2500" dirty="0">
              <a:latin typeface="Calibri"/>
              <a:cs typeface="Calibri"/>
            </a:endParaRPr>
          </a:p>
        </p:txBody>
      </p:sp>
      <p:sp>
        <p:nvSpPr>
          <p:cNvPr id="26" name="object 26"/>
          <p:cNvSpPr/>
          <p:nvPr/>
        </p:nvSpPr>
        <p:spPr>
          <a:xfrm>
            <a:off x="1139112" y="6064966"/>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solidFill>
            <a:srgbClr val="2C714C"/>
          </a:solidFill>
        </p:spPr>
        <p:txBody>
          <a:bodyPr wrap="square" lIns="0" tIns="0" rIns="0" bIns="0" rtlCol="0">
            <a:noAutofit/>
          </a:bodyPr>
          <a:lstStyle/>
          <a:p>
            <a:endParaRPr/>
          </a:p>
        </p:txBody>
      </p:sp>
      <p:sp>
        <p:nvSpPr>
          <p:cNvPr id="27" name="object 27"/>
          <p:cNvSpPr/>
          <p:nvPr/>
        </p:nvSpPr>
        <p:spPr>
          <a:xfrm>
            <a:off x="1139112" y="6064966"/>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a:p>
        </p:txBody>
      </p:sp>
      <p:sp>
        <p:nvSpPr>
          <p:cNvPr id="28" name="object 28"/>
          <p:cNvSpPr txBox="1"/>
          <p:nvPr/>
        </p:nvSpPr>
        <p:spPr>
          <a:xfrm>
            <a:off x="1261016" y="6363680"/>
            <a:ext cx="1646555" cy="328295"/>
          </a:xfrm>
          <a:prstGeom prst="rect">
            <a:avLst/>
          </a:prstGeom>
        </p:spPr>
        <p:txBody>
          <a:bodyPr vert="horz" wrap="square" lIns="0" tIns="0" rIns="0" bIns="0" rtlCol="0">
            <a:noAutofit/>
          </a:bodyPr>
          <a:lstStyle/>
          <a:p>
            <a:pPr marL="12695"/>
            <a:r>
              <a:rPr sz="2500" spc="4" dirty="0">
                <a:solidFill>
                  <a:srgbClr val="FFFFFF"/>
                </a:solidFill>
                <a:latin typeface="Calibri"/>
                <a:cs typeface="Calibri"/>
              </a:rPr>
              <a:t>Ne</a:t>
            </a:r>
            <a:r>
              <a:rPr sz="2500" spc="14" dirty="0">
                <a:solidFill>
                  <a:srgbClr val="FFFFFF"/>
                </a:solidFill>
                <a:latin typeface="Calibri"/>
                <a:cs typeface="Calibri"/>
              </a:rPr>
              <a:t>w</a:t>
            </a:r>
            <a:r>
              <a:rPr sz="2500" spc="4" dirty="0">
                <a:solidFill>
                  <a:srgbClr val="FFFFFF"/>
                </a:solidFill>
                <a:latin typeface="Calibri"/>
                <a:cs typeface="Calibri"/>
              </a:rPr>
              <a:t> people</a:t>
            </a:r>
            <a:endParaRPr sz="2500">
              <a:latin typeface="Calibri"/>
              <a:cs typeface="Calibri"/>
            </a:endParaRPr>
          </a:p>
        </p:txBody>
      </p:sp>
      <p:sp>
        <p:nvSpPr>
          <p:cNvPr id="29" name="object 29"/>
          <p:cNvSpPr/>
          <p:nvPr/>
        </p:nvSpPr>
        <p:spPr>
          <a:xfrm>
            <a:off x="2947526" y="3389258"/>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30" name="object 30"/>
          <p:cNvSpPr/>
          <p:nvPr/>
        </p:nvSpPr>
        <p:spPr>
          <a:xfrm>
            <a:off x="2947525"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31" name="object 31"/>
          <p:cNvSpPr txBox="1"/>
          <p:nvPr/>
        </p:nvSpPr>
        <p:spPr>
          <a:xfrm>
            <a:off x="3347057" y="3687972"/>
            <a:ext cx="1091565" cy="328295"/>
          </a:xfrm>
          <a:prstGeom prst="rect">
            <a:avLst/>
          </a:prstGeom>
        </p:spPr>
        <p:txBody>
          <a:bodyPr vert="horz" wrap="square" lIns="0" tIns="0" rIns="0" bIns="0" rtlCol="0">
            <a:noAutofit/>
          </a:bodyPr>
          <a:lstStyle/>
          <a:p>
            <a:pPr marL="12695"/>
            <a:r>
              <a:rPr sz="2500" spc="10" dirty="0">
                <a:solidFill>
                  <a:srgbClr val="FFFFFF"/>
                </a:solidFill>
                <a:latin typeface="Calibri"/>
                <a:cs typeface="Calibri"/>
              </a:rPr>
              <a:t>Shaping</a:t>
            </a:r>
            <a:endParaRPr sz="2500">
              <a:latin typeface="Calibri"/>
              <a:cs typeface="Calibri"/>
            </a:endParaRPr>
          </a:p>
        </p:txBody>
      </p:sp>
      <p:sp>
        <p:nvSpPr>
          <p:cNvPr id="32" name="object 32"/>
          <p:cNvSpPr/>
          <p:nvPr/>
        </p:nvSpPr>
        <p:spPr>
          <a:xfrm>
            <a:off x="5226880" y="3389258"/>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33" name="object 33"/>
          <p:cNvSpPr/>
          <p:nvPr/>
        </p:nvSpPr>
        <p:spPr>
          <a:xfrm>
            <a:off x="5226878"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34" name="object 34"/>
          <p:cNvSpPr txBox="1"/>
          <p:nvPr/>
        </p:nvSpPr>
        <p:spPr>
          <a:xfrm>
            <a:off x="5709962" y="3687972"/>
            <a:ext cx="924560" cy="328295"/>
          </a:xfrm>
          <a:prstGeom prst="rect">
            <a:avLst/>
          </a:prstGeom>
        </p:spPr>
        <p:txBody>
          <a:bodyPr vert="horz" wrap="square" lIns="0" tIns="0" rIns="0" bIns="0" rtlCol="0">
            <a:noAutofit/>
          </a:bodyPr>
          <a:lstStyle/>
          <a:p>
            <a:pPr marL="12695"/>
            <a:r>
              <a:rPr sz="2500" spc="4" dirty="0">
                <a:solidFill>
                  <a:srgbClr val="FFFFFF"/>
                </a:solidFill>
                <a:latin typeface="Calibri"/>
                <a:cs typeface="Calibri"/>
              </a:rPr>
              <a:t>Fading</a:t>
            </a:r>
            <a:endParaRPr sz="2500" dirty="0">
              <a:latin typeface="Calibri"/>
              <a:cs typeface="Calibri"/>
            </a:endParaRPr>
          </a:p>
        </p:txBody>
      </p:sp>
      <p:sp>
        <p:nvSpPr>
          <p:cNvPr id="35" name="object 35"/>
          <p:cNvSpPr/>
          <p:nvPr/>
        </p:nvSpPr>
        <p:spPr>
          <a:xfrm>
            <a:off x="5697822" y="4727110"/>
            <a:ext cx="1883763"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36" name="object 36"/>
          <p:cNvSpPr/>
          <p:nvPr/>
        </p:nvSpPr>
        <p:spPr>
          <a:xfrm>
            <a:off x="5697819" y="4727110"/>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37" name="object 37"/>
          <p:cNvSpPr txBox="1"/>
          <p:nvPr/>
        </p:nvSpPr>
        <p:spPr>
          <a:xfrm>
            <a:off x="5843010" y="4920405"/>
            <a:ext cx="1600200" cy="570865"/>
          </a:xfrm>
          <a:prstGeom prst="rect">
            <a:avLst/>
          </a:prstGeom>
        </p:spPr>
        <p:txBody>
          <a:bodyPr vert="horz" wrap="square" lIns="0" tIns="0" rIns="0" bIns="0" rtlCol="0">
            <a:noAutofit/>
          </a:bodyPr>
          <a:lstStyle/>
          <a:p>
            <a:pPr marL="12695" marR="12695" indent="227885">
              <a:lnSpc>
                <a:spcPts val="2230"/>
              </a:lnSpc>
            </a:pPr>
            <a:r>
              <a:rPr sz="2500" spc="10" dirty="0">
                <a:solidFill>
                  <a:srgbClr val="FFFFFF"/>
                </a:solidFill>
                <a:latin typeface="Calibri"/>
                <a:cs typeface="Calibri"/>
              </a:rPr>
              <a:t>Delayed</a:t>
            </a:r>
            <a:r>
              <a:rPr sz="2500" spc="4" dirty="0">
                <a:solidFill>
                  <a:srgbClr val="FFFFFF"/>
                </a:solidFill>
                <a:latin typeface="Calibri"/>
                <a:cs typeface="Calibri"/>
              </a:rPr>
              <a:t> gratification</a:t>
            </a:r>
            <a:endParaRPr sz="2500">
              <a:latin typeface="Calibri"/>
              <a:cs typeface="Calibri"/>
            </a:endParaRPr>
          </a:p>
        </p:txBody>
      </p:sp>
      <p:sp>
        <p:nvSpPr>
          <p:cNvPr id="38" name="object 38"/>
          <p:cNvSpPr/>
          <p:nvPr/>
        </p:nvSpPr>
        <p:spPr>
          <a:xfrm>
            <a:off x="5697820" y="6064966"/>
            <a:ext cx="1998380" cy="942150"/>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a:p>
        </p:txBody>
      </p:sp>
      <p:sp>
        <p:nvSpPr>
          <p:cNvPr id="39" name="object 39"/>
          <p:cNvSpPr/>
          <p:nvPr/>
        </p:nvSpPr>
        <p:spPr>
          <a:xfrm>
            <a:off x="5697820" y="6064966"/>
            <a:ext cx="1998381"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a:p>
        </p:txBody>
      </p:sp>
      <p:sp>
        <p:nvSpPr>
          <p:cNvPr id="40" name="object 40"/>
          <p:cNvSpPr txBox="1"/>
          <p:nvPr/>
        </p:nvSpPr>
        <p:spPr>
          <a:xfrm>
            <a:off x="5880181" y="6258256"/>
            <a:ext cx="1739821" cy="570865"/>
          </a:xfrm>
          <a:prstGeom prst="rect">
            <a:avLst/>
          </a:prstGeom>
        </p:spPr>
        <p:txBody>
          <a:bodyPr vert="horz" wrap="square" lIns="0" tIns="0" rIns="0" bIns="0" rtlCol="0">
            <a:noAutofit/>
          </a:bodyPr>
          <a:lstStyle/>
          <a:p>
            <a:pPr marL="164408" marR="12695" indent="-152347">
              <a:lnSpc>
                <a:spcPts val="2230"/>
              </a:lnSpc>
            </a:pPr>
            <a:r>
              <a:rPr sz="2500" spc="4" dirty="0">
                <a:solidFill>
                  <a:srgbClr val="FFFFFF"/>
                </a:solidFill>
                <a:latin typeface="Calibri"/>
                <a:cs typeface="Calibri"/>
              </a:rPr>
              <a:t>Inte</a:t>
            </a:r>
            <a:r>
              <a:rPr sz="2500" spc="60" dirty="0">
                <a:solidFill>
                  <a:srgbClr val="FFFFFF"/>
                </a:solidFill>
                <a:latin typeface="Calibri"/>
                <a:cs typeface="Calibri"/>
              </a:rPr>
              <a:t>r</a:t>
            </a:r>
            <a:r>
              <a:rPr sz="2500" spc="10" dirty="0">
                <a:solidFill>
                  <a:srgbClr val="FFFFFF"/>
                </a:solidFill>
                <a:latin typeface="Calibri"/>
                <a:cs typeface="Calibri"/>
              </a:rPr>
              <a:t>mittent schedule</a:t>
            </a:r>
            <a:endParaRPr sz="2500" dirty="0">
              <a:latin typeface="Calibri"/>
              <a:cs typeface="Calibri"/>
            </a:endParaRPr>
          </a:p>
        </p:txBody>
      </p:sp>
      <p:sp>
        <p:nvSpPr>
          <p:cNvPr id="41" name="object 41"/>
          <p:cNvSpPr/>
          <p:nvPr/>
        </p:nvSpPr>
        <p:spPr>
          <a:xfrm>
            <a:off x="7506234" y="3389258"/>
            <a:ext cx="1883761" cy="942150"/>
          </a:xfrm>
          <a:custGeom>
            <a:avLst/>
            <a:gdLst/>
            <a:ahLst/>
            <a:cxnLst/>
            <a:rect l="l" t="t" r="r" b="b"/>
            <a:pathLst>
              <a:path w="1883761" h="942150">
                <a:moveTo>
                  <a:pt x="0" y="0"/>
                </a:moveTo>
                <a:lnTo>
                  <a:pt x="1883761" y="0"/>
                </a:lnTo>
                <a:lnTo>
                  <a:pt x="1883761" y="942150"/>
                </a:lnTo>
                <a:lnTo>
                  <a:pt x="0" y="942150"/>
                </a:lnTo>
                <a:lnTo>
                  <a:pt x="0" y="0"/>
                </a:lnTo>
                <a:close/>
              </a:path>
            </a:pathLst>
          </a:custGeom>
          <a:solidFill>
            <a:srgbClr val="2C714C"/>
          </a:solidFill>
        </p:spPr>
        <p:txBody>
          <a:bodyPr wrap="square" lIns="0" tIns="0" rIns="0" bIns="0" rtlCol="0">
            <a:noAutofit/>
          </a:bodyPr>
          <a:lstStyle/>
          <a:p>
            <a:endParaRPr sz="2500">
              <a:latin typeface="Calibri"/>
              <a:cs typeface="Calibri"/>
            </a:endParaRPr>
          </a:p>
        </p:txBody>
      </p:sp>
      <p:sp>
        <p:nvSpPr>
          <p:cNvPr id="42" name="object 42"/>
          <p:cNvSpPr/>
          <p:nvPr/>
        </p:nvSpPr>
        <p:spPr>
          <a:xfrm>
            <a:off x="7506231" y="3389258"/>
            <a:ext cx="1883762" cy="942150"/>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500">
              <a:latin typeface="Calibri"/>
              <a:cs typeface="Calibri"/>
            </a:endParaRPr>
          </a:p>
        </p:txBody>
      </p:sp>
      <p:sp>
        <p:nvSpPr>
          <p:cNvPr id="43" name="object 43"/>
          <p:cNvSpPr txBox="1"/>
          <p:nvPr/>
        </p:nvSpPr>
        <p:spPr>
          <a:xfrm>
            <a:off x="7528728" y="3582548"/>
            <a:ext cx="1845945" cy="570865"/>
          </a:xfrm>
          <a:prstGeom prst="rect">
            <a:avLst/>
          </a:prstGeom>
        </p:spPr>
        <p:txBody>
          <a:bodyPr vert="horz" wrap="square" lIns="0" tIns="0" rIns="0" bIns="0" rtlCol="0">
            <a:noAutofit/>
          </a:bodyPr>
          <a:lstStyle/>
          <a:p>
            <a:pPr marL="12695" marR="12695" indent="641124">
              <a:lnSpc>
                <a:spcPts val="2230"/>
              </a:lnSpc>
            </a:pPr>
            <a:r>
              <a:rPr sz="2500" spc="10" dirty="0">
                <a:solidFill>
                  <a:srgbClr val="FFFFFF"/>
                </a:solidFill>
                <a:latin typeface="Calibri"/>
                <a:cs typeface="Calibri"/>
              </a:rPr>
              <a:t>S</a:t>
            </a:r>
            <a:r>
              <a:rPr sz="2500" spc="4" dirty="0">
                <a:solidFill>
                  <a:srgbClr val="FFFFFF"/>
                </a:solidFill>
                <a:latin typeface="Calibri"/>
                <a:cs typeface="Calibri"/>
              </a:rPr>
              <a:t>elf-</a:t>
            </a:r>
            <a:r>
              <a:rPr sz="2500" spc="10" dirty="0">
                <a:solidFill>
                  <a:srgbClr val="FFFFFF"/>
                </a:solidFill>
                <a:latin typeface="Calibri"/>
                <a:cs typeface="Calibri"/>
              </a:rPr>
              <a:t> Management</a:t>
            </a:r>
            <a:endParaRPr sz="25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Behavio</a:t>
            </a:r>
            <a:r>
              <a:rPr spc="-14" dirty="0">
                <a:solidFill>
                  <a:srgbClr val="000000"/>
                </a:solidFill>
                <a:latin typeface="Calibri"/>
                <a:cs typeface="Calibri"/>
              </a:rPr>
              <a:t>r</a:t>
            </a:r>
            <a:r>
              <a:rPr spc="-209" dirty="0">
                <a:solidFill>
                  <a:srgbClr val="000000"/>
                </a:solidFill>
                <a:latin typeface="Calibri"/>
                <a:cs typeface="Calibri"/>
              </a:rPr>
              <a:t> </a:t>
            </a:r>
            <a:r>
              <a:rPr spc="-110" dirty="0">
                <a:solidFill>
                  <a:srgbClr val="000000"/>
                </a:solidFill>
                <a:latin typeface="Calibri"/>
                <a:cs typeface="Calibri"/>
              </a:rPr>
              <a:t>i</a:t>
            </a:r>
            <a:r>
              <a:rPr dirty="0">
                <a:solidFill>
                  <a:srgbClr val="000000"/>
                </a:solidFill>
                <a:latin typeface="Calibri"/>
                <a:cs typeface="Calibri"/>
              </a:rPr>
              <a:t>s</a:t>
            </a:r>
            <a:r>
              <a:rPr spc="-209" dirty="0">
                <a:solidFill>
                  <a:srgbClr val="000000"/>
                </a:solidFill>
                <a:latin typeface="Calibri"/>
                <a:cs typeface="Calibri"/>
              </a:rPr>
              <a:t> </a:t>
            </a:r>
            <a:r>
              <a:rPr spc="-145" dirty="0">
                <a:solidFill>
                  <a:srgbClr val="000000"/>
                </a:solidFill>
                <a:latin typeface="Calibri"/>
                <a:cs typeface="Calibri"/>
              </a:rPr>
              <a:t>NO</a:t>
            </a:r>
            <a:r>
              <a:rPr spc="-20" dirty="0">
                <a:solidFill>
                  <a:srgbClr val="000000"/>
                </a:solidFill>
                <a:latin typeface="Calibri"/>
                <a:cs typeface="Calibri"/>
              </a:rPr>
              <a:t>T</a:t>
            </a:r>
            <a:r>
              <a:rPr spc="-209" dirty="0">
                <a:solidFill>
                  <a:srgbClr val="000000"/>
                </a:solidFill>
                <a:latin typeface="Calibri"/>
                <a:cs typeface="Calibri"/>
              </a:rPr>
              <a:t> </a:t>
            </a:r>
            <a:r>
              <a:rPr spc="-135" dirty="0">
                <a:solidFill>
                  <a:srgbClr val="000000"/>
                </a:solidFill>
                <a:latin typeface="Calibri"/>
                <a:cs typeface="Calibri"/>
              </a:rPr>
              <a:t>improving</a:t>
            </a:r>
            <a:endParaRPr dirty="0">
              <a:solidFill>
                <a:srgbClr val="000000"/>
              </a:solidFill>
              <a:latin typeface="Calibri"/>
              <a:cs typeface="Calibri"/>
            </a:endParaRPr>
          </a:p>
        </p:txBody>
      </p:sp>
      <p:sp>
        <p:nvSpPr>
          <p:cNvPr id="9" name="object 9"/>
          <p:cNvSpPr/>
          <p:nvPr/>
        </p:nvSpPr>
        <p:spPr>
          <a:xfrm>
            <a:off x="5216653" y="3758106"/>
            <a:ext cx="251389" cy="3151659"/>
          </a:xfrm>
          <a:custGeom>
            <a:avLst/>
            <a:gdLst/>
            <a:ahLst/>
            <a:cxnLst/>
            <a:rect l="l" t="t" r="r" b="b"/>
            <a:pathLst>
              <a:path w="251389" h="3151659">
                <a:moveTo>
                  <a:pt x="0" y="0"/>
                </a:moveTo>
                <a:lnTo>
                  <a:pt x="0" y="3151659"/>
                </a:lnTo>
                <a:lnTo>
                  <a:pt x="251389" y="3151659"/>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0" name="object 10"/>
          <p:cNvSpPr/>
          <p:nvPr/>
        </p:nvSpPr>
        <p:spPr>
          <a:xfrm>
            <a:off x="5216653" y="3758108"/>
            <a:ext cx="251389" cy="1961404"/>
          </a:xfrm>
          <a:custGeom>
            <a:avLst/>
            <a:gdLst/>
            <a:ahLst/>
            <a:cxnLst/>
            <a:rect l="l" t="t" r="r" b="b"/>
            <a:pathLst>
              <a:path w="251389" h="1961405">
                <a:moveTo>
                  <a:pt x="0" y="0"/>
                </a:moveTo>
                <a:lnTo>
                  <a:pt x="0" y="1961405"/>
                </a:lnTo>
                <a:lnTo>
                  <a:pt x="251389" y="1961405"/>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1" name="object 11"/>
          <p:cNvSpPr/>
          <p:nvPr/>
        </p:nvSpPr>
        <p:spPr>
          <a:xfrm>
            <a:off x="5216653" y="3758106"/>
            <a:ext cx="251389" cy="771149"/>
          </a:xfrm>
          <a:custGeom>
            <a:avLst/>
            <a:gdLst/>
            <a:ahLst/>
            <a:cxnLst/>
            <a:rect l="l" t="t" r="r" b="b"/>
            <a:pathLst>
              <a:path w="251389" h="771150">
                <a:moveTo>
                  <a:pt x="0" y="0"/>
                </a:moveTo>
                <a:lnTo>
                  <a:pt x="0" y="771150"/>
                </a:lnTo>
                <a:lnTo>
                  <a:pt x="251389" y="771150"/>
                </a:lnTo>
              </a:path>
            </a:pathLst>
          </a:custGeom>
          <a:ln w="28035">
            <a:solidFill>
              <a:srgbClr val="D26621"/>
            </a:solidFill>
          </a:ln>
        </p:spPr>
        <p:txBody>
          <a:bodyPr wrap="square" lIns="0" tIns="0" rIns="0" bIns="0" rtlCol="0">
            <a:noAutofit/>
          </a:bodyPr>
          <a:lstStyle/>
          <a:p>
            <a:endParaRPr>
              <a:latin typeface="Calibri"/>
              <a:cs typeface="Calibri"/>
            </a:endParaRPr>
          </a:p>
        </p:txBody>
      </p:sp>
      <p:sp>
        <p:nvSpPr>
          <p:cNvPr id="12" name="object 12"/>
          <p:cNvSpPr/>
          <p:nvPr/>
        </p:nvSpPr>
        <p:spPr>
          <a:xfrm>
            <a:off x="4873085" y="2567854"/>
            <a:ext cx="1013942" cy="352046"/>
          </a:xfrm>
          <a:custGeom>
            <a:avLst/>
            <a:gdLst/>
            <a:ahLst/>
            <a:cxnLst/>
            <a:rect l="l" t="t" r="r" b="b"/>
            <a:pathLst>
              <a:path w="1013941" h="352046">
                <a:moveTo>
                  <a:pt x="0" y="0"/>
                </a:moveTo>
                <a:lnTo>
                  <a:pt x="0" y="176023"/>
                </a:lnTo>
                <a:lnTo>
                  <a:pt x="1013941" y="176023"/>
                </a:lnTo>
                <a:lnTo>
                  <a:pt x="1013941" y="352046"/>
                </a:lnTo>
              </a:path>
            </a:pathLst>
          </a:custGeom>
          <a:ln w="28041">
            <a:solidFill>
              <a:srgbClr val="BE5A1B"/>
            </a:solidFill>
          </a:ln>
        </p:spPr>
        <p:txBody>
          <a:bodyPr wrap="square" lIns="0" tIns="0" rIns="0" bIns="0" rtlCol="0">
            <a:noAutofit/>
          </a:bodyPr>
          <a:lstStyle/>
          <a:p>
            <a:endParaRPr>
              <a:latin typeface="Calibri"/>
              <a:cs typeface="Calibri"/>
            </a:endParaRPr>
          </a:p>
        </p:txBody>
      </p:sp>
      <p:sp>
        <p:nvSpPr>
          <p:cNvPr id="13" name="object 13"/>
          <p:cNvSpPr/>
          <p:nvPr/>
        </p:nvSpPr>
        <p:spPr>
          <a:xfrm>
            <a:off x="3188769" y="3758108"/>
            <a:ext cx="251389" cy="1961404"/>
          </a:xfrm>
          <a:custGeom>
            <a:avLst/>
            <a:gdLst/>
            <a:ahLst/>
            <a:cxnLst/>
            <a:rect l="l" t="t" r="r" b="b"/>
            <a:pathLst>
              <a:path w="251389" h="1961405">
                <a:moveTo>
                  <a:pt x="0" y="0"/>
                </a:moveTo>
                <a:lnTo>
                  <a:pt x="0" y="1961405"/>
                </a:lnTo>
                <a:lnTo>
                  <a:pt x="251389" y="1961405"/>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4" name="object 14"/>
          <p:cNvSpPr/>
          <p:nvPr/>
        </p:nvSpPr>
        <p:spPr>
          <a:xfrm>
            <a:off x="3188769" y="3758106"/>
            <a:ext cx="251389" cy="771149"/>
          </a:xfrm>
          <a:custGeom>
            <a:avLst/>
            <a:gdLst/>
            <a:ahLst/>
            <a:cxnLst/>
            <a:rect l="l" t="t" r="r" b="b"/>
            <a:pathLst>
              <a:path w="251389" h="771150">
                <a:moveTo>
                  <a:pt x="0" y="0"/>
                </a:moveTo>
                <a:lnTo>
                  <a:pt x="0" y="771150"/>
                </a:lnTo>
                <a:lnTo>
                  <a:pt x="251389" y="771150"/>
                </a:lnTo>
              </a:path>
            </a:pathLst>
          </a:custGeom>
          <a:ln w="28035">
            <a:solidFill>
              <a:srgbClr val="D26621"/>
            </a:solidFill>
          </a:ln>
        </p:spPr>
        <p:txBody>
          <a:bodyPr wrap="square" lIns="0" tIns="0" rIns="0" bIns="0" rtlCol="0">
            <a:noAutofit/>
          </a:bodyPr>
          <a:lstStyle/>
          <a:p>
            <a:endParaRPr>
              <a:latin typeface="Calibri"/>
              <a:cs typeface="Calibri"/>
            </a:endParaRPr>
          </a:p>
        </p:txBody>
      </p:sp>
      <p:sp>
        <p:nvSpPr>
          <p:cNvPr id="15" name="object 15"/>
          <p:cNvSpPr/>
          <p:nvPr/>
        </p:nvSpPr>
        <p:spPr>
          <a:xfrm>
            <a:off x="3859141" y="2567854"/>
            <a:ext cx="1013942" cy="352046"/>
          </a:xfrm>
          <a:custGeom>
            <a:avLst/>
            <a:gdLst/>
            <a:ahLst/>
            <a:cxnLst/>
            <a:rect l="l" t="t" r="r" b="b"/>
            <a:pathLst>
              <a:path w="1013941" h="352046">
                <a:moveTo>
                  <a:pt x="1013941" y="0"/>
                </a:moveTo>
                <a:lnTo>
                  <a:pt x="1013941" y="176023"/>
                </a:lnTo>
                <a:lnTo>
                  <a:pt x="0" y="176023"/>
                </a:lnTo>
                <a:lnTo>
                  <a:pt x="0" y="352046"/>
                </a:lnTo>
              </a:path>
            </a:pathLst>
          </a:custGeom>
          <a:ln w="28041">
            <a:solidFill>
              <a:srgbClr val="BE5A1B"/>
            </a:solidFill>
          </a:ln>
        </p:spPr>
        <p:txBody>
          <a:bodyPr wrap="square" lIns="0" tIns="0" rIns="0" bIns="0" rtlCol="0">
            <a:noAutofit/>
          </a:bodyPr>
          <a:lstStyle/>
          <a:p>
            <a:endParaRPr>
              <a:latin typeface="Calibri"/>
              <a:cs typeface="Calibri"/>
            </a:endParaRPr>
          </a:p>
        </p:txBody>
      </p:sp>
      <p:sp>
        <p:nvSpPr>
          <p:cNvPr id="16" name="object 16"/>
          <p:cNvSpPr/>
          <p:nvPr/>
        </p:nvSpPr>
        <p:spPr>
          <a:xfrm>
            <a:off x="2914191" y="1729643"/>
            <a:ext cx="3917788" cy="838207"/>
          </a:xfrm>
          <a:custGeom>
            <a:avLst/>
            <a:gdLst/>
            <a:ahLst/>
            <a:cxnLst/>
            <a:rect l="l" t="t" r="r" b="b"/>
            <a:pathLst>
              <a:path w="3917787" h="838206">
                <a:moveTo>
                  <a:pt x="0" y="0"/>
                </a:moveTo>
                <a:lnTo>
                  <a:pt x="3917787" y="0"/>
                </a:lnTo>
                <a:lnTo>
                  <a:pt x="3917787" y="838206"/>
                </a:lnTo>
                <a:lnTo>
                  <a:pt x="0" y="838206"/>
                </a:lnTo>
                <a:lnTo>
                  <a:pt x="0" y="0"/>
                </a:lnTo>
                <a:close/>
              </a:path>
            </a:pathLst>
          </a:custGeom>
          <a:solidFill>
            <a:srgbClr val="E47026"/>
          </a:solidFill>
        </p:spPr>
        <p:txBody>
          <a:bodyPr wrap="square" lIns="0" tIns="0" rIns="0" bIns="0" rtlCol="0">
            <a:noAutofit/>
          </a:bodyPr>
          <a:lstStyle/>
          <a:p>
            <a:endParaRPr/>
          </a:p>
        </p:txBody>
      </p:sp>
      <p:sp>
        <p:nvSpPr>
          <p:cNvPr id="17" name="object 17"/>
          <p:cNvSpPr/>
          <p:nvPr/>
        </p:nvSpPr>
        <p:spPr>
          <a:xfrm>
            <a:off x="2914188" y="1729643"/>
            <a:ext cx="3917786" cy="838207"/>
          </a:xfrm>
          <a:custGeom>
            <a:avLst/>
            <a:gdLst/>
            <a:ahLst/>
            <a:cxnLst/>
            <a:rect l="l" t="t" r="r" b="b"/>
            <a:pathLst>
              <a:path w="3917786" h="838206">
                <a:moveTo>
                  <a:pt x="0" y="0"/>
                </a:moveTo>
                <a:lnTo>
                  <a:pt x="3917786" y="0"/>
                </a:lnTo>
                <a:lnTo>
                  <a:pt x="3917786" y="838206"/>
                </a:lnTo>
                <a:lnTo>
                  <a:pt x="0" y="838206"/>
                </a:lnTo>
                <a:lnTo>
                  <a:pt x="0" y="0"/>
                </a:lnTo>
                <a:close/>
              </a:path>
            </a:pathLst>
          </a:custGeom>
          <a:ln w="28042">
            <a:solidFill>
              <a:srgbClr val="FFFFFF"/>
            </a:solidFill>
          </a:ln>
        </p:spPr>
        <p:txBody>
          <a:bodyPr wrap="square" lIns="0" tIns="0" rIns="0" bIns="0" rtlCol="0">
            <a:noAutofit/>
          </a:bodyPr>
          <a:lstStyle/>
          <a:p>
            <a:endParaRPr/>
          </a:p>
        </p:txBody>
      </p:sp>
      <p:sp>
        <p:nvSpPr>
          <p:cNvPr id="18" name="object 18"/>
          <p:cNvSpPr txBox="1"/>
          <p:nvPr/>
        </p:nvSpPr>
        <p:spPr>
          <a:xfrm>
            <a:off x="3437453" y="1924898"/>
            <a:ext cx="3115749" cy="513503"/>
          </a:xfrm>
          <a:prstGeom prst="rect">
            <a:avLst/>
          </a:prstGeom>
        </p:spPr>
        <p:txBody>
          <a:bodyPr vert="horz" wrap="square" lIns="0" tIns="0" rIns="0" bIns="0" rtlCol="0">
            <a:noAutofit/>
          </a:bodyPr>
          <a:lstStyle/>
          <a:p>
            <a:pPr marL="919791" marR="12695" indent="-907732">
              <a:lnSpc>
                <a:spcPts val="1798"/>
              </a:lnSpc>
            </a:pPr>
            <a:r>
              <a:rPr sz="2000" spc="-14" dirty="0">
                <a:solidFill>
                  <a:srgbClr val="FFFFFF"/>
                </a:solidFill>
                <a:latin typeface="Calibri"/>
                <a:cs typeface="Calibri"/>
              </a:rPr>
              <a:t>Data </a:t>
            </a:r>
            <a:r>
              <a:rPr sz="2000" spc="-10" dirty="0">
                <a:solidFill>
                  <a:srgbClr val="FFFFFF"/>
                </a:solidFill>
                <a:latin typeface="Calibri"/>
                <a:cs typeface="Calibri"/>
              </a:rPr>
              <a:t>indicat</a:t>
            </a:r>
            <a:r>
              <a:rPr sz="2000" spc="-14" dirty="0">
                <a:solidFill>
                  <a:srgbClr val="FFFFFF"/>
                </a:solidFill>
                <a:latin typeface="Calibri"/>
                <a:cs typeface="Calibri"/>
              </a:rPr>
              <a:t>e </a:t>
            </a:r>
            <a:r>
              <a:rPr sz="2000" spc="-10" dirty="0">
                <a:solidFill>
                  <a:srgbClr val="FFFFFF"/>
                </a:solidFill>
                <a:latin typeface="Calibri"/>
                <a:cs typeface="Calibri"/>
              </a:rPr>
              <a:t>behavior </a:t>
            </a:r>
            <a:r>
              <a:rPr sz="2000" spc="-14" dirty="0">
                <a:solidFill>
                  <a:srgbClr val="FFFFFF"/>
                </a:solidFill>
                <a:latin typeface="Calibri"/>
                <a:cs typeface="Calibri"/>
              </a:rPr>
              <a:t>not imp</a:t>
            </a:r>
            <a:r>
              <a:rPr sz="2000" spc="-10" dirty="0">
                <a:solidFill>
                  <a:srgbClr val="FFFFFF"/>
                </a:solidFill>
                <a:latin typeface="Calibri"/>
                <a:cs typeface="Calibri"/>
              </a:rPr>
              <a:t>roving</a:t>
            </a:r>
            <a:endParaRPr sz="2000" dirty="0">
              <a:latin typeface="Calibri"/>
              <a:cs typeface="Calibri"/>
            </a:endParaRPr>
          </a:p>
        </p:txBody>
      </p:sp>
      <p:sp>
        <p:nvSpPr>
          <p:cNvPr id="19" name="object 19"/>
          <p:cNvSpPr/>
          <p:nvPr/>
        </p:nvSpPr>
        <p:spPr>
          <a:xfrm>
            <a:off x="2514601" y="2919899"/>
            <a:ext cx="2182510"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1" name="object 21"/>
          <p:cNvSpPr txBox="1"/>
          <p:nvPr/>
        </p:nvSpPr>
        <p:spPr>
          <a:xfrm>
            <a:off x="2667002" y="3018709"/>
            <a:ext cx="1869837" cy="653415"/>
          </a:xfrm>
          <a:prstGeom prst="rect">
            <a:avLst/>
          </a:prstGeom>
        </p:spPr>
        <p:txBody>
          <a:bodyPr vert="horz" wrap="square" lIns="0" tIns="0" rIns="0" bIns="0" rtlCol="0">
            <a:noAutofit/>
          </a:bodyPr>
          <a:lstStyle/>
          <a:p>
            <a:pPr marL="12695" marR="12695" algn="ctr">
              <a:lnSpc>
                <a:spcPts val="1700"/>
              </a:lnSpc>
            </a:pPr>
            <a:r>
              <a:rPr spc="-10" dirty="0">
                <a:solidFill>
                  <a:srgbClr val="FFFFFF"/>
                </a:solidFill>
                <a:latin typeface="Calibri"/>
                <a:cs typeface="Calibri"/>
              </a:rPr>
              <a:t>Interventions implemented with</a:t>
            </a:r>
            <a:r>
              <a:rPr spc="-4" dirty="0">
                <a:solidFill>
                  <a:srgbClr val="FFFFFF"/>
                </a:solidFill>
                <a:latin typeface="Calibri"/>
                <a:cs typeface="Calibri"/>
              </a:rPr>
              <a:t> </a:t>
            </a:r>
            <a:r>
              <a:rPr spc="-10" dirty="0">
                <a:solidFill>
                  <a:srgbClr val="FFFFFF"/>
                </a:solidFill>
                <a:latin typeface="Calibri"/>
                <a:cs typeface="Calibri"/>
              </a:rPr>
              <a:t>fidelity</a:t>
            </a:r>
            <a:endParaRPr dirty="0">
              <a:latin typeface="Calibri"/>
              <a:cs typeface="Calibri"/>
            </a:endParaRPr>
          </a:p>
        </p:txBody>
      </p:sp>
      <p:sp>
        <p:nvSpPr>
          <p:cNvPr id="22" name="object 22"/>
          <p:cNvSpPr/>
          <p:nvPr/>
        </p:nvSpPr>
        <p:spPr>
          <a:xfrm>
            <a:off x="3440158" y="4110153"/>
            <a:ext cx="1675936" cy="838207"/>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3" name="object 23"/>
          <p:cNvSpPr/>
          <p:nvPr/>
        </p:nvSpPr>
        <p:spPr>
          <a:xfrm>
            <a:off x="3440160" y="4110153"/>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24" name="object 24"/>
          <p:cNvSpPr txBox="1"/>
          <p:nvPr/>
        </p:nvSpPr>
        <p:spPr>
          <a:xfrm>
            <a:off x="3750264" y="4318129"/>
            <a:ext cx="1062991" cy="437515"/>
          </a:xfrm>
          <a:prstGeom prst="rect">
            <a:avLst/>
          </a:prstGeom>
        </p:spPr>
        <p:txBody>
          <a:bodyPr vert="horz" wrap="square" lIns="0" tIns="0" rIns="0" bIns="0" rtlCol="0">
            <a:noAutofit/>
          </a:bodyPr>
          <a:lstStyle/>
          <a:p>
            <a:pPr marL="92042" marR="12695" indent="-79983">
              <a:lnSpc>
                <a:spcPts val="1700"/>
              </a:lnSpc>
            </a:pPr>
            <a:r>
              <a:rPr spc="-10" dirty="0">
                <a:solidFill>
                  <a:srgbClr val="FFFFFF"/>
                </a:solidFill>
                <a:latin typeface="Calibri"/>
                <a:cs typeface="Calibri"/>
              </a:rPr>
              <a:t>Hypothesis incor</a:t>
            </a:r>
            <a:r>
              <a:rPr spc="-14" dirty="0">
                <a:solidFill>
                  <a:srgbClr val="FFFFFF"/>
                </a:solidFill>
                <a:latin typeface="Calibri"/>
                <a:cs typeface="Calibri"/>
              </a:rPr>
              <a:t>r</a:t>
            </a:r>
            <a:r>
              <a:rPr spc="-10" dirty="0">
                <a:solidFill>
                  <a:srgbClr val="FFFFFF"/>
                </a:solidFill>
                <a:latin typeface="Calibri"/>
                <a:cs typeface="Calibri"/>
              </a:rPr>
              <a:t>ect</a:t>
            </a:r>
            <a:endParaRPr>
              <a:latin typeface="Calibri"/>
              <a:cs typeface="Calibri"/>
            </a:endParaRPr>
          </a:p>
        </p:txBody>
      </p:sp>
      <p:sp>
        <p:nvSpPr>
          <p:cNvPr id="25" name="object 25"/>
          <p:cNvSpPr/>
          <p:nvPr/>
        </p:nvSpPr>
        <p:spPr>
          <a:xfrm>
            <a:off x="3440158" y="5300408"/>
            <a:ext cx="1675936" cy="838207"/>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6" name="object 26"/>
          <p:cNvSpPr/>
          <p:nvPr/>
        </p:nvSpPr>
        <p:spPr>
          <a:xfrm>
            <a:off x="3440160" y="5300408"/>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27" name="object 27"/>
          <p:cNvSpPr txBox="1"/>
          <p:nvPr/>
        </p:nvSpPr>
        <p:spPr>
          <a:xfrm>
            <a:off x="3456535" y="5508384"/>
            <a:ext cx="1651000" cy="437515"/>
          </a:xfrm>
          <a:prstGeom prst="rect">
            <a:avLst/>
          </a:prstGeom>
        </p:spPr>
        <p:txBody>
          <a:bodyPr vert="horz" wrap="square" lIns="0" tIns="0" rIns="0" bIns="0" rtlCol="0">
            <a:noAutofit/>
          </a:bodyPr>
          <a:lstStyle/>
          <a:p>
            <a:pPr marL="311041" marR="12695" indent="-298980">
              <a:lnSpc>
                <a:spcPts val="1700"/>
              </a:lnSpc>
            </a:pPr>
            <a:r>
              <a:rPr spc="-10" dirty="0">
                <a:solidFill>
                  <a:srgbClr val="FFFFFF"/>
                </a:solidFill>
                <a:latin typeface="Calibri"/>
                <a:cs typeface="Calibri"/>
              </a:rPr>
              <a:t>Interventions </a:t>
            </a:r>
            <a:r>
              <a:rPr spc="-14" dirty="0">
                <a:solidFill>
                  <a:srgbClr val="FFFFFF"/>
                </a:solidFill>
                <a:latin typeface="Calibri"/>
                <a:cs typeface="Calibri"/>
              </a:rPr>
              <a:t>are</a:t>
            </a:r>
            <a:r>
              <a:rPr spc="-10" dirty="0">
                <a:solidFill>
                  <a:srgbClr val="FFFFFF"/>
                </a:solidFill>
                <a:latin typeface="Calibri"/>
                <a:cs typeface="Calibri"/>
              </a:rPr>
              <a:t> insufficient</a:t>
            </a:r>
            <a:endParaRPr>
              <a:latin typeface="Calibri"/>
              <a:cs typeface="Calibri"/>
            </a:endParaRPr>
          </a:p>
        </p:txBody>
      </p:sp>
      <p:sp>
        <p:nvSpPr>
          <p:cNvPr id="28" name="object 28"/>
          <p:cNvSpPr/>
          <p:nvPr/>
        </p:nvSpPr>
        <p:spPr>
          <a:xfrm>
            <a:off x="5049058" y="2919899"/>
            <a:ext cx="2494744" cy="838207"/>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0" name="object 30"/>
          <p:cNvSpPr txBox="1"/>
          <p:nvPr/>
        </p:nvSpPr>
        <p:spPr>
          <a:xfrm>
            <a:off x="5060499" y="3018709"/>
            <a:ext cx="2330903" cy="653415"/>
          </a:xfrm>
          <a:prstGeom prst="rect">
            <a:avLst/>
          </a:prstGeom>
        </p:spPr>
        <p:txBody>
          <a:bodyPr vert="horz" wrap="square" lIns="0" tIns="0" rIns="0" bIns="0" rtlCol="0">
            <a:noAutofit/>
          </a:bodyPr>
          <a:lstStyle/>
          <a:p>
            <a:pPr marL="12695" marR="12695" algn="ctr">
              <a:lnSpc>
                <a:spcPts val="1700"/>
              </a:lnSpc>
            </a:pPr>
            <a:r>
              <a:rPr spc="-10" dirty="0">
                <a:solidFill>
                  <a:srgbClr val="FFFFFF"/>
                </a:solidFill>
                <a:latin typeface="Calibri"/>
                <a:cs typeface="Calibri"/>
              </a:rPr>
              <a:t>Interventions not implemented</a:t>
            </a:r>
            <a:r>
              <a:rPr spc="-4" dirty="0">
                <a:solidFill>
                  <a:srgbClr val="FFFFFF"/>
                </a:solidFill>
                <a:latin typeface="Calibri"/>
                <a:cs typeface="Calibri"/>
              </a:rPr>
              <a:t> </a:t>
            </a:r>
            <a:r>
              <a:rPr spc="-10" dirty="0">
                <a:solidFill>
                  <a:srgbClr val="FFFFFF"/>
                </a:solidFill>
                <a:latin typeface="Calibri"/>
                <a:cs typeface="Calibri"/>
              </a:rPr>
              <a:t>w/ fidelity</a:t>
            </a:r>
            <a:endParaRPr dirty="0">
              <a:latin typeface="Calibri"/>
              <a:cs typeface="Calibri"/>
            </a:endParaRPr>
          </a:p>
        </p:txBody>
      </p:sp>
      <p:sp>
        <p:nvSpPr>
          <p:cNvPr id="31" name="object 31"/>
          <p:cNvSpPr/>
          <p:nvPr/>
        </p:nvSpPr>
        <p:spPr>
          <a:xfrm>
            <a:off x="5562600" y="4110153"/>
            <a:ext cx="2286000"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3" name="object 33"/>
          <p:cNvSpPr txBox="1"/>
          <p:nvPr/>
        </p:nvSpPr>
        <p:spPr>
          <a:xfrm>
            <a:off x="5650713" y="4299588"/>
            <a:ext cx="2121687" cy="653415"/>
          </a:xfrm>
          <a:prstGeom prst="rect">
            <a:avLst/>
          </a:prstGeom>
        </p:spPr>
        <p:txBody>
          <a:bodyPr vert="horz" wrap="square" lIns="0" tIns="0" rIns="0" bIns="0" rtlCol="0">
            <a:noAutofit/>
          </a:bodyPr>
          <a:lstStyle/>
          <a:p>
            <a:pPr marL="12695" marR="12695" indent="-635" algn="ctr">
              <a:lnSpc>
                <a:spcPts val="1700"/>
              </a:lnSpc>
            </a:pPr>
            <a:r>
              <a:rPr spc="-10" dirty="0">
                <a:solidFill>
                  <a:srgbClr val="FFFFFF"/>
                </a:solidFill>
                <a:latin typeface="Calibri"/>
                <a:cs typeface="Calibri"/>
              </a:rPr>
              <a:t>Strategies</a:t>
            </a:r>
            <a:r>
              <a:rPr spc="-4" dirty="0">
                <a:solidFill>
                  <a:srgbClr val="FFFFFF"/>
                </a:solidFill>
                <a:latin typeface="Calibri"/>
                <a:cs typeface="Calibri"/>
              </a:rPr>
              <a:t> </a:t>
            </a:r>
            <a:r>
              <a:rPr spc="-10" dirty="0">
                <a:solidFill>
                  <a:srgbClr val="FFFFFF"/>
                </a:solidFill>
                <a:latin typeface="Calibri"/>
                <a:cs typeface="Calibri"/>
              </a:rPr>
              <a:t>too difficult</a:t>
            </a:r>
            <a:r>
              <a:rPr spc="-4" dirty="0">
                <a:solidFill>
                  <a:srgbClr val="FFFFFF"/>
                </a:solidFill>
                <a:latin typeface="Calibri"/>
                <a:cs typeface="Calibri"/>
              </a:rPr>
              <a:t> </a:t>
            </a:r>
            <a:r>
              <a:rPr spc="-10" dirty="0">
                <a:solidFill>
                  <a:srgbClr val="FFFFFF"/>
                </a:solidFill>
                <a:latin typeface="Calibri"/>
                <a:cs typeface="Calibri"/>
              </a:rPr>
              <a:t>or</a:t>
            </a:r>
            <a:r>
              <a:rPr spc="-4" dirty="0">
                <a:solidFill>
                  <a:srgbClr val="FFFFFF"/>
                </a:solidFill>
                <a:latin typeface="Calibri"/>
                <a:cs typeface="Calibri"/>
              </a:rPr>
              <a:t> </a:t>
            </a:r>
            <a:r>
              <a:rPr spc="-10" dirty="0">
                <a:solidFill>
                  <a:srgbClr val="FFFFFF"/>
                </a:solidFill>
                <a:latin typeface="Calibri"/>
                <a:cs typeface="Calibri"/>
              </a:rPr>
              <a:t>time consuming</a:t>
            </a:r>
            <a:endParaRPr dirty="0">
              <a:latin typeface="Calibri"/>
              <a:cs typeface="Calibri"/>
            </a:endParaRPr>
          </a:p>
        </p:txBody>
      </p:sp>
      <p:sp>
        <p:nvSpPr>
          <p:cNvPr id="34" name="object 34"/>
          <p:cNvSpPr/>
          <p:nvPr/>
        </p:nvSpPr>
        <p:spPr>
          <a:xfrm>
            <a:off x="5468044" y="5300408"/>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5" name="object 35"/>
          <p:cNvSpPr/>
          <p:nvPr/>
        </p:nvSpPr>
        <p:spPr>
          <a:xfrm>
            <a:off x="5468044" y="5300408"/>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36" name="object 36"/>
          <p:cNvSpPr txBox="1"/>
          <p:nvPr/>
        </p:nvSpPr>
        <p:spPr>
          <a:xfrm>
            <a:off x="5551621" y="5399219"/>
            <a:ext cx="1515745" cy="653415"/>
          </a:xfrm>
          <a:prstGeom prst="rect">
            <a:avLst/>
          </a:prstGeom>
        </p:spPr>
        <p:txBody>
          <a:bodyPr vert="horz" wrap="square" lIns="0" tIns="0" rIns="0" bIns="0" rtlCol="0">
            <a:noAutofit/>
          </a:bodyPr>
          <a:lstStyle/>
          <a:p>
            <a:pPr marL="12695" marR="12695" indent="-635" algn="ctr">
              <a:lnSpc>
                <a:spcPts val="1700"/>
              </a:lnSpc>
            </a:pPr>
            <a:r>
              <a:rPr spc="-10" dirty="0">
                <a:solidFill>
                  <a:srgbClr val="FFFFFF"/>
                </a:solidFill>
                <a:latin typeface="Calibri"/>
                <a:cs typeface="Calibri"/>
              </a:rPr>
              <a:t>BSP</a:t>
            </a:r>
            <a:r>
              <a:rPr spc="-4" dirty="0">
                <a:solidFill>
                  <a:srgbClr val="FFFFFF"/>
                </a:solidFill>
                <a:latin typeface="Calibri"/>
                <a:cs typeface="Calibri"/>
              </a:rPr>
              <a:t> </a:t>
            </a:r>
            <a:r>
              <a:rPr spc="-10" dirty="0">
                <a:solidFill>
                  <a:srgbClr val="FFFFFF"/>
                </a:solidFill>
                <a:latin typeface="Calibri"/>
                <a:cs typeface="Calibri"/>
              </a:rPr>
              <a:t>does</a:t>
            </a:r>
            <a:r>
              <a:rPr spc="-4" dirty="0">
                <a:solidFill>
                  <a:srgbClr val="FFFFFF"/>
                </a:solidFill>
                <a:latin typeface="Calibri"/>
                <a:cs typeface="Calibri"/>
              </a:rPr>
              <a:t> </a:t>
            </a:r>
            <a:r>
              <a:rPr spc="-10" dirty="0">
                <a:solidFill>
                  <a:srgbClr val="FFFFFF"/>
                </a:solidFill>
                <a:latin typeface="Calibri"/>
                <a:cs typeface="Calibri"/>
              </a:rPr>
              <a:t>not match</a:t>
            </a:r>
            <a:r>
              <a:rPr spc="-4" dirty="0">
                <a:solidFill>
                  <a:srgbClr val="FFFFFF"/>
                </a:solidFill>
                <a:latin typeface="Calibri"/>
                <a:cs typeface="Calibri"/>
              </a:rPr>
              <a:t> </a:t>
            </a:r>
            <a:r>
              <a:rPr spc="-10" dirty="0">
                <a:solidFill>
                  <a:srgbClr val="FFFFFF"/>
                </a:solidFill>
                <a:latin typeface="Calibri"/>
                <a:cs typeface="Calibri"/>
              </a:rPr>
              <a:t>teacher context</a:t>
            </a:r>
            <a:endParaRPr dirty="0">
              <a:latin typeface="Calibri"/>
              <a:cs typeface="Calibri"/>
            </a:endParaRPr>
          </a:p>
        </p:txBody>
      </p:sp>
      <p:sp>
        <p:nvSpPr>
          <p:cNvPr id="37" name="object 37"/>
          <p:cNvSpPr/>
          <p:nvPr/>
        </p:nvSpPr>
        <p:spPr>
          <a:xfrm>
            <a:off x="5468044" y="6490662"/>
            <a:ext cx="1675935" cy="838207"/>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9" name="object 39"/>
          <p:cNvSpPr txBox="1"/>
          <p:nvPr/>
        </p:nvSpPr>
        <p:spPr>
          <a:xfrm>
            <a:off x="5505141" y="6589473"/>
            <a:ext cx="1657662" cy="653415"/>
          </a:xfrm>
          <a:prstGeom prst="rect">
            <a:avLst/>
          </a:prstGeom>
        </p:spPr>
        <p:txBody>
          <a:bodyPr vert="horz" wrap="square" lIns="0" tIns="0" rIns="0" bIns="0" rtlCol="0">
            <a:noAutofit/>
          </a:bodyPr>
          <a:lstStyle/>
          <a:p>
            <a:pPr marL="12695" marR="12695" indent="-635" algn="ctr">
              <a:lnSpc>
                <a:spcPts val="1700"/>
              </a:lnSpc>
            </a:pPr>
            <a:r>
              <a:rPr spc="-90" dirty="0">
                <a:solidFill>
                  <a:srgbClr val="FFFFFF"/>
                </a:solidFill>
                <a:latin typeface="Calibri"/>
                <a:cs typeface="Calibri"/>
              </a:rPr>
              <a:t>T</a:t>
            </a:r>
            <a:r>
              <a:rPr spc="-10" dirty="0">
                <a:solidFill>
                  <a:srgbClr val="FFFFFF"/>
                </a:solidFill>
                <a:latin typeface="Calibri"/>
                <a:cs typeface="Calibri"/>
              </a:rPr>
              <a:t>eacher experiencing intervention</a:t>
            </a:r>
            <a:r>
              <a:rPr spc="-4" dirty="0">
                <a:solidFill>
                  <a:srgbClr val="FFFFFF"/>
                </a:solidFill>
                <a:latin typeface="Calibri"/>
                <a:cs typeface="Calibri"/>
              </a:rPr>
              <a:t> </a:t>
            </a:r>
            <a:r>
              <a:rPr spc="-10" dirty="0">
                <a:solidFill>
                  <a:srgbClr val="FFFFFF"/>
                </a:solidFill>
                <a:latin typeface="Calibri"/>
                <a:cs typeface="Calibri"/>
              </a:rPr>
              <a:t>drift</a:t>
            </a:r>
            <a:endParaRPr dirty="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8"/>
            <a:ext cx="9052560" cy="1517544"/>
          </a:xfrm>
        </p:spPr>
        <p:txBody>
          <a:bodyPr/>
          <a:lstStyle/>
          <a:p>
            <a:r>
              <a:rPr lang="en-US" dirty="0"/>
              <a:t>When Starting  New </a:t>
            </a:r>
            <a:br>
              <a:rPr lang="en-US" dirty="0"/>
            </a:br>
            <a:r>
              <a:rPr lang="en-US" dirty="0"/>
              <a:t>Interventions…</a:t>
            </a:r>
          </a:p>
        </p:txBody>
      </p:sp>
      <p:sp>
        <p:nvSpPr>
          <p:cNvPr id="3" name="Text Placeholder 2"/>
          <p:cNvSpPr>
            <a:spLocks noGrp="1"/>
          </p:cNvSpPr>
          <p:nvPr>
            <p:ph idx="1"/>
          </p:nvPr>
        </p:nvSpPr>
        <p:spPr/>
        <p:txBody>
          <a:bodyPr/>
          <a:lstStyle/>
          <a:p>
            <a:pPr marL="571299" indent="-571299">
              <a:buFont typeface="Arial" panose="020B0604020202020204" pitchFamily="34" charset="0"/>
              <a:buChar char="•"/>
            </a:pPr>
            <a:r>
              <a:rPr lang="en-US" dirty="0"/>
              <a:t>Things may need to be tweaked right away – or not!</a:t>
            </a:r>
          </a:p>
          <a:p>
            <a:pPr marL="571299" indent="-571299">
              <a:buFont typeface="Arial" panose="020B0604020202020204" pitchFamily="34" charset="0"/>
              <a:buChar char="•"/>
            </a:pPr>
            <a:r>
              <a:rPr lang="en-US" dirty="0"/>
              <a:t>Things often get worse before they get better</a:t>
            </a:r>
          </a:p>
          <a:p>
            <a:pPr marL="571299" indent="-571299">
              <a:buFont typeface="Arial" panose="020B0604020202020204" pitchFamily="34" charset="0"/>
              <a:buChar char="•"/>
            </a:pPr>
            <a:r>
              <a:rPr lang="en-US" dirty="0"/>
              <a:t>Why?</a:t>
            </a:r>
          </a:p>
          <a:p>
            <a:pPr marL="571299" indent="-571299">
              <a:buFont typeface="Arial" panose="020B0604020202020204" pitchFamily="34" charset="0"/>
              <a:buChar char="•"/>
            </a:pPr>
            <a:r>
              <a:rPr lang="en-US" dirty="0"/>
              <a:t>How can we be proactive?</a:t>
            </a:r>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De-escalation and </a:t>
            </a:r>
            <a:br>
              <a:rPr lang="en-US" dirty="0"/>
            </a:br>
            <a:r>
              <a:rPr lang="en-US" dirty="0"/>
              <a:t>Relationship Building Skills</a:t>
            </a:r>
          </a:p>
        </p:txBody>
      </p:sp>
      <p:sp>
        <p:nvSpPr>
          <p:cNvPr id="3" name="Subtitle 2"/>
          <p:cNvSpPr>
            <a:spLocks noGrp="1"/>
          </p:cNvSpPr>
          <p:nvPr>
            <p:ph type="subTitle" idx="1"/>
          </p:nvPr>
        </p:nvSpPr>
        <p:spPr/>
        <p:txBody>
          <a:bodyPr>
            <a:normAutofit/>
          </a:bodyPr>
          <a:lstStyle/>
          <a:p>
            <a:r>
              <a:rPr lang="en-US" dirty="0"/>
              <a:t>Consider Training  In Life Space Crisis Intervention</a:t>
            </a:r>
          </a:p>
          <a:p>
            <a:r>
              <a:rPr lang="en-US" dirty="0"/>
              <a:t>Or Similar Content To Build Capacity In These Skill Areas </a:t>
            </a:r>
          </a:p>
          <a:p>
            <a:endParaRPr lang="en-US" dirty="0"/>
          </a:p>
          <a:p>
            <a:endParaRPr lang="en-US" dirty="0"/>
          </a:p>
          <a:p>
            <a:endParaRPr lang="en-US" dirty="0"/>
          </a:p>
        </p:txBody>
      </p:sp>
    </p:spTree>
    <p:extLst>
      <p:ext uri="{BB962C8B-B14F-4D97-AF65-F5344CB8AC3E}">
        <p14:creationId xmlns:p14="http://schemas.microsoft.com/office/powerpoint/2010/main" val="2825402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CRISI</a:t>
            </a:r>
            <a:r>
              <a:rPr spc="-25" dirty="0">
                <a:solidFill>
                  <a:srgbClr val="000000"/>
                </a:solidFill>
                <a:latin typeface="Calibri"/>
                <a:cs typeface="Calibri"/>
              </a:rPr>
              <a:t>S</a:t>
            </a:r>
            <a:r>
              <a:rPr spc="-209" dirty="0">
                <a:solidFill>
                  <a:srgbClr val="000000"/>
                </a:solidFill>
                <a:latin typeface="Calibri"/>
                <a:cs typeface="Calibri"/>
              </a:rPr>
              <a:t> </a:t>
            </a:r>
            <a:r>
              <a:rPr spc="-140"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p:nvPr/>
        </p:nvSpPr>
        <p:spPr>
          <a:xfrm>
            <a:off x="993757" y="3636388"/>
            <a:ext cx="1733035" cy="1534738"/>
          </a:xfrm>
          <a:custGeom>
            <a:avLst/>
            <a:gdLst/>
            <a:ahLst/>
            <a:cxnLst/>
            <a:rect l="l" t="t" r="r" b="b"/>
            <a:pathLst>
              <a:path w="1733035" h="1534739">
                <a:moveTo>
                  <a:pt x="0" y="0"/>
                </a:moveTo>
                <a:lnTo>
                  <a:pt x="1733035" y="0"/>
                </a:lnTo>
                <a:lnTo>
                  <a:pt x="1733035" y="1534739"/>
                </a:lnTo>
                <a:lnTo>
                  <a:pt x="0" y="1534739"/>
                </a:lnTo>
                <a:lnTo>
                  <a:pt x="0" y="0"/>
                </a:lnTo>
                <a:close/>
              </a:path>
            </a:pathLst>
          </a:custGeom>
          <a:solidFill>
            <a:srgbClr val="FFD9A8"/>
          </a:solidFill>
        </p:spPr>
        <p:txBody>
          <a:bodyPr wrap="square" lIns="0" tIns="0" rIns="0" bIns="0" rtlCol="0">
            <a:noAutofit/>
          </a:bodyPr>
          <a:lstStyle/>
          <a:p>
            <a:endParaRPr/>
          </a:p>
        </p:txBody>
      </p:sp>
      <p:sp>
        <p:nvSpPr>
          <p:cNvPr id="9" name="object 9"/>
          <p:cNvSpPr/>
          <p:nvPr/>
        </p:nvSpPr>
        <p:spPr>
          <a:xfrm>
            <a:off x="993757" y="3636387"/>
            <a:ext cx="1733035" cy="1534738"/>
          </a:xfrm>
          <a:custGeom>
            <a:avLst/>
            <a:gdLst/>
            <a:ahLst/>
            <a:cxnLst/>
            <a:rect l="l" t="t" r="r" b="b"/>
            <a:pathLst>
              <a:path w="1733035" h="1534738">
                <a:moveTo>
                  <a:pt x="0" y="0"/>
                </a:moveTo>
                <a:lnTo>
                  <a:pt x="1733035" y="0"/>
                </a:lnTo>
                <a:lnTo>
                  <a:pt x="1733035" y="1534738"/>
                </a:lnTo>
                <a:lnTo>
                  <a:pt x="0" y="1534738"/>
                </a:lnTo>
                <a:lnTo>
                  <a:pt x="0" y="0"/>
                </a:lnTo>
                <a:close/>
              </a:path>
            </a:pathLst>
          </a:custGeom>
          <a:ln w="26951">
            <a:solidFill>
              <a:srgbClr val="000000"/>
            </a:solidFill>
          </a:ln>
        </p:spPr>
        <p:txBody>
          <a:bodyPr wrap="square" lIns="0" tIns="0" rIns="0" bIns="0" rtlCol="0">
            <a:noAutofit/>
          </a:bodyPr>
          <a:lstStyle/>
          <a:p>
            <a:endParaRPr/>
          </a:p>
        </p:txBody>
      </p:sp>
      <p:sp>
        <p:nvSpPr>
          <p:cNvPr id="12" name="object 12"/>
          <p:cNvSpPr txBox="1"/>
          <p:nvPr/>
        </p:nvSpPr>
        <p:spPr>
          <a:xfrm>
            <a:off x="1143000" y="4038602"/>
            <a:ext cx="1447800" cy="819785"/>
          </a:xfrm>
          <a:prstGeom prst="rect">
            <a:avLst/>
          </a:prstGeom>
        </p:spPr>
        <p:txBody>
          <a:bodyPr vert="horz" wrap="square" lIns="0" tIns="0" rIns="0" bIns="0" rtlCol="0">
            <a:noAutofit/>
          </a:bodyPr>
          <a:lstStyle/>
          <a:p>
            <a:pPr marL="12695" marR="12695">
              <a:lnSpc>
                <a:spcPct val="100099"/>
              </a:lnSpc>
            </a:pPr>
            <a:r>
              <a:rPr sz="2700" dirty="0">
                <a:solidFill>
                  <a:srgbClr val="000000"/>
                </a:solidFill>
                <a:latin typeface="Calibri"/>
                <a:cs typeface="Calibri"/>
              </a:rPr>
              <a:t>S</a:t>
            </a:r>
            <a:r>
              <a:rPr sz="2700" spc="-4" dirty="0">
                <a:solidFill>
                  <a:srgbClr val="000000"/>
                </a:solidFill>
                <a:latin typeface="Calibri"/>
                <a:cs typeface="Calibri"/>
              </a:rPr>
              <a:t>e</a:t>
            </a:r>
            <a:r>
              <a:rPr sz="2700" dirty="0">
                <a:solidFill>
                  <a:srgbClr val="000000"/>
                </a:solidFill>
                <a:latin typeface="Calibri"/>
                <a:cs typeface="Calibri"/>
              </a:rPr>
              <a:t>tting </a:t>
            </a:r>
            <a:r>
              <a:rPr sz="2700" spc="-4" dirty="0">
                <a:solidFill>
                  <a:srgbClr val="000000"/>
                </a:solidFill>
                <a:latin typeface="Calibri"/>
                <a:cs typeface="Calibri"/>
              </a:rPr>
              <a:t>E</a:t>
            </a:r>
            <a:r>
              <a:rPr sz="2700" dirty="0">
                <a:solidFill>
                  <a:srgbClr val="000000"/>
                </a:solidFill>
                <a:latin typeface="Calibri"/>
                <a:cs typeface="Calibri"/>
              </a:rPr>
              <a:t>v</a:t>
            </a:r>
            <a:r>
              <a:rPr sz="2700" spc="-4" dirty="0">
                <a:solidFill>
                  <a:srgbClr val="000000"/>
                </a:solidFill>
                <a:latin typeface="Calibri"/>
                <a:cs typeface="Calibri"/>
              </a:rPr>
              <a:t>e</a:t>
            </a:r>
            <a:r>
              <a:rPr sz="2700" dirty="0">
                <a:solidFill>
                  <a:srgbClr val="000000"/>
                </a:solidFill>
                <a:latin typeface="Calibri"/>
                <a:cs typeface="Calibri"/>
              </a:rPr>
              <a:t>nts</a:t>
            </a:r>
          </a:p>
        </p:txBody>
      </p:sp>
      <p:sp>
        <p:nvSpPr>
          <p:cNvPr id="13" name="object 13"/>
          <p:cNvSpPr/>
          <p:nvPr/>
        </p:nvSpPr>
        <p:spPr>
          <a:xfrm>
            <a:off x="3068696" y="3636386"/>
            <a:ext cx="1761667" cy="1524629"/>
          </a:xfrm>
          <a:custGeom>
            <a:avLst/>
            <a:gdLst/>
            <a:ahLst/>
            <a:cxnLst/>
            <a:rect l="l" t="t" r="r" b="b"/>
            <a:pathLst>
              <a:path w="1761666" h="1524629">
                <a:moveTo>
                  <a:pt x="0" y="0"/>
                </a:moveTo>
                <a:lnTo>
                  <a:pt x="1761666" y="0"/>
                </a:lnTo>
                <a:lnTo>
                  <a:pt x="1761666" y="1524629"/>
                </a:lnTo>
                <a:lnTo>
                  <a:pt x="0" y="1524629"/>
                </a:lnTo>
                <a:lnTo>
                  <a:pt x="0" y="0"/>
                </a:lnTo>
                <a:close/>
              </a:path>
            </a:pathLst>
          </a:custGeom>
          <a:solidFill>
            <a:srgbClr val="FFD9A8"/>
          </a:solidFill>
        </p:spPr>
        <p:txBody>
          <a:bodyPr wrap="square" lIns="0" tIns="0" rIns="0" bIns="0" rtlCol="0">
            <a:noAutofit/>
          </a:bodyPr>
          <a:lstStyle/>
          <a:p>
            <a:endParaRPr>
              <a:solidFill>
                <a:srgbClr val="000000"/>
              </a:solidFill>
              <a:latin typeface="Calibri"/>
              <a:cs typeface="Calibri"/>
            </a:endParaRPr>
          </a:p>
        </p:txBody>
      </p:sp>
      <p:sp>
        <p:nvSpPr>
          <p:cNvPr id="14" name="object 14"/>
          <p:cNvSpPr/>
          <p:nvPr/>
        </p:nvSpPr>
        <p:spPr>
          <a:xfrm>
            <a:off x="3068693" y="3636382"/>
            <a:ext cx="1761665" cy="1524630"/>
          </a:xfrm>
          <a:custGeom>
            <a:avLst/>
            <a:gdLst/>
            <a:ahLst/>
            <a:cxnLst/>
            <a:rect l="l" t="t" r="r" b="b"/>
            <a:pathLst>
              <a:path w="1761665" h="1524630">
                <a:moveTo>
                  <a:pt x="0" y="0"/>
                </a:moveTo>
                <a:lnTo>
                  <a:pt x="1761665" y="0"/>
                </a:lnTo>
                <a:lnTo>
                  <a:pt x="1761665" y="1524630"/>
                </a:lnTo>
                <a:lnTo>
                  <a:pt x="0" y="1524630"/>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16" name="object 16"/>
          <p:cNvSpPr txBox="1"/>
          <p:nvPr/>
        </p:nvSpPr>
        <p:spPr>
          <a:xfrm>
            <a:off x="3200400" y="4191000"/>
            <a:ext cx="1752600" cy="304800"/>
          </a:xfrm>
          <a:prstGeom prst="rect">
            <a:avLst/>
          </a:prstGeom>
        </p:spPr>
        <p:txBody>
          <a:bodyPr vert="horz" wrap="square" lIns="0" tIns="0" rIns="0" bIns="0" rtlCol="0">
            <a:noAutofit/>
          </a:bodyPr>
          <a:lstStyle/>
          <a:p>
            <a:pPr marL="12695"/>
            <a:r>
              <a:rPr sz="2300" spc="10" dirty="0">
                <a:solidFill>
                  <a:srgbClr val="000000"/>
                </a:solidFill>
                <a:latin typeface="Calibri"/>
                <a:cs typeface="Calibri"/>
              </a:rPr>
              <a:t>Ant</a:t>
            </a:r>
            <a:r>
              <a:rPr sz="2300" spc="4" dirty="0">
                <a:solidFill>
                  <a:srgbClr val="000000"/>
                </a:solidFill>
                <a:latin typeface="Calibri"/>
                <a:cs typeface="Calibri"/>
              </a:rPr>
              <a:t>ece</a:t>
            </a:r>
            <a:r>
              <a:rPr sz="2300" spc="10" dirty="0">
                <a:solidFill>
                  <a:srgbClr val="000000"/>
                </a:solidFill>
                <a:latin typeface="Calibri"/>
                <a:cs typeface="Calibri"/>
              </a:rPr>
              <a:t>d</a:t>
            </a:r>
            <a:r>
              <a:rPr sz="2300" spc="4" dirty="0">
                <a:solidFill>
                  <a:srgbClr val="000000"/>
                </a:solidFill>
                <a:latin typeface="Calibri"/>
                <a:cs typeface="Calibri"/>
              </a:rPr>
              <a:t>ents</a:t>
            </a:r>
            <a:endParaRPr sz="2300" dirty="0">
              <a:solidFill>
                <a:srgbClr val="000000"/>
              </a:solidFill>
              <a:latin typeface="Calibri"/>
              <a:cs typeface="Calibri"/>
            </a:endParaRPr>
          </a:p>
        </p:txBody>
      </p:sp>
      <p:sp>
        <p:nvSpPr>
          <p:cNvPr id="17" name="object 17"/>
          <p:cNvSpPr/>
          <p:nvPr/>
        </p:nvSpPr>
        <p:spPr>
          <a:xfrm>
            <a:off x="5170566" y="3636388"/>
            <a:ext cx="1781876" cy="1534738"/>
          </a:xfrm>
          <a:custGeom>
            <a:avLst/>
            <a:gdLst/>
            <a:ahLst/>
            <a:cxnLst/>
            <a:rect l="l" t="t" r="r" b="b"/>
            <a:pathLst>
              <a:path w="1781876" h="1534739">
                <a:moveTo>
                  <a:pt x="0" y="0"/>
                </a:moveTo>
                <a:lnTo>
                  <a:pt x="1781876" y="0"/>
                </a:lnTo>
                <a:lnTo>
                  <a:pt x="1781876" y="1534739"/>
                </a:lnTo>
                <a:lnTo>
                  <a:pt x="0" y="1534739"/>
                </a:lnTo>
                <a:lnTo>
                  <a:pt x="0" y="0"/>
                </a:lnTo>
                <a:close/>
              </a:path>
            </a:pathLst>
          </a:custGeom>
          <a:solidFill>
            <a:srgbClr val="FFB5AF"/>
          </a:solidFill>
        </p:spPr>
        <p:txBody>
          <a:bodyPr wrap="square" lIns="0" tIns="0" rIns="0" bIns="0" rtlCol="0">
            <a:noAutofit/>
          </a:bodyPr>
          <a:lstStyle/>
          <a:p>
            <a:endParaRPr>
              <a:solidFill>
                <a:srgbClr val="000000"/>
              </a:solidFill>
              <a:latin typeface="Calibri"/>
              <a:cs typeface="Calibri"/>
            </a:endParaRPr>
          </a:p>
        </p:txBody>
      </p:sp>
      <p:sp>
        <p:nvSpPr>
          <p:cNvPr id="18" name="object 18"/>
          <p:cNvSpPr/>
          <p:nvPr/>
        </p:nvSpPr>
        <p:spPr>
          <a:xfrm>
            <a:off x="5170566" y="3636387"/>
            <a:ext cx="1781876" cy="1534738"/>
          </a:xfrm>
          <a:custGeom>
            <a:avLst/>
            <a:gdLst/>
            <a:ahLst/>
            <a:cxnLst/>
            <a:rect l="l" t="t" r="r" b="b"/>
            <a:pathLst>
              <a:path w="1781876" h="1534738">
                <a:moveTo>
                  <a:pt x="0" y="0"/>
                </a:moveTo>
                <a:lnTo>
                  <a:pt x="1781876" y="0"/>
                </a:lnTo>
                <a:lnTo>
                  <a:pt x="1781876" y="1534738"/>
                </a:lnTo>
                <a:lnTo>
                  <a:pt x="0" y="1534738"/>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21" name="object 21"/>
          <p:cNvSpPr txBox="1"/>
          <p:nvPr/>
        </p:nvSpPr>
        <p:spPr>
          <a:xfrm>
            <a:off x="5310265" y="3999816"/>
            <a:ext cx="1852538" cy="419784"/>
          </a:xfrm>
          <a:prstGeom prst="rect">
            <a:avLst/>
          </a:prstGeom>
        </p:spPr>
        <p:txBody>
          <a:bodyPr vert="horz" wrap="square" lIns="0" tIns="0" rIns="0" bIns="0" rtlCol="0">
            <a:noAutofit/>
          </a:bodyPr>
          <a:lstStyle/>
          <a:p>
            <a:pPr marL="12695"/>
            <a:r>
              <a:rPr sz="2700" dirty="0">
                <a:solidFill>
                  <a:srgbClr val="000000"/>
                </a:solidFill>
                <a:latin typeface="Calibri"/>
                <a:cs typeface="Calibri"/>
              </a:rPr>
              <a:t>Prob</a:t>
            </a:r>
            <a:r>
              <a:rPr sz="2700" spc="-4" dirty="0">
                <a:solidFill>
                  <a:srgbClr val="000000"/>
                </a:solidFill>
                <a:latin typeface="Calibri"/>
                <a:cs typeface="Calibri"/>
              </a:rPr>
              <a:t>le</a:t>
            </a:r>
            <a:r>
              <a:rPr sz="2700" dirty="0">
                <a:solidFill>
                  <a:srgbClr val="000000"/>
                </a:solidFill>
                <a:latin typeface="Calibri"/>
                <a:cs typeface="Calibri"/>
              </a:rPr>
              <a:t>m</a:t>
            </a:r>
            <a:r>
              <a:rPr lang="en-US" sz="2700" dirty="0">
                <a:solidFill>
                  <a:srgbClr val="000000"/>
                </a:solidFill>
                <a:latin typeface="Calibri"/>
                <a:cs typeface="Calibri"/>
              </a:rPr>
              <a:t> Behaviors</a:t>
            </a:r>
            <a:endParaRPr sz="2700" dirty="0">
              <a:solidFill>
                <a:srgbClr val="000000"/>
              </a:solidFill>
              <a:latin typeface="Calibri"/>
              <a:cs typeface="Calibri"/>
            </a:endParaRPr>
          </a:p>
        </p:txBody>
      </p:sp>
      <p:sp>
        <p:nvSpPr>
          <p:cNvPr id="23" name="object 23"/>
          <p:cNvSpPr/>
          <p:nvPr/>
        </p:nvSpPr>
        <p:spPr>
          <a:xfrm>
            <a:off x="5162142" y="1798420"/>
            <a:ext cx="1780192" cy="1516207"/>
          </a:xfrm>
          <a:custGeom>
            <a:avLst/>
            <a:gdLst/>
            <a:ahLst/>
            <a:cxnLst/>
            <a:rect l="l" t="t" r="r" b="b"/>
            <a:pathLst>
              <a:path w="1780192" h="1516207">
                <a:moveTo>
                  <a:pt x="0" y="0"/>
                </a:moveTo>
                <a:lnTo>
                  <a:pt x="1780192" y="0"/>
                </a:lnTo>
                <a:lnTo>
                  <a:pt x="1780192" y="1516207"/>
                </a:lnTo>
                <a:lnTo>
                  <a:pt x="0" y="1516207"/>
                </a:lnTo>
                <a:lnTo>
                  <a:pt x="0" y="0"/>
                </a:lnTo>
                <a:close/>
              </a:path>
            </a:pathLst>
          </a:custGeom>
          <a:solidFill>
            <a:srgbClr val="FFD9A8"/>
          </a:solidFill>
        </p:spPr>
        <p:txBody>
          <a:bodyPr wrap="square" lIns="0" tIns="0" rIns="0" bIns="0" rtlCol="0">
            <a:noAutofit/>
          </a:bodyPr>
          <a:lstStyle/>
          <a:p>
            <a:endParaRPr/>
          </a:p>
        </p:txBody>
      </p:sp>
      <p:sp>
        <p:nvSpPr>
          <p:cNvPr id="24" name="object 24"/>
          <p:cNvSpPr/>
          <p:nvPr/>
        </p:nvSpPr>
        <p:spPr>
          <a:xfrm>
            <a:off x="5162146" y="1798420"/>
            <a:ext cx="1780191" cy="1516207"/>
          </a:xfrm>
          <a:custGeom>
            <a:avLst/>
            <a:gdLst/>
            <a:ahLst/>
            <a:cxnLst/>
            <a:rect l="l" t="t" r="r" b="b"/>
            <a:pathLst>
              <a:path w="1780191" h="1516207">
                <a:moveTo>
                  <a:pt x="0" y="0"/>
                </a:moveTo>
                <a:lnTo>
                  <a:pt x="1780191" y="0"/>
                </a:lnTo>
                <a:lnTo>
                  <a:pt x="1780191" y="1516207"/>
                </a:lnTo>
                <a:lnTo>
                  <a:pt x="0" y="1516207"/>
                </a:lnTo>
                <a:lnTo>
                  <a:pt x="0" y="0"/>
                </a:lnTo>
                <a:close/>
              </a:path>
            </a:pathLst>
          </a:custGeom>
          <a:ln w="26951">
            <a:solidFill>
              <a:srgbClr val="000000"/>
            </a:solidFill>
          </a:ln>
        </p:spPr>
        <p:txBody>
          <a:bodyPr wrap="square" lIns="0" tIns="0" rIns="0" bIns="0" rtlCol="0">
            <a:noAutofit/>
          </a:bodyPr>
          <a:lstStyle/>
          <a:p>
            <a:endParaRPr/>
          </a:p>
        </p:txBody>
      </p:sp>
      <p:sp>
        <p:nvSpPr>
          <p:cNvPr id="27" name="object 27"/>
          <p:cNvSpPr txBox="1"/>
          <p:nvPr/>
        </p:nvSpPr>
        <p:spPr>
          <a:xfrm>
            <a:off x="5334000" y="2133601"/>
            <a:ext cx="1391286" cy="819785"/>
          </a:xfrm>
          <a:prstGeom prst="rect">
            <a:avLst/>
          </a:prstGeom>
        </p:spPr>
        <p:txBody>
          <a:bodyPr vert="horz" wrap="square" lIns="0" tIns="0" rIns="0" bIns="0" rtlCol="0">
            <a:noAutofit/>
          </a:bodyPr>
          <a:lstStyle/>
          <a:p>
            <a:pPr marL="12695" marR="12695">
              <a:lnSpc>
                <a:spcPct val="100099"/>
              </a:lnSpc>
            </a:pPr>
            <a:r>
              <a:rPr sz="2700" dirty="0">
                <a:solidFill>
                  <a:srgbClr val="000000"/>
                </a:solidFill>
                <a:latin typeface="Calibri"/>
                <a:cs typeface="Calibri"/>
              </a:rPr>
              <a:t>D</a:t>
            </a:r>
            <a:r>
              <a:rPr sz="2700" spc="-4" dirty="0">
                <a:solidFill>
                  <a:srgbClr val="000000"/>
                </a:solidFill>
                <a:latin typeface="Calibri"/>
                <a:cs typeface="Calibri"/>
              </a:rPr>
              <a:t>e</a:t>
            </a:r>
            <a:r>
              <a:rPr sz="2700" dirty="0">
                <a:solidFill>
                  <a:srgbClr val="000000"/>
                </a:solidFill>
                <a:latin typeface="Calibri"/>
                <a:cs typeface="Calibri"/>
              </a:rPr>
              <a:t>sir</a:t>
            </a:r>
            <a:r>
              <a:rPr sz="2700" spc="-4" dirty="0">
                <a:solidFill>
                  <a:srgbClr val="000000"/>
                </a:solidFill>
                <a:latin typeface="Calibri"/>
                <a:cs typeface="Calibri"/>
              </a:rPr>
              <a:t>e</a:t>
            </a:r>
            <a:r>
              <a:rPr sz="2700" dirty="0">
                <a:solidFill>
                  <a:srgbClr val="000000"/>
                </a:solidFill>
                <a:latin typeface="Calibri"/>
                <a:cs typeface="Calibri"/>
              </a:rPr>
              <a:t>d B</a:t>
            </a:r>
            <a:r>
              <a:rPr sz="2700" spc="-4" dirty="0">
                <a:solidFill>
                  <a:srgbClr val="000000"/>
                </a:solidFill>
                <a:latin typeface="Calibri"/>
                <a:cs typeface="Calibri"/>
              </a:rPr>
              <a:t>e</a:t>
            </a:r>
            <a:r>
              <a:rPr sz="2700" dirty="0">
                <a:solidFill>
                  <a:srgbClr val="000000"/>
                </a:solidFill>
                <a:latin typeface="Calibri"/>
                <a:cs typeface="Calibri"/>
              </a:rPr>
              <a:t>h</a:t>
            </a:r>
            <a:r>
              <a:rPr sz="2700" spc="-4" dirty="0">
                <a:solidFill>
                  <a:srgbClr val="000000"/>
                </a:solidFill>
                <a:latin typeface="Calibri"/>
                <a:cs typeface="Calibri"/>
              </a:rPr>
              <a:t>a</a:t>
            </a:r>
            <a:r>
              <a:rPr sz="2700" dirty="0">
                <a:solidFill>
                  <a:srgbClr val="000000"/>
                </a:solidFill>
                <a:latin typeface="Calibri"/>
                <a:cs typeface="Calibri"/>
              </a:rPr>
              <a:t>viors</a:t>
            </a:r>
          </a:p>
        </p:txBody>
      </p:sp>
      <p:sp>
        <p:nvSpPr>
          <p:cNvPr id="28" name="object 28"/>
          <p:cNvSpPr/>
          <p:nvPr/>
        </p:nvSpPr>
        <p:spPr>
          <a:xfrm>
            <a:off x="5180669" y="5388448"/>
            <a:ext cx="1761665" cy="1592017"/>
          </a:xfrm>
          <a:custGeom>
            <a:avLst/>
            <a:gdLst/>
            <a:ahLst/>
            <a:cxnLst/>
            <a:rect l="l" t="t" r="r" b="b"/>
            <a:pathLst>
              <a:path w="1761665" h="1592017">
                <a:moveTo>
                  <a:pt x="0" y="0"/>
                </a:moveTo>
                <a:lnTo>
                  <a:pt x="1761665" y="0"/>
                </a:lnTo>
                <a:lnTo>
                  <a:pt x="1761665" y="1592017"/>
                </a:lnTo>
                <a:lnTo>
                  <a:pt x="0" y="1592017"/>
                </a:lnTo>
                <a:lnTo>
                  <a:pt x="0" y="0"/>
                </a:lnTo>
                <a:close/>
              </a:path>
            </a:pathLst>
          </a:custGeom>
          <a:solidFill>
            <a:srgbClr val="FFD9A8"/>
          </a:solidFill>
        </p:spPr>
        <p:txBody>
          <a:bodyPr wrap="square" lIns="0" tIns="0" rIns="0" bIns="0" rtlCol="0">
            <a:noAutofit/>
          </a:bodyPr>
          <a:lstStyle/>
          <a:p>
            <a:endParaRPr>
              <a:solidFill>
                <a:srgbClr val="000000"/>
              </a:solidFill>
              <a:latin typeface="Calibri"/>
              <a:cs typeface="Calibri"/>
            </a:endParaRPr>
          </a:p>
        </p:txBody>
      </p:sp>
      <p:sp>
        <p:nvSpPr>
          <p:cNvPr id="29" name="object 29"/>
          <p:cNvSpPr/>
          <p:nvPr/>
        </p:nvSpPr>
        <p:spPr>
          <a:xfrm>
            <a:off x="5180669" y="5388449"/>
            <a:ext cx="1761665" cy="1592017"/>
          </a:xfrm>
          <a:custGeom>
            <a:avLst/>
            <a:gdLst/>
            <a:ahLst/>
            <a:cxnLst/>
            <a:rect l="l" t="t" r="r" b="b"/>
            <a:pathLst>
              <a:path w="1761665" h="1592017">
                <a:moveTo>
                  <a:pt x="0" y="0"/>
                </a:moveTo>
                <a:lnTo>
                  <a:pt x="1761665" y="0"/>
                </a:lnTo>
                <a:lnTo>
                  <a:pt x="1761665" y="1592017"/>
                </a:lnTo>
                <a:lnTo>
                  <a:pt x="0" y="1592017"/>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32" name="object 32"/>
          <p:cNvSpPr txBox="1"/>
          <p:nvPr/>
        </p:nvSpPr>
        <p:spPr>
          <a:xfrm>
            <a:off x="5317492" y="5791202"/>
            <a:ext cx="2150110" cy="819785"/>
          </a:xfrm>
          <a:prstGeom prst="rect">
            <a:avLst/>
          </a:prstGeom>
        </p:spPr>
        <p:txBody>
          <a:bodyPr vert="horz" wrap="square" lIns="0" tIns="0" rIns="0" bIns="0" rtlCol="0">
            <a:noAutofit/>
          </a:bodyPr>
          <a:lstStyle/>
          <a:p>
            <a:pPr marL="12695" marR="12695">
              <a:lnSpc>
                <a:spcPct val="100099"/>
              </a:lnSpc>
            </a:pPr>
            <a:r>
              <a:rPr sz="2700" dirty="0">
                <a:solidFill>
                  <a:srgbClr val="000000"/>
                </a:solidFill>
                <a:latin typeface="Calibri"/>
                <a:cs typeface="Calibri"/>
              </a:rPr>
              <a:t>Alt</a:t>
            </a:r>
            <a:r>
              <a:rPr sz="2700" spc="-4" dirty="0">
                <a:solidFill>
                  <a:srgbClr val="000000"/>
                </a:solidFill>
                <a:latin typeface="Calibri"/>
                <a:cs typeface="Calibri"/>
              </a:rPr>
              <a:t>e</a:t>
            </a:r>
            <a:r>
              <a:rPr sz="2700" dirty="0">
                <a:solidFill>
                  <a:srgbClr val="000000"/>
                </a:solidFill>
                <a:latin typeface="Calibri"/>
                <a:cs typeface="Calibri"/>
              </a:rPr>
              <a:t>rn</a:t>
            </a:r>
            <a:r>
              <a:rPr sz="2700" spc="-4" dirty="0">
                <a:solidFill>
                  <a:srgbClr val="000000"/>
                </a:solidFill>
                <a:latin typeface="Calibri"/>
                <a:cs typeface="Calibri"/>
              </a:rPr>
              <a:t>a</a:t>
            </a:r>
            <a:r>
              <a:rPr sz="2700" dirty="0">
                <a:solidFill>
                  <a:srgbClr val="000000"/>
                </a:solidFill>
                <a:latin typeface="Calibri"/>
                <a:cs typeface="Calibri"/>
              </a:rPr>
              <a:t>tive B</a:t>
            </a:r>
            <a:r>
              <a:rPr sz="2700" spc="-4" dirty="0">
                <a:solidFill>
                  <a:srgbClr val="000000"/>
                </a:solidFill>
                <a:latin typeface="Calibri"/>
                <a:cs typeface="Calibri"/>
              </a:rPr>
              <a:t>e</a:t>
            </a:r>
            <a:r>
              <a:rPr sz="2700" dirty="0">
                <a:solidFill>
                  <a:srgbClr val="000000"/>
                </a:solidFill>
                <a:latin typeface="Calibri"/>
                <a:cs typeface="Calibri"/>
              </a:rPr>
              <a:t>h</a:t>
            </a:r>
            <a:r>
              <a:rPr sz="2700" spc="-4" dirty="0">
                <a:solidFill>
                  <a:srgbClr val="000000"/>
                </a:solidFill>
                <a:latin typeface="Calibri"/>
                <a:cs typeface="Calibri"/>
              </a:rPr>
              <a:t>a</a:t>
            </a:r>
            <a:r>
              <a:rPr sz="2700" dirty="0">
                <a:solidFill>
                  <a:srgbClr val="000000"/>
                </a:solidFill>
                <a:latin typeface="Calibri"/>
                <a:cs typeface="Calibri"/>
              </a:rPr>
              <a:t>viors</a:t>
            </a:r>
          </a:p>
        </p:txBody>
      </p:sp>
      <p:sp>
        <p:nvSpPr>
          <p:cNvPr id="33" name="object 33"/>
          <p:cNvSpPr/>
          <p:nvPr/>
        </p:nvSpPr>
        <p:spPr>
          <a:xfrm>
            <a:off x="7341481" y="3636388"/>
            <a:ext cx="1743139" cy="1534738"/>
          </a:xfrm>
          <a:custGeom>
            <a:avLst/>
            <a:gdLst/>
            <a:ahLst/>
            <a:cxnLst/>
            <a:rect l="l" t="t" r="r" b="b"/>
            <a:pathLst>
              <a:path w="1743139" h="1534739">
                <a:moveTo>
                  <a:pt x="0" y="0"/>
                </a:moveTo>
                <a:lnTo>
                  <a:pt x="1743139" y="0"/>
                </a:lnTo>
                <a:lnTo>
                  <a:pt x="1743139" y="1534739"/>
                </a:lnTo>
                <a:lnTo>
                  <a:pt x="0" y="1534739"/>
                </a:lnTo>
                <a:lnTo>
                  <a:pt x="0" y="0"/>
                </a:lnTo>
                <a:close/>
              </a:path>
            </a:pathLst>
          </a:custGeom>
          <a:solidFill>
            <a:srgbClr val="FFD9A8"/>
          </a:solidFill>
        </p:spPr>
        <p:txBody>
          <a:bodyPr wrap="square" lIns="0" tIns="0" rIns="0" bIns="0" rtlCol="0">
            <a:noAutofit/>
          </a:bodyPr>
          <a:lstStyle/>
          <a:p>
            <a:endParaRPr>
              <a:solidFill>
                <a:srgbClr val="000000"/>
              </a:solidFill>
              <a:latin typeface="Calibri"/>
              <a:cs typeface="Calibri"/>
            </a:endParaRPr>
          </a:p>
        </p:txBody>
      </p:sp>
      <p:sp>
        <p:nvSpPr>
          <p:cNvPr id="34" name="object 34"/>
          <p:cNvSpPr/>
          <p:nvPr/>
        </p:nvSpPr>
        <p:spPr>
          <a:xfrm>
            <a:off x="7341481" y="3636387"/>
            <a:ext cx="1743139" cy="1534738"/>
          </a:xfrm>
          <a:custGeom>
            <a:avLst/>
            <a:gdLst/>
            <a:ahLst/>
            <a:cxnLst/>
            <a:rect l="l" t="t" r="r" b="b"/>
            <a:pathLst>
              <a:path w="1743139" h="1534738">
                <a:moveTo>
                  <a:pt x="0" y="0"/>
                </a:moveTo>
                <a:lnTo>
                  <a:pt x="1743139" y="0"/>
                </a:lnTo>
                <a:lnTo>
                  <a:pt x="1743139" y="1534738"/>
                </a:lnTo>
                <a:lnTo>
                  <a:pt x="0" y="1534738"/>
                </a:lnTo>
                <a:lnTo>
                  <a:pt x="0" y="0"/>
                </a:lnTo>
                <a:close/>
              </a:path>
            </a:pathLst>
          </a:custGeom>
          <a:ln w="26951">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36" name="object 36"/>
          <p:cNvSpPr txBox="1"/>
          <p:nvPr/>
        </p:nvSpPr>
        <p:spPr>
          <a:xfrm>
            <a:off x="7467600" y="4267201"/>
            <a:ext cx="1795780" cy="304800"/>
          </a:xfrm>
          <a:prstGeom prst="rect">
            <a:avLst/>
          </a:prstGeom>
        </p:spPr>
        <p:txBody>
          <a:bodyPr vert="horz" wrap="square" lIns="0" tIns="0" rIns="0" bIns="0" rtlCol="0">
            <a:noAutofit/>
          </a:bodyPr>
          <a:lstStyle/>
          <a:p>
            <a:pPr marL="12695"/>
            <a:r>
              <a:rPr sz="2100" spc="10" dirty="0">
                <a:solidFill>
                  <a:srgbClr val="000000"/>
                </a:solidFill>
                <a:latin typeface="Calibri"/>
                <a:cs typeface="Calibri"/>
              </a:rPr>
              <a:t>Cons</a:t>
            </a:r>
            <a:r>
              <a:rPr sz="2100" dirty="0">
                <a:solidFill>
                  <a:srgbClr val="000000"/>
                </a:solidFill>
                <a:latin typeface="Calibri"/>
                <a:cs typeface="Calibri"/>
              </a:rPr>
              <a:t>e</a:t>
            </a:r>
            <a:r>
              <a:rPr sz="2100" spc="10" dirty="0">
                <a:solidFill>
                  <a:srgbClr val="000000"/>
                </a:solidFill>
                <a:latin typeface="Calibri"/>
                <a:cs typeface="Calibri"/>
              </a:rPr>
              <a:t>qu</a:t>
            </a:r>
            <a:r>
              <a:rPr sz="2100" dirty="0">
                <a:solidFill>
                  <a:srgbClr val="000000"/>
                </a:solidFill>
                <a:latin typeface="Calibri"/>
                <a:cs typeface="Calibri"/>
              </a:rPr>
              <a:t>e</a:t>
            </a:r>
            <a:r>
              <a:rPr sz="2100" spc="10" dirty="0">
                <a:solidFill>
                  <a:srgbClr val="000000"/>
                </a:solidFill>
                <a:latin typeface="Calibri"/>
                <a:cs typeface="Calibri"/>
              </a:rPr>
              <a:t>n</a:t>
            </a:r>
            <a:r>
              <a:rPr sz="2100" dirty="0">
                <a:solidFill>
                  <a:srgbClr val="000000"/>
                </a:solidFill>
                <a:latin typeface="Calibri"/>
                <a:cs typeface="Calibri"/>
              </a:rPr>
              <a:t>ce</a:t>
            </a:r>
            <a:r>
              <a:rPr sz="2100" spc="4" dirty="0">
                <a:solidFill>
                  <a:srgbClr val="000000"/>
                </a:solidFill>
                <a:latin typeface="Calibri"/>
                <a:cs typeface="Calibri"/>
              </a:rPr>
              <a:t>s</a:t>
            </a:r>
            <a:endParaRPr sz="2100" dirty="0">
              <a:solidFill>
                <a:srgbClr val="000000"/>
              </a:solidFill>
              <a:latin typeface="Calibri"/>
              <a:cs typeface="Calibri"/>
            </a:endParaRPr>
          </a:p>
        </p:txBody>
      </p:sp>
      <p:sp>
        <p:nvSpPr>
          <p:cNvPr id="37" name="object 37"/>
          <p:cNvSpPr/>
          <p:nvPr/>
        </p:nvSpPr>
        <p:spPr>
          <a:xfrm>
            <a:off x="7341481" y="1798402"/>
            <a:ext cx="1743139" cy="1495990"/>
          </a:xfrm>
          <a:custGeom>
            <a:avLst/>
            <a:gdLst/>
            <a:ahLst/>
            <a:cxnLst/>
            <a:rect l="l" t="t" r="r" b="b"/>
            <a:pathLst>
              <a:path w="1743139" h="1495990">
                <a:moveTo>
                  <a:pt x="0" y="0"/>
                </a:moveTo>
                <a:lnTo>
                  <a:pt x="1743139" y="0"/>
                </a:lnTo>
                <a:lnTo>
                  <a:pt x="1743139" y="1495990"/>
                </a:lnTo>
                <a:lnTo>
                  <a:pt x="0" y="1495990"/>
                </a:lnTo>
                <a:lnTo>
                  <a:pt x="0" y="0"/>
                </a:lnTo>
                <a:close/>
              </a:path>
            </a:pathLst>
          </a:custGeom>
          <a:solidFill>
            <a:srgbClr val="FFD9A8"/>
          </a:solidFill>
        </p:spPr>
        <p:txBody>
          <a:bodyPr wrap="square" lIns="0" tIns="0" rIns="0" bIns="0" rtlCol="0">
            <a:noAutofit/>
          </a:bodyPr>
          <a:lstStyle/>
          <a:p>
            <a:endParaRPr/>
          </a:p>
        </p:txBody>
      </p:sp>
      <p:sp>
        <p:nvSpPr>
          <p:cNvPr id="38" name="object 38"/>
          <p:cNvSpPr/>
          <p:nvPr/>
        </p:nvSpPr>
        <p:spPr>
          <a:xfrm>
            <a:off x="7341481" y="1798402"/>
            <a:ext cx="1743139" cy="1495990"/>
          </a:xfrm>
          <a:custGeom>
            <a:avLst/>
            <a:gdLst/>
            <a:ahLst/>
            <a:cxnLst/>
            <a:rect l="l" t="t" r="r" b="b"/>
            <a:pathLst>
              <a:path w="1743139" h="1495990">
                <a:moveTo>
                  <a:pt x="0" y="0"/>
                </a:moveTo>
                <a:lnTo>
                  <a:pt x="1743139" y="0"/>
                </a:lnTo>
                <a:lnTo>
                  <a:pt x="1743139" y="1495990"/>
                </a:lnTo>
                <a:lnTo>
                  <a:pt x="0" y="1495990"/>
                </a:lnTo>
                <a:lnTo>
                  <a:pt x="0" y="0"/>
                </a:lnTo>
                <a:close/>
              </a:path>
            </a:pathLst>
          </a:custGeom>
          <a:ln w="26951">
            <a:solidFill>
              <a:srgbClr val="000000"/>
            </a:solidFill>
          </a:ln>
        </p:spPr>
        <p:txBody>
          <a:bodyPr wrap="square" lIns="0" tIns="0" rIns="0" bIns="0" rtlCol="0">
            <a:noAutofit/>
          </a:bodyPr>
          <a:lstStyle/>
          <a:p>
            <a:endParaRPr/>
          </a:p>
        </p:txBody>
      </p:sp>
      <p:sp>
        <p:nvSpPr>
          <p:cNvPr id="40" name="object 40"/>
          <p:cNvSpPr txBox="1"/>
          <p:nvPr/>
        </p:nvSpPr>
        <p:spPr>
          <a:xfrm>
            <a:off x="7391400" y="2362200"/>
            <a:ext cx="1752600" cy="380999"/>
          </a:xfrm>
          <a:prstGeom prst="rect">
            <a:avLst/>
          </a:prstGeom>
        </p:spPr>
        <p:txBody>
          <a:bodyPr vert="horz" wrap="square" lIns="0" tIns="0" rIns="0" bIns="0" rtlCol="0">
            <a:noAutofit/>
          </a:bodyPr>
          <a:lstStyle/>
          <a:p>
            <a:pPr marL="12695"/>
            <a:r>
              <a:rPr sz="2100" spc="10" dirty="0">
                <a:solidFill>
                  <a:srgbClr val="000000"/>
                </a:solidFill>
                <a:latin typeface="Calibri"/>
                <a:cs typeface="Calibri"/>
              </a:rPr>
              <a:t>Cons</a:t>
            </a:r>
            <a:r>
              <a:rPr sz="2100" dirty="0">
                <a:solidFill>
                  <a:srgbClr val="000000"/>
                </a:solidFill>
                <a:latin typeface="Calibri"/>
                <a:cs typeface="Calibri"/>
              </a:rPr>
              <a:t>e</a:t>
            </a:r>
            <a:r>
              <a:rPr sz="2100" spc="10" dirty="0">
                <a:solidFill>
                  <a:srgbClr val="000000"/>
                </a:solidFill>
                <a:latin typeface="Calibri"/>
                <a:cs typeface="Calibri"/>
              </a:rPr>
              <a:t>qu</a:t>
            </a:r>
            <a:r>
              <a:rPr sz="2100" dirty="0">
                <a:solidFill>
                  <a:srgbClr val="000000"/>
                </a:solidFill>
                <a:latin typeface="Calibri"/>
                <a:cs typeface="Calibri"/>
              </a:rPr>
              <a:t>e</a:t>
            </a:r>
            <a:r>
              <a:rPr sz="2100" spc="10" dirty="0">
                <a:solidFill>
                  <a:srgbClr val="000000"/>
                </a:solidFill>
                <a:latin typeface="Calibri"/>
                <a:cs typeface="Calibri"/>
              </a:rPr>
              <a:t>n</a:t>
            </a:r>
            <a:r>
              <a:rPr sz="2100" dirty="0">
                <a:solidFill>
                  <a:srgbClr val="000000"/>
                </a:solidFill>
                <a:latin typeface="Calibri"/>
                <a:cs typeface="Calibri"/>
              </a:rPr>
              <a:t>ce</a:t>
            </a:r>
            <a:r>
              <a:rPr sz="2100" spc="4" dirty="0">
                <a:solidFill>
                  <a:srgbClr val="000000"/>
                </a:solidFill>
                <a:latin typeface="Calibri"/>
                <a:cs typeface="Calibri"/>
              </a:rPr>
              <a:t>s</a:t>
            </a:r>
            <a:endParaRPr sz="2100" dirty="0">
              <a:solidFill>
                <a:srgbClr val="000000"/>
              </a:solidFill>
              <a:latin typeface="Calibri"/>
              <a:cs typeface="Calibri"/>
            </a:endParaRPr>
          </a:p>
        </p:txBody>
      </p:sp>
      <p:sp>
        <p:nvSpPr>
          <p:cNvPr id="41" name="object 41"/>
          <p:cNvSpPr/>
          <p:nvPr/>
        </p:nvSpPr>
        <p:spPr>
          <a:xfrm>
            <a:off x="2512902" y="4399542"/>
            <a:ext cx="498521" cy="1"/>
          </a:xfrm>
          <a:custGeom>
            <a:avLst/>
            <a:gdLst/>
            <a:ahLst/>
            <a:cxnLst/>
            <a:rect l="l" t="t" r="r" b="b"/>
            <a:pathLst>
              <a:path w="498521" h="1">
                <a:moveTo>
                  <a:pt x="498521"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2" name="object 42"/>
          <p:cNvSpPr/>
          <p:nvPr/>
        </p:nvSpPr>
        <p:spPr>
          <a:xfrm>
            <a:off x="2903632" y="4318674"/>
            <a:ext cx="161682" cy="161729"/>
          </a:xfrm>
          <a:custGeom>
            <a:avLst/>
            <a:gdLst/>
            <a:ahLst/>
            <a:cxnLst/>
            <a:rect l="l" t="t" r="r" b="b"/>
            <a:pathLst>
              <a:path w="161682" h="161729">
                <a:moveTo>
                  <a:pt x="0" y="0"/>
                </a:moveTo>
                <a:lnTo>
                  <a:pt x="53893" y="80864"/>
                </a:lnTo>
                <a:lnTo>
                  <a:pt x="0" y="161729"/>
                </a:lnTo>
                <a:lnTo>
                  <a:pt x="161682" y="80864"/>
                </a:lnTo>
                <a:lnTo>
                  <a:pt x="0"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3" name="object 43"/>
          <p:cNvSpPr/>
          <p:nvPr/>
        </p:nvSpPr>
        <p:spPr>
          <a:xfrm>
            <a:off x="4830351" y="4402911"/>
            <a:ext cx="498521" cy="1"/>
          </a:xfrm>
          <a:custGeom>
            <a:avLst/>
            <a:gdLst/>
            <a:ahLst/>
            <a:cxnLst/>
            <a:rect l="l" t="t" r="r" b="b"/>
            <a:pathLst>
              <a:path w="498521" h="1">
                <a:moveTo>
                  <a:pt x="498521"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4" name="object 44"/>
          <p:cNvSpPr/>
          <p:nvPr/>
        </p:nvSpPr>
        <p:spPr>
          <a:xfrm>
            <a:off x="5221081" y="4322046"/>
            <a:ext cx="161682" cy="161729"/>
          </a:xfrm>
          <a:custGeom>
            <a:avLst/>
            <a:gdLst/>
            <a:ahLst/>
            <a:cxnLst/>
            <a:rect l="l" t="t" r="r" b="b"/>
            <a:pathLst>
              <a:path w="161682" h="161729">
                <a:moveTo>
                  <a:pt x="0" y="0"/>
                </a:moveTo>
                <a:lnTo>
                  <a:pt x="53894" y="80864"/>
                </a:lnTo>
                <a:lnTo>
                  <a:pt x="0" y="161729"/>
                </a:lnTo>
                <a:lnTo>
                  <a:pt x="161682" y="80864"/>
                </a:lnTo>
                <a:lnTo>
                  <a:pt x="0"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5" name="object 45"/>
          <p:cNvSpPr/>
          <p:nvPr/>
        </p:nvSpPr>
        <p:spPr>
          <a:xfrm>
            <a:off x="6790749" y="4402911"/>
            <a:ext cx="498520" cy="1"/>
          </a:xfrm>
          <a:custGeom>
            <a:avLst/>
            <a:gdLst/>
            <a:ahLst/>
            <a:cxnLst/>
            <a:rect l="l" t="t" r="r" b="b"/>
            <a:pathLst>
              <a:path w="498520" h="1">
                <a:moveTo>
                  <a:pt x="498520"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6" name="object 46"/>
          <p:cNvSpPr/>
          <p:nvPr/>
        </p:nvSpPr>
        <p:spPr>
          <a:xfrm>
            <a:off x="7181481" y="4322046"/>
            <a:ext cx="161684" cy="161729"/>
          </a:xfrm>
          <a:custGeom>
            <a:avLst/>
            <a:gdLst/>
            <a:ahLst/>
            <a:cxnLst/>
            <a:rect l="l" t="t" r="r" b="b"/>
            <a:pathLst>
              <a:path w="161683" h="161729">
                <a:moveTo>
                  <a:pt x="1" y="0"/>
                </a:moveTo>
                <a:lnTo>
                  <a:pt x="53894" y="80864"/>
                </a:lnTo>
                <a:lnTo>
                  <a:pt x="0" y="161729"/>
                </a:lnTo>
                <a:lnTo>
                  <a:pt x="161683" y="80864"/>
                </a:lnTo>
                <a:lnTo>
                  <a:pt x="1"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7" name="object 47"/>
          <p:cNvSpPr/>
          <p:nvPr/>
        </p:nvSpPr>
        <p:spPr>
          <a:xfrm>
            <a:off x="6790749" y="2603679"/>
            <a:ext cx="498520" cy="1"/>
          </a:xfrm>
          <a:custGeom>
            <a:avLst/>
            <a:gdLst/>
            <a:ahLst/>
            <a:cxnLst/>
            <a:rect l="l" t="t" r="r" b="b"/>
            <a:pathLst>
              <a:path w="498520" h="1">
                <a:moveTo>
                  <a:pt x="498520" y="1"/>
                </a:moveTo>
                <a:lnTo>
                  <a:pt x="0" y="0"/>
                </a:lnTo>
              </a:path>
            </a:pathLst>
          </a:custGeom>
          <a:ln w="53909">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48" name="object 48"/>
          <p:cNvSpPr/>
          <p:nvPr/>
        </p:nvSpPr>
        <p:spPr>
          <a:xfrm>
            <a:off x="7181481" y="2522811"/>
            <a:ext cx="161684" cy="161729"/>
          </a:xfrm>
          <a:custGeom>
            <a:avLst/>
            <a:gdLst/>
            <a:ahLst/>
            <a:cxnLst/>
            <a:rect l="l" t="t" r="r" b="b"/>
            <a:pathLst>
              <a:path w="161683" h="161729">
                <a:moveTo>
                  <a:pt x="1" y="0"/>
                </a:moveTo>
                <a:lnTo>
                  <a:pt x="53894" y="80864"/>
                </a:lnTo>
                <a:lnTo>
                  <a:pt x="0" y="161729"/>
                </a:lnTo>
                <a:lnTo>
                  <a:pt x="161683" y="80864"/>
                </a:lnTo>
                <a:lnTo>
                  <a:pt x="1"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49" name="object 49"/>
          <p:cNvSpPr/>
          <p:nvPr/>
        </p:nvSpPr>
        <p:spPr>
          <a:xfrm>
            <a:off x="3904048" y="2545487"/>
            <a:ext cx="1188020" cy="988130"/>
          </a:xfrm>
          <a:custGeom>
            <a:avLst/>
            <a:gdLst/>
            <a:ahLst/>
            <a:cxnLst/>
            <a:rect l="l" t="t" r="r" b="b"/>
            <a:pathLst>
              <a:path w="1188020" h="988130">
                <a:moveTo>
                  <a:pt x="1188020" y="0"/>
                </a:moveTo>
                <a:lnTo>
                  <a:pt x="0" y="988130"/>
                </a:lnTo>
              </a:path>
            </a:pathLst>
          </a:custGeom>
          <a:ln w="53903">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50" name="object 50"/>
          <p:cNvSpPr/>
          <p:nvPr/>
        </p:nvSpPr>
        <p:spPr>
          <a:xfrm>
            <a:off x="4957503" y="2511019"/>
            <a:ext cx="176006" cy="165580"/>
          </a:xfrm>
          <a:custGeom>
            <a:avLst/>
            <a:gdLst/>
            <a:ahLst/>
            <a:cxnLst/>
            <a:rect l="l" t="t" r="r" b="b"/>
            <a:pathLst>
              <a:path w="176005" h="165580">
                <a:moveTo>
                  <a:pt x="176005" y="0"/>
                </a:moveTo>
                <a:lnTo>
                  <a:pt x="0" y="41225"/>
                </a:lnTo>
                <a:lnTo>
                  <a:pt x="93125" y="68935"/>
                </a:lnTo>
                <a:lnTo>
                  <a:pt x="103371" y="165580"/>
                </a:lnTo>
                <a:lnTo>
                  <a:pt x="176005"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51" name="object 51"/>
          <p:cNvSpPr/>
          <p:nvPr/>
        </p:nvSpPr>
        <p:spPr>
          <a:xfrm>
            <a:off x="3888898" y="5273904"/>
            <a:ext cx="1185545" cy="940248"/>
          </a:xfrm>
          <a:custGeom>
            <a:avLst/>
            <a:gdLst/>
            <a:ahLst/>
            <a:cxnLst/>
            <a:rect l="l" t="t" r="r" b="b"/>
            <a:pathLst>
              <a:path w="1185545" h="940248">
                <a:moveTo>
                  <a:pt x="1185545" y="940248"/>
                </a:moveTo>
                <a:lnTo>
                  <a:pt x="0" y="0"/>
                </a:lnTo>
              </a:path>
            </a:pathLst>
          </a:custGeom>
          <a:ln w="53903">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52" name="object 52"/>
          <p:cNvSpPr/>
          <p:nvPr/>
        </p:nvSpPr>
        <p:spPr>
          <a:xfrm>
            <a:off x="4939758" y="6083800"/>
            <a:ext cx="176919" cy="163841"/>
          </a:xfrm>
          <a:custGeom>
            <a:avLst/>
            <a:gdLst/>
            <a:ahLst/>
            <a:cxnLst/>
            <a:rect l="l" t="t" r="r" b="b"/>
            <a:pathLst>
              <a:path w="176918" h="163842">
                <a:moveTo>
                  <a:pt x="100450" y="0"/>
                </a:moveTo>
                <a:lnTo>
                  <a:pt x="92455" y="96856"/>
                </a:lnTo>
                <a:lnTo>
                  <a:pt x="0" y="126728"/>
                </a:lnTo>
                <a:lnTo>
                  <a:pt x="176918" y="163842"/>
                </a:lnTo>
                <a:lnTo>
                  <a:pt x="100450"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53" name="object 53"/>
          <p:cNvSpPr/>
          <p:nvPr/>
        </p:nvSpPr>
        <p:spPr>
          <a:xfrm>
            <a:off x="6992853" y="5238596"/>
            <a:ext cx="1136645" cy="992205"/>
          </a:xfrm>
          <a:custGeom>
            <a:avLst/>
            <a:gdLst/>
            <a:ahLst/>
            <a:cxnLst/>
            <a:rect l="l" t="t" r="r" b="b"/>
            <a:pathLst>
              <a:path w="1136645" h="992205">
                <a:moveTo>
                  <a:pt x="1136645" y="0"/>
                </a:moveTo>
                <a:lnTo>
                  <a:pt x="0" y="992205"/>
                </a:lnTo>
              </a:path>
            </a:pathLst>
          </a:custGeom>
          <a:ln w="53902">
            <a:solidFill>
              <a:srgbClr val="000000"/>
            </a:solidFill>
          </a:ln>
        </p:spPr>
        <p:txBody>
          <a:bodyPr wrap="square" lIns="0" tIns="0" rIns="0" bIns="0" rtlCol="0">
            <a:noAutofit/>
          </a:bodyPr>
          <a:lstStyle/>
          <a:p>
            <a:endParaRPr>
              <a:solidFill>
                <a:srgbClr val="000000"/>
              </a:solidFill>
              <a:latin typeface="Calibri"/>
              <a:cs typeface="Calibri"/>
            </a:endParaRPr>
          </a:p>
        </p:txBody>
      </p:sp>
      <p:sp>
        <p:nvSpPr>
          <p:cNvPr id="54" name="object 54"/>
          <p:cNvSpPr/>
          <p:nvPr/>
        </p:nvSpPr>
        <p:spPr>
          <a:xfrm>
            <a:off x="7995131" y="5203150"/>
            <a:ext cx="174972" cy="167265"/>
          </a:xfrm>
          <a:custGeom>
            <a:avLst/>
            <a:gdLst/>
            <a:ahLst/>
            <a:cxnLst/>
            <a:rect l="l" t="t" r="r" b="b"/>
            <a:pathLst>
              <a:path w="174972" h="167265">
                <a:moveTo>
                  <a:pt x="174972" y="0"/>
                </a:moveTo>
                <a:lnTo>
                  <a:pt x="0" y="45411"/>
                </a:lnTo>
                <a:lnTo>
                  <a:pt x="93761" y="70891"/>
                </a:lnTo>
                <a:lnTo>
                  <a:pt x="106307" y="167265"/>
                </a:lnTo>
                <a:lnTo>
                  <a:pt x="174972" y="0"/>
                </a:lnTo>
                <a:close/>
              </a:path>
            </a:pathLst>
          </a:custGeom>
          <a:solidFill>
            <a:srgbClr val="000000"/>
          </a:solidFill>
        </p:spPr>
        <p:txBody>
          <a:bodyPr wrap="square" lIns="0" tIns="0" rIns="0" bIns="0" rtlCol="0">
            <a:noAutofit/>
          </a:bodyPr>
          <a:lstStyle/>
          <a:p>
            <a:endParaRPr>
              <a:solidFill>
                <a:srgbClr val="000000"/>
              </a:solidFill>
              <a:latin typeface="Calibri"/>
              <a:cs typeface="Calibri"/>
            </a:endParaRPr>
          </a:p>
        </p:txBody>
      </p:sp>
      <p:sp>
        <p:nvSpPr>
          <p:cNvPr id="55" name="object 55"/>
          <p:cNvSpPr/>
          <p:nvPr/>
        </p:nvSpPr>
        <p:spPr>
          <a:xfrm>
            <a:off x="1447800" y="1524002"/>
            <a:ext cx="6566245" cy="5313260"/>
          </a:xfrm>
          <a:custGeom>
            <a:avLst/>
            <a:gdLst/>
            <a:ahLst/>
            <a:cxnLst/>
            <a:rect l="l" t="t" r="r" b="b"/>
            <a:pathLst>
              <a:path w="6566245" h="5313260">
                <a:moveTo>
                  <a:pt x="4634254" y="3788403"/>
                </a:moveTo>
                <a:lnTo>
                  <a:pt x="2353522" y="3788403"/>
                </a:lnTo>
                <a:lnTo>
                  <a:pt x="2280409" y="5313260"/>
                </a:lnTo>
                <a:lnTo>
                  <a:pt x="3493888" y="4108921"/>
                </a:lnTo>
                <a:lnTo>
                  <a:pt x="4649622" y="4108921"/>
                </a:lnTo>
                <a:lnTo>
                  <a:pt x="4634254" y="3788403"/>
                </a:lnTo>
                <a:close/>
              </a:path>
              <a:path w="6566245" h="5313260">
                <a:moveTo>
                  <a:pt x="4649622" y="4108921"/>
                </a:moveTo>
                <a:lnTo>
                  <a:pt x="3493888" y="4108921"/>
                </a:lnTo>
                <a:lnTo>
                  <a:pt x="4707368" y="5313260"/>
                </a:lnTo>
                <a:lnTo>
                  <a:pt x="4649622" y="4108921"/>
                </a:lnTo>
                <a:close/>
              </a:path>
              <a:path w="6566245" h="5313260">
                <a:moveTo>
                  <a:pt x="1213478" y="640789"/>
                </a:moveTo>
                <a:lnTo>
                  <a:pt x="1957547" y="2054461"/>
                </a:lnTo>
                <a:lnTo>
                  <a:pt x="0" y="2263547"/>
                </a:lnTo>
                <a:lnTo>
                  <a:pt x="1746943" y="2977147"/>
                </a:lnTo>
                <a:lnTo>
                  <a:pt x="421530" y="4108921"/>
                </a:lnTo>
                <a:lnTo>
                  <a:pt x="2353522" y="3788403"/>
                </a:lnTo>
                <a:lnTo>
                  <a:pt x="6190889" y="3788403"/>
                </a:lnTo>
                <a:lnTo>
                  <a:pt x="5240832" y="2977147"/>
                </a:lnTo>
                <a:lnTo>
                  <a:pt x="6987776" y="2263547"/>
                </a:lnTo>
                <a:lnTo>
                  <a:pt x="5030228" y="2054461"/>
                </a:lnTo>
                <a:lnTo>
                  <a:pt x="5347173" y="1452291"/>
                </a:lnTo>
                <a:lnTo>
                  <a:pt x="2887310" y="1452291"/>
                </a:lnTo>
                <a:lnTo>
                  <a:pt x="1213478" y="640789"/>
                </a:lnTo>
                <a:close/>
              </a:path>
              <a:path w="6566245" h="5313260">
                <a:moveTo>
                  <a:pt x="6190889" y="3788403"/>
                </a:moveTo>
                <a:lnTo>
                  <a:pt x="4634254" y="3788403"/>
                </a:lnTo>
                <a:lnTo>
                  <a:pt x="6566245" y="4108921"/>
                </a:lnTo>
                <a:lnTo>
                  <a:pt x="6190889" y="3788403"/>
                </a:lnTo>
                <a:close/>
              </a:path>
              <a:path w="6566245" h="5313260">
                <a:moveTo>
                  <a:pt x="3493888" y="0"/>
                </a:moveTo>
                <a:lnTo>
                  <a:pt x="2887310" y="1452291"/>
                </a:lnTo>
                <a:lnTo>
                  <a:pt x="4100465" y="1452291"/>
                </a:lnTo>
                <a:lnTo>
                  <a:pt x="3493888" y="0"/>
                </a:lnTo>
                <a:close/>
              </a:path>
              <a:path w="6566245" h="5313260">
                <a:moveTo>
                  <a:pt x="5774297" y="640789"/>
                </a:moveTo>
                <a:lnTo>
                  <a:pt x="4100465" y="1452291"/>
                </a:lnTo>
                <a:lnTo>
                  <a:pt x="5347173" y="1452291"/>
                </a:lnTo>
                <a:lnTo>
                  <a:pt x="5774297" y="640789"/>
                </a:lnTo>
                <a:close/>
              </a:path>
            </a:pathLst>
          </a:custGeom>
          <a:solidFill>
            <a:srgbClr val="E32400"/>
          </a:solidFill>
        </p:spPr>
        <p:txBody>
          <a:bodyPr wrap="square" lIns="0" tIns="0" rIns="0" bIns="0" rtlCol="0">
            <a:noAutofit/>
          </a:body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502920" y="0"/>
            <a:ext cx="9052560" cy="1295400"/>
          </a:xfrm>
          <a:prstGeom prst="rect">
            <a:avLst/>
          </a:prstGeom>
        </p:spPr>
        <p:txBody>
          <a:bodyPr vert="horz" wrap="square" lIns="0" tIns="256015" rIns="0" bIns="0" rtlCol="0">
            <a:noAutofit/>
          </a:bodyPr>
          <a:lstStyle/>
          <a:p>
            <a:pPr marL="12695"/>
            <a:r>
              <a:rPr spc="-135" dirty="0">
                <a:solidFill>
                  <a:srgbClr val="000000"/>
                </a:solidFill>
                <a:latin typeface="Calibri"/>
                <a:cs typeface="Calibri"/>
              </a:rPr>
              <a:t>Takin</a:t>
            </a:r>
            <a:r>
              <a:rPr spc="-30" dirty="0">
                <a:solidFill>
                  <a:srgbClr val="000000"/>
                </a:solidFill>
                <a:latin typeface="Calibri"/>
                <a:cs typeface="Calibri"/>
              </a:rPr>
              <a:t>g</a:t>
            </a:r>
            <a:r>
              <a:rPr spc="-215" dirty="0">
                <a:solidFill>
                  <a:srgbClr val="000000"/>
                </a:solidFill>
                <a:latin typeface="Calibri"/>
                <a:cs typeface="Calibri"/>
              </a:rPr>
              <a:t> </a:t>
            </a:r>
            <a:r>
              <a:rPr spc="-135" dirty="0">
                <a:solidFill>
                  <a:srgbClr val="000000"/>
                </a:solidFill>
                <a:latin typeface="Calibri"/>
                <a:cs typeface="Calibri"/>
              </a:rPr>
              <a:t>Car</a:t>
            </a:r>
            <a:r>
              <a:rPr spc="-30" dirty="0">
                <a:solidFill>
                  <a:srgbClr val="000000"/>
                </a:solidFill>
                <a:latin typeface="Calibri"/>
                <a:cs typeface="Calibri"/>
              </a:rPr>
              <a:t>e</a:t>
            </a:r>
            <a:r>
              <a:rPr spc="-215" dirty="0">
                <a:solidFill>
                  <a:srgbClr val="000000"/>
                </a:solidFill>
                <a:latin typeface="Calibri"/>
                <a:cs typeface="Calibri"/>
              </a:rPr>
              <a:t> </a:t>
            </a:r>
            <a:r>
              <a:rPr spc="-140" dirty="0">
                <a:solidFill>
                  <a:srgbClr val="000000"/>
                </a:solidFill>
                <a:latin typeface="Calibri"/>
                <a:cs typeface="Calibri"/>
              </a:rPr>
              <a:t>o</a:t>
            </a:r>
            <a:r>
              <a:rPr spc="-14" dirty="0">
                <a:solidFill>
                  <a:srgbClr val="000000"/>
                </a:solidFill>
                <a:latin typeface="Calibri"/>
                <a:cs typeface="Calibri"/>
              </a:rPr>
              <a:t>f</a:t>
            </a:r>
            <a:r>
              <a:rPr spc="-215" dirty="0">
                <a:solidFill>
                  <a:srgbClr val="000000"/>
                </a:solidFill>
                <a:latin typeface="Calibri"/>
                <a:cs typeface="Calibri"/>
              </a:rPr>
              <a:t> </a:t>
            </a:r>
            <a:r>
              <a:rPr spc="-130" dirty="0">
                <a:solidFill>
                  <a:srgbClr val="000000"/>
                </a:solidFill>
                <a:latin typeface="Calibri"/>
                <a:cs typeface="Calibri"/>
              </a:rPr>
              <a:t>Yourself</a:t>
            </a:r>
            <a:endParaRPr dirty="0">
              <a:solidFill>
                <a:srgbClr val="000000"/>
              </a:solidFill>
              <a:latin typeface="Calibri"/>
              <a:cs typeface="Calibri"/>
            </a:endParaRPr>
          </a:p>
        </p:txBody>
      </p:sp>
      <p:sp>
        <p:nvSpPr>
          <p:cNvPr id="8" name="object 8"/>
          <p:cNvSpPr/>
          <p:nvPr/>
        </p:nvSpPr>
        <p:spPr>
          <a:xfrm>
            <a:off x="663658" y="2270105"/>
            <a:ext cx="2728391" cy="2122693"/>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E47026"/>
          </a:solidFill>
        </p:spPr>
        <p:txBody>
          <a:bodyPr wrap="square" lIns="0" tIns="0" rIns="0" bIns="0" rtlCol="0">
            <a:noAutofit/>
          </a:bodyPr>
          <a:lstStyle/>
          <a:p>
            <a:endParaRPr/>
          </a:p>
        </p:txBody>
      </p:sp>
      <p:sp>
        <p:nvSpPr>
          <p:cNvPr id="9" name="object 9"/>
          <p:cNvSpPr/>
          <p:nvPr/>
        </p:nvSpPr>
        <p:spPr>
          <a:xfrm>
            <a:off x="663658" y="2270108"/>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0" name="object 10"/>
          <p:cNvSpPr txBox="1"/>
          <p:nvPr/>
        </p:nvSpPr>
        <p:spPr>
          <a:xfrm>
            <a:off x="739881" y="2333806"/>
            <a:ext cx="2425700" cy="1835785"/>
          </a:xfrm>
          <a:prstGeom prst="rect">
            <a:avLst/>
          </a:prstGeom>
        </p:spPr>
        <p:txBody>
          <a:bodyPr vert="horz" wrap="square" lIns="0" tIns="0" rIns="0" bIns="0" rtlCol="0">
            <a:noAutofit/>
          </a:bodyPr>
          <a:lstStyle/>
          <a:p>
            <a:pPr marL="12695"/>
            <a:r>
              <a:rPr sz="2300" spc="10" dirty="0">
                <a:solidFill>
                  <a:srgbClr val="FFFFFF"/>
                </a:solidFill>
                <a:latin typeface="Calibri"/>
                <a:cs typeface="Calibri"/>
              </a:rPr>
              <a:t>Recognize signs</a:t>
            </a:r>
            <a:endParaRPr sz="2300" dirty="0">
              <a:latin typeface="Calibri"/>
              <a:cs typeface="Calibri"/>
            </a:endParaRPr>
          </a:p>
          <a:p>
            <a:pPr>
              <a:lnSpc>
                <a:spcPts val="750"/>
              </a:lnSpc>
              <a:spcBef>
                <a:spcPts val="14"/>
              </a:spcBef>
            </a:pPr>
            <a:endParaRPr sz="800" dirty="0">
              <a:latin typeface="Calibri"/>
              <a:cs typeface="Calibri"/>
            </a:endParaRPr>
          </a:p>
          <a:p>
            <a:pPr marL="187259" indent="-175198">
              <a:buClr>
                <a:srgbClr val="FFFFFF"/>
              </a:buClr>
              <a:buFont typeface="Century Gothic"/>
              <a:buChar char="•"/>
              <a:tabLst>
                <a:tab pos="194242" algn="l"/>
              </a:tabLst>
            </a:pPr>
            <a:r>
              <a:rPr dirty="0">
                <a:solidFill>
                  <a:srgbClr val="FFFFFF"/>
                </a:solidFill>
                <a:latin typeface="Calibri"/>
                <a:cs typeface="Calibri"/>
              </a:rPr>
              <a:t>Irritability</a:t>
            </a:r>
            <a:endParaRPr dirty="0">
              <a:latin typeface="Calibri"/>
              <a:cs typeface="Calibri"/>
            </a:endParaRPr>
          </a:p>
          <a:p>
            <a:pPr marL="187259" marR="12695" indent="-175198">
              <a:lnSpc>
                <a:spcPts val="1910"/>
              </a:lnSpc>
              <a:spcBef>
                <a:spcPts val="340"/>
              </a:spcBef>
              <a:buClr>
                <a:srgbClr val="FFFFFF"/>
              </a:buClr>
              <a:buFont typeface="Century Gothic"/>
              <a:buChar char="•"/>
              <a:tabLst>
                <a:tab pos="194242" algn="l"/>
              </a:tabLst>
            </a:pPr>
            <a:r>
              <a:rPr dirty="0">
                <a:solidFill>
                  <a:srgbClr val="FFFFFF"/>
                </a:solidFill>
                <a:latin typeface="Calibri"/>
                <a:cs typeface="Calibri"/>
              </a:rPr>
              <a:t>Di</a:t>
            </a:r>
            <a:r>
              <a:rPr spc="4" dirty="0">
                <a:solidFill>
                  <a:srgbClr val="FFFFFF"/>
                </a:solidFill>
                <a:latin typeface="Calibri"/>
                <a:cs typeface="Calibri"/>
              </a:rPr>
              <a:t>f</a:t>
            </a:r>
            <a:r>
              <a:rPr dirty="0">
                <a:solidFill>
                  <a:srgbClr val="FFFFFF"/>
                </a:solidFill>
                <a:latin typeface="Calibri"/>
                <a:cs typeface="Calibri"/>
              </a:rPr>
              <a:t>ficulty planning &amp; concentrating</a:t>
            </a:r>
            <a:endParaRPr dirty="0">
              <a:latin typeface="Calibri"/>
              <a:cs typeface="Calibri"/>
            </a:endParaRPr>
          </a:p>
          <a:p>
            <a:pPr marL="194242" indent="-182182">
              <a:spcBef>
                <a:spcPts val="150"/>
              </a:spcBef>
              <a:buClr>
                <a:srgbClr val="FFFFFF"/>
              </a:buClr>
              <a:buFont typeface="Century Gothic"/>
              <a:buChar char="•"/>
              <a:tabLst>
                <a:tab pos="194242" algn="l"/>
              </a:tabLst>
            </a:pPr>
            <a:r>
              <a:rPr dirty="0">
                <a:solidFill>
                  <a:srgbClr val="FFFFFF"/>
                </a:solidFill>
                <a:latin typeface="Calibri"/>
                <a:cs typeface="Calibri"/>
              </a:rPr>
              <a:t>Numb</a:t>
            </a:r>
            <a:endParaRPr dirty="0">
              <a:latin typeface="Calibri"/>
              <a:cs typeface="Calibri"/>
            </a:endParaRPr>
          </a:p>
          <a:p>
            <a:pPr marL="194242" indent="-182182">
              <a:spcBef>
                <a:spcPts val="65"/>
              </a:spcBef>
              <a:buClr>
                <a:srgbClr val="FFFFFF"/>
              </a:buClr>
              <a:buFont typeface="Century Gothic"/>
              <a:buChar char="•"/>
              <a:tabLst>
                <a:tab pos="194242" algn="l"/>
              </a:tabLst>
            </a:pPr>
            <a:r>
              <a:rPr dirty="0">
                <a:solidFill>
                  <a:srgbClr val="FFFFFF"/>
                </a:solidFill>
                <a:latin typeface="Calibri"/>
                <a:cs typeface="Calibri"/>
              </a:rPr>
              <a:t>Intensive feeling</a:t>
            </a:r>
            <a:endParaRPr dirty="0">
              <a:latin typeface="Calibri"/>
              <a:cs typeface="Calibri"/>
            </a:endParaRPr>
          </a:p>
        </p:txBody>
      </p:sp>
      <p:sp>
        <p:nvSpPr>
          <p:cNvPr id="11" name="object 11"/>
          <p:cNvSpPr/>
          <p:nvPr/>
        </p:nvSpPr>
        <p:spPr>
          <a:xfrm>
            <a:off x="3664890" y="2270105"/>
            <a:ext cx="2728391" cy="2122693"/>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D5D23F"/>
          </a:solidFill>
        </p:spPr>
        <p:txBody>
          <a:bodyPr wrap="square" lIns="0" tIns="0" rIns="0" bIns="0" rtlCol="0">
            <a:noAutofit/>
          </a:bodyPr>
          <a:lstStyle/>
          <a:p>
            <a:endParaRPr/>
          </a:p>
        </p:txBody>
      </p:sp>
      <p:sp>
        <p:nvSpPr>
          <p:cNvPr id="12" name="object 12"/>
          <p:cNvSpPr/>
          <p:nvPr/>
        </p:nvSpPr>
        <p:spPr>
          <a:xfrm>
            <a:off x="3664890" y="2270108"/>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3" name="object 13"/>
          <p:cNvSpPr txBox="1"/>
          <p:nvPr/>
        </p:nvSpPr>
        <p:spPr>
          <a:xfrm>
            <a:off x="3741112" y="2333806"/>
            <a:ext cx="2455545" cy="1296670"/>
          </a:xfrm>
          <a:prstGeom prst="rect">
            <a:avLst/>
          </a:prstGeom>
        </p:spPr>
        <p:txBody>
          <a:bodyPr vert="horz" wrap="square" lIns="0" tIns="0" rIns="0" bIns="0" rtlCol="0">
            <a:noAutofit/>
          </a:bodyPr>
          <a:lstStyle/>
          <a:p>
            <a:pPr marL="12695"/>
            <a:r>
              <a:rPr sz="2300" spc="10" dirty="0">
                <a:latin typeface="Calibri"/>
                <a:cs typeface="Calibri"/>
              </a:rPr>
              <a:t>Don’t </a:t>
            </a:r>
            <a:r>
              <a:rPr sz="2300" spc="14" dirty="0">
                <a:latin typeface="Calibri"/>
                <a:cs typeface="Calibri"/>
              </a:rPr>
              <a:t>go</a:t>
            </a:r>
            <a:r>
              <a:rPr sz="2300" spc="10" dirty="0">
                <a:latin typeface="Calibri"/>
                <a:cs typeface="Calibri"/>
              </a:rPr>
              <a:t> </a:t>
            </a:r>
            <a:r>
              <a:rPr sz="2300" spc="4" dirty="0">
                <a:latin typeface="Calibri"/>
                <a:cs typeface="Calibri"/>
              </a:rPr>
              <a:t>it</a:t>
            </a:r>
            <a:r>
              <a:rPr sz="2300" spc="10" dirty="0">
                <a:latin typeface="Calibri"/>
                <a:cs typeface="Calibri"/>
              </a:rPr>
              <a:t> alone</a:t>
            </a:r>
            <a:endParaRPr sz="2300" dirty="0">
              <a:latin typeface="Calibri"/>
              <a:cs typeface="Calibri"/>
            </a:endParaRPr>
          </a:p>
          <a:p>
            <a:pPr>
              <a:lnSpc>
                <a:spcPts val="750"/>
              </a:lnSpc>
              <a:spcBef>
                <a:spcPts val="14"/>
              </a:spcBef>
            </a:pPr>
            <a:endParaRPr sz="800" dirty="0">
              <a:latin typeface="Calibri"/>
              <a:cs typeface="Calibri"/>
            </a:endParaRPr>
          </a:p>
          <a:p>
            <a:pPr marL="194242" indent="-182182">
              <a:buFont typeface="Century Gothic"/>
              <a:buChar char="•"/>
              <a:tabLst>
                <a:tab pos="194242" algn="l"/>
              </a:tabLst>
            </a:pPr>
            <a:r>
              <a:rPr spc="-90" dirty="0">
                <a:latin typeface="Calibri"/>
                <a:cs typeface="Calibri"/>
              </a:rPr>
              <a:t>T</a:t>
            </a:r>
            <a:r>
              <a:rPr dirty="0">
                <a:latin typeface="Calibri"/>
                <a:cs typeface="Calibri"/>
              </a:rPr>
              <a:t>eams</a:t>
            </a:r>
          </a:p>
          <a:p>
            <a:pPr marL="194242" indent="-182182">
              <a:spcBef>
                <a:spcPts val="65"/>
              </a:spcBef>
              <a:buFont typeface="Century Gothic"/>
              <a:buChar char="•"/>
              <a:tabLst>
                <a:tab pos="194242" algn="l"/>
              </a:tabLst>
            </a:pPr>
            <a:r>
              <a:rPr dirty="0">
                <a:latin typeface="Calibri"/>
                <a:cs typeface="Calibri"/>
              </a:rPr>
              <a:t>Administrators</a:t>
            </a:r>
          </a:p>
          <a:p>
            <a:pPr marL="194242" indent="-182182">
              <a:spcBef>
                <a:spcPts val="65"/>
              </a:spcBef>
              <a:buFont typeface="Century Gothic"/>
              <a:buChar char="•"/>
              <a:tabLst>
                <a:tab pos="194242" algn="l"/>
              </a:tabLst>
            </a:pPr>
            <a:r>
              <a:rPr dirty="0">
                <a:latin typeface="Calibri"/>
                <a:cs typeface="Calibri"/>
              </a:rPr>
              <a:t>Colleagues</a:t>
            </a:r>
          </a:p>
        </p:txBody>
      </p:sp>
      <p:sp>
        <p:nvSpPr>
          <p:cNvPr id="14" name="object 14"/>
          <p:cNvSpPr/>
          <p:nvPr/>
        </p:nvSpPr>
        <p:spPr>
          <a:xfrm>
            <a:off x="6666120" y="2270105"/>
            <a:ext cx="2728391" cy="2122693"/>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9FC6DC"/>
          </a:solidFill>
        </p:spPr>
        <p:txBody>
          <a:bodyPr wrap="square" lIns="0" tIns="0" rIns="0" bIns="0" rtlCol="0">
            <a:noAutofit/>
          </a:bodyPr>
          <a:lstStyle/>
          <a:p>
            <a:endParaRPr/>
          </a:p>
        </p:txBody>
      </p:sp>
      <p:sp>
        <p:nvSpPr>
          <p:cNvPr id="15" name="object 15"/>
          <p:cNvSpPr/>
          <p:nvPr/>
        </p:nvSpPr>
        <p:spPr>
          <a:xfrm>
            <a:off x="6666120" y="2270108"/>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6" name="object 16"/>
          <p:cNvSpPr txBox="1"/>
          <p:nvPr/>
        </p:nvSpPr>
        <p:spPr>
          <a:xfrm>
            <a:off x="6742344" y="2367458"/>
            <a:ext cx="2249256" cy="1747343"/>
          </a:xfrm>
          <a:prstGeom prst="rect">
            <a:avLst/>
          </a:prstGeom>
        </p:spPr>
        <p:txBody>
          <a:bodyPr vert="horz" wrap="square" lIns="0" tIns="0" rIns="0" bIns="0" rtlCol="0">
            <a:noAutofit/>
          </a:bodyPr>
          <a:lstStyle/>
          <a:p>
            <a:pPr marL="12695" marR="12695">
              <a:lnSpc>
                <a:spcPct val="90400"/>
              </a:lnSpc>
            </a:pPr>
            <a:r>
              <a:rPr sz="2300" spc="10" dirty="0">
                <a:solidFill>
                  <a:srgbClr val="000000"/>
                </a:solidFill>
                <a:latin typeface="Calibri"/>
                <a:cs typeface="Calibri"/>
              </a:rPr>
              <a:t>Recognize as occupational</a:t>
            </a:r>
            <a:r>
              <a:rPr sz="2300" spc="4" dirty="0">
                <a:solidFill>
                  <a:srgbClr val="000000"/>
                </a:solidFill>
                <a:latin typeface="Calibri"/>
                <a:cs typeface="Calibri"/>
              </a:rPr>
              <a:t> haza</a:t>
            </a:r>
            <a:r>
              <a:rPr sz="2300" spc="-10" dirty="0">
                <a:solidFill>
                  <a:srgbClr val="000000"/>
                </a:solidFill>
                <a:latin typeface="Calibri"/>
                <a:cs typeface="Calibri"/>
              </a:rPr>
              <a:t>r</a:t>
            </a:r>
            <a:r>
              <a:rPr sz="2300" spc="14" dirty="0">
                <a:solidFill>
                  <a:srgbClr val="000000"/>
                </a:solidFill>
                <a:latin typeface="Calibri"/>
                <a:cs typeface="Calibri"/>
              </a:rPr>
              <a:t>d</a:t>
            </a:r>
            <a:endParaRPr sz="2300" dirty="0">
              <a:solidFill>
                <a:srgbClr val="000000"/>
              </a:solidFill>
              <a:latin typeface="Calibri"/>
              <a:cs typeface="Calibri"/>
            </a:endParaRPr>
          </a:p>
          <a:p>
            <a:pPr>
              <a:lnSpc>
                <a:spcPts val="750"/>
              </a:lnSpc>
              <a:spcBef>
                <a:spcPts val="14"/>
              </a:spcBef>
            </a:pPr>
            <a:endParaRPr sz="800" dirty="0">
              <a:solidFill>
                <a:srgbClr val="000000"/>
              </a:solidFill>
              <a:latin typeface="Calibri"/>
              <a:cs typeface="Calibri"/>
            </a:endParaRPr>
          </a:p>
          <a:p>
            <a:pPr marL="194242" marR="36817" indent="-182182">
              <a:buClr>
                <a:srgbClr val="FFFFFF"/>
              </a:buClr>
              <a:buFont typeface="Century Gothic"/>
              <a:buChar char="•"/>
              <a:tabLst>
                <a:tab pos="194242" algn="l"/>
              </a:tabLst>
            </a:pPr>
            <a:r>
              <a:rPr dirty="0">
                <a:solidFill>
                  <a:srgbClr val="000000"/>
                </a:solidFill>
                <a:latin typeface="Calibri"/>
                <a:cs typeface="Calibri"/>
              </a:rPr>
              <a:t>“cost of caring”</a:t>
            </a:r>
          </a:p>
          <a:p>
            <a:pPr marL="194242" marR="182817" indent="-182182">
              <a:spcBef>
                <a:spcPts val="65"/>
              </a:spcBef>
              <a:buClr>
                <a:srgbClr val="FFFFFF"/>
              </a:buClr>
              <a:buFont typeface="Century Gothic"/>
              <a:buChar char="•"/>
              <a:tabLst>
                <a:tab pos="194242" algn="l"/>
              </a:tabLst>
            </a:pPr>
            <a:r>
              <a:rPr dirty="0">
                <a:solidFill>
                  <a:srgbClr val="000000"/>
                </a:solidFill>
                <a:latin typeface="Calibri"/>
                <a:cs typeface="Calibri"/>
              </a:rPr>
              <a:t>NOT weakness</a:t>
            </a:r>
          </a:p>
        </p:txBody>
      </p:sp>
      <p:sp>
        <p:nvSpPr>
          <p:cNvPr id="17" name="object 17"/>
          <p:cNvSpPr/>
          <p:nvPr/>
        </p:nvSpPr>
        <p:spPr>
          <a:xfrm>
            <a:off x="2164275"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solidFill>
            <a:srgbClr val="941100"/>
          </a:solidFill>
        </p:spPr>
        <p:txBody>
          <a:bodyPr wrap="square" lIns="0" tIns="0" rIns="0" bIns="0" rtlCol="0">
            <a:noAutofit/>
          </a:bodyPr>
          <a:lstStyle/>
          <a:p>
            <a:endParaRPr/>
          </a:p>
        </p:txBody>
      </p:sp>
      <p:sp>
        <p:nvSpPr>
          <p:cNvPr id="18" name="object 18"/>
          <p:cNvSpPr/>
          <p:nvPr/>
        </p:nvSpPr>
        <p:spPr>
          <a:xfrm>
            <a:off x="2164275"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9" name="object 19"/>
          <p:cNvSpPr txBox="1"/>
          <p:nvPr/>
        </p:nvSpPr>
        <p:spPr>
          <a:xfrm>
            <a:off x="2240500" y="4773619"/>
            <a:ext cx="2275840" cy="1292860"/>
          </a:xfrm>
          <a:prstGeom prst="rect">
            <a:avLst/>
          </a:prstGeom>
        </p:spPr>
        <p:txBody>
          <a:bodyPr vert="horz" wrap="square" lIns="0" tIns="0" rIns="0" bIns="0" rtlCol="0">
            <a:noAutofit/>
          </a:bodyPr>
          <a:lstStyle/>
          <a:p>
            <a:pPr marL="12695" marR="194877">
              <a:lnSpc>
                <a:spcPts val="2440"/>
              </a:lnSpc>
            </a:pPr>
            <a:r>
              <a:rPr sz="2300" spc="10" dirty="0">
                <a:solidFill>
                  <a:srgbClr val="FFFFFF"/>
                </a:solidFill>
                <a:latin typeface="Calibri"/>
                <a:cs typeface="Calibri"/>
              </a:rPr>
              <a:t>S</a:t>
            </a:r>
            <a:r>
              <a:rPr sz="2300" spc="4" dirty="0">
                <a:solidFill>
                  <a:srgbClr val="FFFFFF"/>
                </a:solidFill>
                <a:latin typeface="Calibri"/>
                <a:cs typeface="Calibri"/>
              </a:rPr>
              <a:t>e</a:t>
            </a:r>
            <a:r>
              <a:rPr sz="2300" spc="10" dirty="0">
                <a:solidFill>
                  <a:srgbClr val="FFFFFF"/>
                </a:solidFill>
                <a:latin typeface="Calibri"/>
                <a:cs typeface="Calibri"/>
              </a:rPr>
              <a:t>ek help with own trauma</a:t>
            </a:r>
            <a:endParaRPr sz="2300" dirty="0">
              <a:latin typeface="Calibri"/>
              <a:cs typeface="Calibri"/>
            </a:endParaRPr>
          </a:p>
          <a:p>
            <a:pPr>
              <a:lnSpc>
                <a:spcPts val="700"/>
              </a:lnSpc>
              <a:spcBef>
                <a:spcPts val="36"/>
              </a:spcBef>
            </a:pPr>
            <a:endParaRPr sz="700" dirty="0">
              <a:latin typeface="Calibri"/>
              <a:cs typeface="Calibri"/>
            </a:endParaRPr>
          </a:p>
          <a:p>
            <a:pPr marL="194242" indent="-182182">
              <a:buClr>
                <a:srgbClr val="FFFFFF"/>
              </a:buClr>
              <a:buFont typeface="Century Gothic"/>
              <a:buChar char="•"/>
              <a:tabLst>
                <a:tab pos="194242" algn="l"/>
              </a:tabLst>
            </a:pPr>
            <a:r>
              <a:rPr dirty="0">
                <a:solidFill>
                  <a:srgbClr val="FFFFFF"/>
                </a:solidFill>
                <a:latin typeface="Calibri"/>
                <a:cs typeface="Calibri"/>
              </a:rPr>
              <a:t>Education</a:t>
            </a:r>
            <a:endParaRPr dirty="0">
              <a:latin typeface="Calibri"/>
              <a:cs typeface="Calibri"/>
            </a:endParaRPr>
          </a:p>
          <a:p>
            <a:pPr marL="194242" indent="-182182">
              <a:spcBef>
                <a:spcPts val="175"/>
              </a:spcBef>
              <a:buClr>
                <a:srgbClr val="FFFFFF"/>
              </a:buClr>
              <a:buFont typeface="Century Gothic"/>
              <a:buChar char="•"/>
              <a:tabLst>
                <a:tab pos="194242" algn="l"/>
              </a:tabLst>
            </a:pPr>
            <a:r>
              <a:rPr spc="-95" dirty="0">
                <a:solidFill>
                  <a:srgbClr val="FFFFFF"/>
                </a:solidFill>
                <a:latin typeface="Calibri"/>
                <a:cs typeface="Calibri"/>
              </a:rPr>
              <a:t>T</a:t>
            </a:r>
            <a:r>
              <a:rPr dirty="0">
                <a:solidFill>
                  <a:srgbClr val="FFFFFF"/>
                </a:solidFill>
                <a:latin typeface="Calibri"/>
                <a:cs typeface="Calibri"/>
              </a:rPr>
              <a:t>alk to p</a:t>
            </a:r>
            <a:r>
              <a:rPr spc="-10" dirty="0">
                <a:solidFill>
                  <a:srgbClr val="FFFFFF"/>
                </a:solidFill>
                <a:latin typeface="Calibri"/>
                <a:cs typeface="Calibri"/>
              </a:rPr>
              <a:t>r</a:t>
            </a:r>
            <a:r>
              <a:rPr dirty="0">
                <a:solidFill>
                  <a:srgbClr val="FFFFFF"/>
                </a:solidFill>
                <a:latin typeface="Calibri"/>
                <a:cs typeface="Calibri"/>
              </a:rPr>
              <a:t>ofessional</a:t>
            </a:r>
            <a:endParaRPr dirty="0">
              <a:latin typeface="Calibri"/>
              <a:cs typeface="Calibri"/>
            </a:endParaRPr>
          </a:p>
        </p:txBody>
      </p:sp>
      <p:sp>
        <p:nvSpPr>
          <p:cNvPr id="20" name="object 20"/>
          <p:cNvSpPr/>
          <p:nvPr/>
        </p:nvSpPr>
        <p:spPr>
          <a:xfrm>
            <a:off x="5165506"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solidFill>
            <a:srgbClr val="A79E9E"/>
          </a:solidFill>
        </p:spPr>
        <p:txBody>
          <a:bodyPr wrap="square" lIns="0" tIns="0" rIns="0" bIns="0" rtlCol="0">
            <a:noAutofit/>
          </a:bodyPr>
          <a:lstStyle/>
          <a:p>
            <a:endParaRPr/>
          </a:p>
        </p:txBody>
      </p:sp>
      <p:sp>
        <p:nvSpPr>
          <p:cNvPr id="21" name="object 21"/>
          <p:cNvSpPr/>
          <p:nvPr/>
        </p:nvSpPr>
        <p:spPr>
          <a:xfrm>
            <a:off x="5165506" y="4665717"/>
            <a:ext cx="2728391" cy="2122694"/>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22" name="object 22"/>
          <p:cNvSpPr txBox="1"/>
          <p:nvPr/>
        </p:nvSpPr>
        <p:spPr>
          <a:xfrm>
            <a:off x="5486403" y="4876800"/>
            <a:ext cx="1941195" cy="1575435"/>
          </a:xfrm>
          <a:prstGeom prst="rect">
            <a:avLst/>
          </a:prstGeom>
        </p:spPr>
        <p:txBody>
          <a:bodyPr vert="horz" wrap="square" lIns="0" tIns="0" rIns="0" bIns="0" rtlCol="0">
            <a:noAutofit/>
          </a:bodyPr>
          <a:lstStyle/>
          <a:p>
            <a:pPr marL="12695" marR="12695">
              <a:lnSpc>
                <a:spcPts val="2440"/>
              </a:lnSpc>
            </a:pPr>
            <a:r>
              <a:rPr sz="2300" spc="10" dirty="0">
                <a:solidFill>
                  <a:srgbClr val="FFFFFF"/>
                </a:solidFill>
                <a:latin typeface="Calibri"/>
                <a:cs typeface="Calibri"/>
              </a:rPr>
              <a:t>Attend to </a:t>
            </a:r>
            <a:r>
              <a:rPr sz="2300" spc="4" dirty="0">
                <a:solidFill>
                  <a:srgbClr val="FFFFFF"/>
                </a:solidFill>
                <a:latin typeface="Calibri"/>
                <a:cs typeface="Calibri"/>
              </a:rPr>
              <a:t>self</a:t>
            </a:r>
            <a:r>
              <a:rPr sz="2300" spc="10" dirty="0">
                <a:solidFill>
                  <a:srgbClr val="FFFFFF"/>
                </a:solidFill>
                <a:latin typeface="Calibri"/>
                <a:cs typeface="Calibri"/>
              </a:rPr>
              <a:t> ca</a:t>
            </a:r>
            <a:r>
              <a:rPr sz="2300" spc="-4" dirty="0">
                <a:solidFill>
                  <a:srgbClr val="FFFFFF"/>
                </a:solidFill>
                <a:latin typeface="Calibri"/>
                <a:cs typeface="Calibri"/>
              </a:rPr>
              <a:t>r</a:t>
            </a:r>
            <a:r>
              <a:rPr sz="2300" spc="10" dirty="0">
                <a:solidFill>
                  <a:srgbClr val="FFFFFF"/>
                </a:solidFill>
                <a:latin typeface="Calibri"/>
                <a:cs typeface="Calibri"/>
              </a:rPr>
              <a:t>e</a:t>
            </a:r>
            <a:endParaRPr sz="2300" dirty="0">
              <a:latin typeface="Calibri"/>
              <a:cs typeface="Calibri"/>
            </a:endParaRPr>
          </a:p>
          <a:p>
            <a:pPr>
              <a:lnSpc>
                <a:spcPts val="700"/>
              </a:lnSpc>
              <a:spcBef>
                <a:spcPts val="36"/>
              </a:spcBef>
            </a:pPr>
            <a:endParaRPr sz="700" dirty="0">
              <a:latin typeface="Calibri"/>
              <a:cs typeface="Calibri"/>
            </a:endParaRPr>
          </a:p>
          <a:p>
            <a:pPr marL="194242" indent="-182182">
              <a:buClr>
                <a:srgbClr val="FFFFFF"/>
              </a:buClr>
              <a:buFont typeface="Century Gothic"/>
              <a:buChar char="•"/>
              <a:tabLst>
                <a:tab pos="194242" algn="l"/>
              </a:tabLst>
            </a:pPr>
            <a:r>
              <a:rPr dirty="0">
                <a:solidFill>
                  <a:srgbClr val="FFFFFF"/>
                </a:solidFill>
                <a:latin typeface="Calibri"/>
                <a:cs typeface="Calibri"/>
              </a:rPr>
              <a:t>Eat well</a:t>
            </a:r>
            <a:endParaRPr dirty="0">
              <a:latin typeface="Calibri"/>
              <a:cs typeface="Calibri"/>
            </a:endParaRPr>
          </a:p>
          <a:p>
            <a:pPr marL="194242" indent="-182182">
              <a:spcBef>
                <a:spcPts val="175"/>
              </a:spcBef>
              <a:buClr>
                <a:srgbClr val="FFFFFF"/>
              </a:buClr>
              <a:buFont typeface="Century Gothic"/>
              <a:buChar char="•"/>
              <a:tabLst>
                <a:tab pos="194242" algn="l"/>
              </a:tabLst>
            </a:pPr>
            <a:r>
              <a:rPr dirty="0">
                <a:solidFill>
                  <a:srgbClr val="FFFFFF"/>
                </a:solidFill>
                <a:latin typeface="Calibri"/>
                <a:cs typeface="Calibri"/>
              </a:rPr>
              <a:t>Exe</a:t>
            </a:r>
            <a:r>
              <a:rPr spc="-14" dirty="0">
                <a:solidFill>
                  <a:srgbClr val="FFFFFF"/>
                </a:solidFill>
                <a:latin typeface="Calibri"/>
                <a:cs typeface="Calibri"/>
              </a:rPr>
              <a:t>r</a:t>
            </a:r>
            <a:r>
              <a:rPr dirty="0">
                <a:solidFill>
                  <a:srgbClr val="FFFFFF"/>
                </a:solidFill>
                <a:latin typeface="Calibri"/>
                <a:cs typeface="Calibri"/>
              </a:rPr>
              <a:t>cise</a:t>
            </a:r>
            <a:endParaRPr dirty="0">
              <a:latin typeface="Calibri"/>
              <a:cs typeface="Calibri"/>
            </a:endParaRPr>
          </a:p>
          <a:p>
            <a:pPr marL="194242" indent="-182182">
              <a:spcBef>
                <a:spcPts val="65"/>
              </a:spcBef>
              <a:buClr>
                <a:srgbClr val="FFFFFF"/>
              </a:buClr>
              <a:buFont typeface="Century Gothic"/>
              <a:buChar char="•"/>
              <a:tabLst>
                <a:tab pos="194242" algn="l"/>
              </a:tabLst>
            </a:pPr>
            <a:r>
              <a:rPr dirty="0">
                <a:solidFill>
                  <a:srgbClr val="FFFFFF"/>
                </a:solidFill>
                <a:latin typeface="Calibri"/>
                <a:cs typeface="Calibri"/>
              </a:rPr>
              <a:t>Sleep</a:t>
            </a:r>
            <a:endParaRPr lang="en-US" dirty="0">
              <a:solidFill>
                <a:srgbClr val="FFFFFF"/>
              </a:solidFill>
              <a:latin typeface="Calibri"/>
              <a:cs typeface="Calibri"/>
            </a:endParaRPr>
          </a:p>
          <a:p>
            <a:pPr marL="194242" indent="-182182">
              <a:spcBef>
                <a:spcPts val="65"/>
              </a:spcBef>
              <a:buClr>
                <a:srgbClr val="FFFFFF"/>
              </a:buClr>
              <a:buFont typeface="Century Gothic"/>
              <a:buChar char="•"/>
              <a:tabLst>
                <a:tab pos="194242" algn="l"/>
              </a:tabLst>
            </a:pPr>
            <a:r>
              <a:rPr lang="en-US" dirty="0">
                <a:solidFill>
                  <a:srgbClr val="FFFFFF"/>
                </a:solidFill>
                <a:latin typeface="Calibri"/>
                <a:cs typeface="Calibri"/>
              </a:rPr>
              <a:t>Laugh &amp; Cry</a:t>
            </a:r>
            <a:endParaRPr dirty="0">
              <a:latin typeface="Calibri"/>
              <a:cs typeface="Calibri"/>
            </a:endParaRPr>
          </a:p>
        </p:txBody>
      </p:sp>
      <p:sp>
        <p:nvSpPr>
          <p:cNvPr id="23" name="object 23"/>
          <p:cNvSpPr/>
          <p:nvPr/>
        </p:nvSpPr>
        <p:spPr>
          <a:xfrm>
            <a:off x="6208768" y="1294685"/>
            <a:ext cx="3637856" cy="808642"/>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School-wid</a:t>
            </a:r>
            <a:r>
              <a:rPr spc="-30" dirty="0">
                <a:solidFill>
                  <a:srgbClr val="000000"/>
                </a:solidFill>
                <a:latin typeface="Calibri"/>
                <a:cs typeface="Calibri"/>
              </a:rPr>
              <a:t>e</a:t>
            </a:r>
            <a:r>
              <a:rPr spc="-209" dirty="0">
                <a:solidFill>
                  <a:srgbClr val="000000"/>
                </a:solidFill>
                <a:latin typeface="Calibri"/>
                <a:cs typeface="Calibri"/>
              </a:rPr>
              <a:t> </a:t>
            </a:r>
            <a:r>
              <a:rPr spc="-110" dirty="0">
                <a:solidFill>
                  <a:srgbClr val="000000"/>
                </a:solidFill>
                <a:latin typeface="Calibri"/>
                <a:cs typeface="Calibri"/>
              </a:rPr>
              <a:t>Crisi</a:t>
            </a:r>
            <a:r>
              <a:rPr dirty="0">
                <a:solidFill>
                  <a:srgbClr val="000000"/>
                </a:solidFill>
                <a:latin typeface="Calibri"/>
                <a:cs typeface="Calibri"/>
              </a:rPr>
              <a:t>s</a:t>
            </a:r>
            <a:r>
              <a:rPr spc="-209" dirty="0">
                <a:solidFill>
                  <a:srgbClr val="000000"/>
                </a:solidFill>
                <a:latin typeface="Calibri"/>
                <a:cs typeface="Calibri"/>
              </a:rPr>
              <a:t> </a:t>
            </a:r>
            <a:r>
              <a:rPr spc="-135"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txBox="1"/>
          <p:nvPr/>
        </p:nvSpPr>
        <p:spPr>
          <a:xfrm>
            <a:off x="747969" y="1992837"/>
            <a:ext cx="7613015" cy="2238375"/>
          </a:xfrm>
          <a:prstGeom prst="rect">
            <a:avLst/>
          </a:prstGeom>
        </p:spPr>
        <p:txBody>
          <a:bodyPr vert="horz" wrap="square" lIns="0" tIns="0" rIns="0" bIns="0" rtlCol="0">
            <a:noAutofit/>
          </a:bodyPr>
          <a:lstStyle/>
          <a:p>
            <a:pPr marL="12695"/>
            <a:r>
              <a:rPr sz="4000" b="1" i="1" dirty="0">
                <a:latin typeface="Calibri"/>
                <a:cs typeface="Calibri"/>
              </a:rPr>
              <a:t>Starts</a:t>
            </a:r>
            <a:r>
              <a:rPr sz="4000" b="1" i="1" spc="4" dirty="0">
                <a:latin typeface="Calibri"/>
                <a:cs typeface="Calibri"/>
              </a:rPr>
              <a:t> </a:t>
            </a:r>
            <a:r>
              <a:rPr sz="4000" b="1" i="1" dirty="0">
                <a:latin typeface="Calibri"/>
                <a:cs typeface="Calibri"/>
              </a:rPr>
              <a:t>with</a:t>
            </a:r>
            <a:r>
              <a:rPr sz="4000" b="1" i="1" spc="4" dirty="0">
                <a:latin typeface="Calibri"/>
                <a:cs typeface="Calibri"/>
              </a:rPr>
              <a:t> </a:t>
            </a:r>
            <a:r>
              <a:rPr sz="4000" b="1" i="1" dirty="0">
                <a:latin typeface="Calibri"/>
                <a:cs typeface="Calibri"/>
              </a:rPr>
              <a:t>pr</a:t>
            </a:r>
            <a:r>
              <a:rPr sz="4000" b="1" i="1" spc="-4" dirty="0">
                <a:latin typeface="Calibri"/>
                <a:cs typeface="Calibri"/>
              </a:rPr>
              <a:t>e</a:t>
            </a:r>
            <a:r>
              <a:rPr sz="4000" b="1" i="1" dirty="0">
                <a:latin typeface="Calibri"/>
                <a:cs typeface="Calibri"/>
              </a:rPr>
              <a:t>v</a:t>
            </a:r>
            <a:r>
              <a:rPr sz="4000" b="1" i="1" spc="-4" dirty="0">
                <a:latin typeface="Calibri"/>
                <a:cs typeface="Calibri"/>
              </a:rPr>
              <a:t>e</a:t>
            </a:r>
            <a:r>
              <a:rPr sz="4000" b="1" i="1" dirty="0">
                <a:latin typeface="Calibri"/>
                <a:cs typeface="Calibri"/>
              </a:rPr>
              <a:t>nti</a:t>
            </a:r>
            <a:r>
              <a:rPr sz="4000" b="1" i="1" spc="-4" dirty="0">
                <a:latin typeface="Calibri"/>
                <a:cs typeface="Calibri"/>
              </a:rPr>
              <a:t>o</a:t>
            </a:r>
            <a:r>
              <a:rPr sz="4000" b="1" i="1" dirty="0">
                <a:latin typeface="Calibri"/>
                <a:cs typeface="Calibri"/>
              </a:rPr>
              <a:t>n:</a:t>
            </a:r>
            <a:endParaRPr sz="4000" dirty="0">
              <a:latin typeface="Calibri"/>
              <a:cs typeface="Calibri"/>
            </a:endParaRPr>
          </a:p>
          <a:p>
            <a:pPr>
              <a:lnSpc>
                <a:spcPts val="500"/>
              </a:lnSpc>
              <a:spcBef>
                <a:spcPts val="48"/>
              </a:spcBef>
            </a:pPr>
            <a:endParaRPr sz="400" dirty="0">
              <a:latin typeface="Calibri"/>
              <a:cs typeface="Calibri"/>
            </a:endParaRPr>
          </a:p>
          <a:p>
            <a:pPr marL="497031" indent="-202495">
              <a:buClr>
                <a:srgbClr val="24603B"/>
              </a:buClr>
              <a:buSzPct val="84313"/>
              <a:buFont typeface="Arial"/>
              <a:buChar char="•"/>
              <a:tabLst>
                <a:tab pos="488778" algn="l"/>
              </a:tabLst>
            </a:pPr>
            <a:r>
              <a:rPr sz="3200" spc="-14" dirty="0">
                <a:latin typeface="Calibri"/>
                <a:cs typeface="Calibri"/>
              </a:rPr>
              <a:t>Consist</a:t>
            </a:r>
            <a:r>
              <a:rPr sz="3200" spc="-20" dirty="0">
                <a:latin typeface="Calibri"/>
                <a:cs typeface="Calibri"/>
              </a:rPr>
              <a:t>ent </a:t>
            </a:r>
            <a:r>
              <a:rPr sz="3200" spc="75" dirty="0">
                <a:latin typeface="Calibri"/>
                <a:cs typeface="Calibri"/>
              </a:rPr>
              <a:t>T</a:t>
            </a:r>
            <a:r>
              <a:rPr sz="3200" spc="-14" dirty="0">
                <a:latin typeface="Calibri"/>
                <a:cs typeface="Calibri"/>
              </a:rPr>
              <a:t>ier 1 </a:t>
            </a:r>
            <a:r>
              <a:rPr sz="3200" spc="-10" dirty="0">
                <a:latin typeface="Calibri"/>
                <a:cs typeface="Calibri"/>
              </a:rPr>
              <a:t>str</a:t>
            </a:r>
            <a:r>
              <a:rPr sz="3200" spc="-20" dirty="0">
                <a:latin typeface="Calibri"/>
                <a:cs typeface="Calibri"/>
              </a:rPr>
              <a:t>at</a:t>
            </a:r>
            <a:r>
              <a:rPr sz="3200" spc="-14" dirty="0">
                <a:latin typeface="Calibri"/>
                <a:cs typeface="Calibri"/>
              </a:rPr>
              <a:t>egies </a:t>
            </a:r>
            <a:r>
              <a:rPr sz="3200" spc="-20" dirty="0">
                <a:latin typeface="Calibri"/>
                <a:cs typeface="Calibri"/>
              </a:rPr>
              <a:t>a</a:t>
            </a:r>
            <a:r>
              <a:rPr sz="3200" spc="-10" dirty="0">
                <a:latin typeface="Calibri"/>
                <a:cs typeface="Calibri"/>
              </a:rPr>
              <a:t>r</a:t>
            </a:r>
            <a:r>
              <a:rPr sz="3200" spc="-20" dirty="0">
                <a:latin typeface="Calibri"/>
                <a:cs typeface="Calibri"/>
              </a:rPr>
              <a:t>e </a:t>
            </a:r>
            <a:r>
              <a:rPr sz="3200" spc="-14" dirty="0">
                <a:latin typeface="Calibri"/>
                <a:cs typeface="Calibri"/>
              </a:rPr>
              <a:t>in place</a:t>
            </a:r>
            <a:endParaRPr sz="3200" dirty="0">
              <a:latin typeface="Calibri"/>
              <a:cs typeface="Calibri"/>
            </a:endParaRPr>
          </a:p>
          <a:p>
            <a:pPr>
              <a:lnSpc>
                <a:spcPts val="650"/>
              </a:lnSpc>
              <a:spcBef>
                <a:spcPts val="4"/>
              </a:spcBef>
              <a:buClr>
                <a:srgbClr val="24603B"/>
              </a:buClr>
              <a:buFont typeface="Arial"/>
              <a:buChar char="•"/>
            </a:pPr>
            <a:endParaRPr sz="3200" dirty="0">
              <a:latin typeface="Calibri"/>
              <a:cs typeface="Calibri"/>
            </a:endParaRPr>
          </a:p>
          <a:p>
            <a:pPr marL="488778" indent="-193607">
              <a:buClr>
                <a:srgbClr val="24603B"/>
              </a:buClr>
              <a:buSzPct val="84313"/>
              <a:buFont typeface="Arial"/>
              <a:buChar char="•"/>
              <a:tabLst>
                <a:tab pos="488778" algn="l"/>
              </a:tabLst>
            </a:pPr>
            <a:r>
              <a:rPr sz="3200" spc="-14" dirty="0">
                <a:latin typeface="Calibri"/>
                <a:cs typeface="Calibri"/>
              </a:rPr>
              <a:t>S</a:t>
            </a:r>
            <a:r>
              <a:rPr sz="3200" spc="-25" dirty="0">
                <a:latin typeface="Calibri"/>
                <a:cs typeface="Calibri"/>
              </a:rPr>
              <a:t>a</a:t>
            </a:r>
            <a:r>
              <a:rPr sz="3200" dirty="0">
                <a:latin typeface="Calibri"/>
                <a:cs typeface="Calibri"/>
              </a:rPr>
              <a:t>fet</a:t>
            </a:r>
            <a:r>
              <a:rPr sz="3200" spc="-14" dirty="0">
                <a:latin typeface="Calibri"/>
                <a:cs typeface="Calibri"/>
              </a:rPr>
              <a:t>y Plan post</a:t>
            </a:r>
            <a:r>
              <a:rPr sz="3200" spc="-20" dirty="0">
                <a:latin typeface="Calibri"/>
                <a:cs typeface="Calibri"/>
              </a:rPr>
              <a:t>ed and pract</a:t>
            </a:r>
            <a:r>
              <a:rPr sz="3200" spc="-14" dirty="0">
                <a:latin typeface="Calibri"/>
                <a:cs typeface="Calibri"/>
              </a:rPr>
              <a:t>iced</a:t>
            </a:r>
            <a:endParaRPr sz="3200" dirty="0">
              <a:latin typeface="Calibri"/>
              <a:cs typeface="Calibri"/>
            </a:endParaRPr>
          </a:p>
          <a:p>
            <a:pPr>
              <a:lnSpc>
                <a:spcPts val="500"/>
              </a:lnSpc>
              <a:spcBef>
                <a:spcPts val="4"/>
              </a:spcBef>
              <a:buClr>
                <a:srgbClr val="24603B"/>
              </a:buClr>
              <a:buFont typeface="Arial"/>
              <a:buChar char="•"/>
            </a:pPr>
            <a:endParaRPr sz="3200" dirty="0">
              <a:latin typeface="Calibri"/>
              <a:cs typeface="Calibri"/>
            </a:endParaRPr>
          </a:p>
          <a:p>
            <a:pPr marL="497031" marR="12695" indent="-202495">
              <a:lnSpc>
                <a:spcPct val="101400"/>
              </a:lnSpc>
              <a:buClr>
                <a:srgbClr val="24603B"/>
              </a:buClr>
              <a:buSzPct val="84313"/>
              <a:buFont typeface="Arial"/>
              <a:buChar char="•"/>
              <a:tabLst>
                <a:tab pos="488778" algn="l"/>
              </a:tabLst>
            </a:pPr>
            <a:r>
              <a:rPr sz="3200" spc="-25" dirty="0">
                <a:latin typeface="Calibri"/>
                <a:cs typeface="Calibri"/>
              </a:rPr>
              <a:t>A</a:t>
            </a:r>
            <a:r>
              <a:rPr sz="3200" spc="-4" dirty="0">
                <a:latin typeface="Calibri"/>
                <a:cs typeface="Calibri"/>
              </a:rPr>
              <a:t>ll </a:t>
            </a:r>
            <a:r>
              <a:rPr sz="3200" spc="-10" dirty="0">
                <a:latin typeface="Calibri"/>
                <a:cs typeface="Calibri"/>
              </a:rPr>
              <a:t>st</a:t>
            </a:r>
            <a:r>
              <a:rPr sz="3200" spc="-20" dirty="0">
                <a:latin typeface="Calibri"/>
                <a:cs typeface="Calibri"/>
              </a:rPr>
              <a:t>a</a:t>
            </a:r>
            <a:r>
              <a:rPr sz="3200" spc="4" dirty="0">
                <a:latin typeface="Calibri"/>
                <a:cs typeface="Calibri"/>
              </a:rPr>
              <a:t>f</a:t>
            </a:r>
            <a:r>
              <a:rPr sz="3200" dirty="0">
                <a:latin typeface="Calibri"/>
                <a:cs typeface="Calibri"/>
              </a:rPr>
              <a:t>f tr</a:t>
            </a:r>
            <a:r>
              <a:rPr sz="3200" spc="-14" dirty="0">
                <a:latin typeface="Calibri"/>
                <a:cs typeface="Calibri"/>
              </a:rPr>
              <a:t>ained in de-escalation </a:t>
            </a:r>
            <a:r>
              <a:rPr sz="3200" spc="-20" dirty="0">
                <a:latin typeface="Calibri"/>
                <a:cs typeface="Calibri"/>
              </a:rPr>
              <a:t>and per</a:t>
            </a:r>
            <a:r>
              <a:rPr sz="3200" spc="-14" dirty="0">
                <a:latin typeface="Calibri"/>
                <a:cs typeface="Calibri"/>
              </a:rPr>
              <a:t>sonal safety</a:t>
            </a:r>
            <a:endParaRPr sz="3200" dirty="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10" dirty="0">
                <a:solidFill>
                  <a:srgbClr val="000000"/>
                </a:solidFill>
                <a:latin typeface="Calibri"/>
                <a:cs typeface="Calibri"/>
              </a:rPr>
              <a:t>Crisi</a:t>
            </a:r>
            <a:r>
              <a:rPr dirty="0">
                <a:solidFill>
                  <a:srgbClr val="000000"/>
                </a:solidFill>
                <a:latin typeface="Calibri"/>
                <a:cs typeface="Calibri"/>
              </a:rPr>
              <a:t>s</a:t>
            </a:r>
            <a:r>
              <a:rPr spc="-209" dirty="0">
                <a:solidFill>
                  <a:srgbClr val="000000"/>
                </a:solidFill>
                <a:latin typeface="Calibri"/>
                <a:cs typeface="Calibri"/>
              </a:rPr>
              <a:t> </a:t>
            </a:r>
            <a:r>
              <a:rPr lang="en-US" spc="-140" dirty="0">
                <a:solidFill>
                  <a:srgbClr val="000000"/>
                </a:solidFill>
                <a:latin typeface="Calibri"/>
                <a:cs typeface="Calibri"/>
              </a:rPr>
              <a:t>Response</a:t>
            </a:r>
            <a:endParaRPr dirty="0">
              <a:solidFill>
                <a:srgbClr val="000000"/>
              </a:solidFill>
              <a:latin typeface="Calibri"/>
              <a:cs typeface="Calibri"/>
            </a:endParaRPr>
          </a:p>
        </p:txBody>
      </p:sp>
      <p:sp>
        <p:nvSpPr>
          <p:cNvPr id="8" name="object 8"/>
          <p:cNvSpPr txBox="1"/>
          <p:nvPr/>
        </p:nvSpPr>
        <p:spPr>
          <a:xfrm>
            <a:off x="685801" y="1810573"/>
            <a:ext cx="9091682" cy="4642252"/>
          </a:xfrm>
          <a:prstGeom prst="rect">
            <a:avLst/>
          </a:prstGeom>
        </p:spPr>
        <p:txBody>
          <a:bodyPr vert="horz" wrap="square" lIns="0" tIns="0" rIns="0" bIns="0" rtlCol="0">
            <a:noAutofit/>
          </a:bodyPr>
          <a:lstStyle/>
          <a:p>
            <a:pPr marL="201225" marR="972478" indent="-189164">
              <a:lnSpc>
                <a:spcPts val="3500"/>
              </a:lnSpc>
              <a:buClr>
                <a:srgbClr val="24603B"/>
              </a:buClr>
              <a:buSzPct val="84745"/>
              <a:buFont typeface="Arial"/>
              <a:buChar char="•"/>
              <a:tabLst>
                <a:tab pos="206302" algn="l"/>
              </a:tabLst>
            </a:pPr>
            <a:r>
              <a:rPr lang="en-US" sz="3200" dirty="0">
                <a:latin typeface="Calibri"/>
                <a:cs typeface="Calibri"/>
              </a:rPr>
              <a:t>Crisis Team:  </a:t>
            </a:r>
            <a:r>
              <a:rPr sz="3200" dirty="0">
                <a:latin typeface="Calibri"/>
                <a:cs typeface="Calibri"/>
              </a:rPr>
              <a:t>Sm</a:t>
            </a:r>
            <a:r>
              <a:rPr sz="3200" spc="-4" dirty="0">
                <a:latin typeface="Calibri"/>
                <a:cs typeface="Calibri"/>
              </a:rPr>
              <a:t>a</a:t>
            </a:r>
            <a:r>
              <a:rPr sz="3200" dirty="0">
                <a:latin typeface="Calibri"/>
                <a:cs typeface="Calibri"/>
              </a:rPr>
              <a:t>ll</a:t>
            </a:r>
            <a:r>
              <a:rPr sz="3200" spc="4" dirty="0">
                <a:latin typeface="Calibri"/>
                <a:cs typeface="Calibri"/>
              </a:rPr>
              <a:t> </a:t>
            </a:r>
            <a:r>
              <a:rPr sz="3200" dirty="0">
                <a:latin typeface="Calibri"/>
                <a:cs typeface="Calibri"/>
              </a:rPr>
              <a:t>g</a:t>
            </a:r>
            <a:r>
              <a:rPr sz="3200" spc="-14" dirty="0">
                <a:latin typeface="Calibri"/>
                <a:cs typeface="Calibri"/>
              </a:rPr>
              <a:t>r</a:t>
            </a:r>
            <a:r>
              <a:rPr sz="3200" dirty="0">
                <a:latin typeface="Calibri"/>
                <a:cs typeface="Calibri"/>
              </a:rPr>
              <a:t>oup</a:t>
            </a:r>
            <a:r>
              <a:rPr sz="3200" spc="4" dirty="0">
                <a:latin typeface="Calibri"/>
                <a:cs typeface="Calibri"/>
              </a:rPr>
              <a:t> </a:t>
            </a:r>
            <a:r>
              <a:rPr sz="3200" dirty="0">
                <a:latin typeface="Calibri"/>
                <a:cs typeface="Calibri"/>
              </a:rPr>
              <a:t>o</a:t>
            </a:r>
            <a:r>
              <a:rPr sz="3200" spc="4" dirty="0">
                <a:latin typeface="Calibri"/>
                <a:cs typeface="Calibri"/>
              </a:rPr>
              <a:t>f </a:t>
            </a:r>
            <a:r>
              <a:rPr lang="en-US" sz="3200" spc="4" dirty="0">
                <a:latin typeface="Calibri"/>
                <a:cs typeface="Calibri"/>
              </a:rPr>
              <a:t>3-5 </a:t>
            </a:r>
            <a:r>
              <a:rPr sz="3200" dirty="0">
                <a:latin typeface="Calibri"/>
                <a:cs typeface="Calibri"/>
              </a:rPr>
              <a:t>trained</a:t>
            </a:r>
            <a:r>
              <a:rPr sz="3200" spc="4" dirty="0">
                <a:latin typeface="Calibri"/>
                <a:cs typeface="Calibri"/>
              </a:rPr>
              <a:t> </a:t>
            </a:r>
            <a:r>
              <a:rPr sz="3200" dirty="0">
                <a:latin typeface="Calibri"/>
                <a:cs typeface="Calibri"/>
              </a:rPr>
              <a:t>sta</a:t>
            </a:r>
            <a:r>
              <a:rPr sz="3200" spc="10" dirty="0">
                <a:latin typeface="Calibri"/>
                <a:cs typeface="Calibri"/>
              </a:rPr>
              <a:t>f</a:t>
            </a:r>
            <a:r>
              <a:rPr sz="3200" spc="4" dirty="0">
                <a:latin typeface="Calibri"/>
                <a:cs typeface="Calibri"/>
              </a:rPr>
              <a:t>f </a:t>
            </a:r>
            <a:r>
              <a:rPr sz="3200" dirty="0">
                <a:latin typeface="Calibri"/>
                <a:cs typeface="Calibri"/>
              </a:rPr>
              <a:t>available</a:t>
            </a:r>
            <a:r>
              <a:rPr sz="3200" spc="4" dirty="0">
                <a:latin typeface="Calibri"/>
                <a:cs typeface="Calibri"/>
              </a:rPr>
              <a:t> </a:t>
            </a:r>
            <a:r>
              <a:rPr sz="3200" dirty="0">
                <a:latin typeface="Calibri"/>
                <a:cs typeface="Calibri"/>
              </a:rPr>
              <a:t>to </a:t>
            </a:r>
            <a:r>
              <a:rPr sz="3200" spc="-14" dirty="0">
                <a:latin typeface="Calibri"/>
                <a:cs typeface="Calibri"/>
              </a:rPr>
              <a:t>r</a:t>
            </a:r>
            <a:r>
              <a:rPr sz="3200" dirty="0">
                <a:latin typeface="Calibri"/>
                <a:cs typeface="Calibri"/>
              </a:rPr>
              <a:t>espond</a:t>
            </a:r>
            <a:r>
              <a:rPr sz="3200" spc="4" dirty="0">
                <a:latin typeface="Calibri"/>
                <a:cs typeface="Calibri"/>
              </a:rPr>
              <a:t> </a:t>
            </a:r>
            <a:r>
              <a:rPr sz="3200" dirty="0">
                <a:latin typeface="Calibri"/>
                <a:cs typeface="Calibri"/>
              </a:rPr>
              <a:t>to</a:t>
            </a:r>
            <a:r>
              <a:rPr sz="3200" spc="4" dirty="0">
                <a:latin typeface="Calibri"/>
                <a:cs typeface="Calibri"/>
              </a:rPr>
              <a:t> </a:t>
            </a:r>
            <a:r>
              <a:rPr sz="3200" dirty="0">
                <a:latin typeface="Calibri"/>
                <a:cs typeface="Calibri"/>
              </a:rPr>
              <a:t>crises</a:t>
            </a:r>
            <a:endParaRPr lang="en-US" sz="3200" dirty="0">
              <a:latin typeface="Calibri"/>
              <a:cs typeface="Calibri"/>
            </a:endParaRP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12060" marR="972478">
              <a:lnSpc>
                <a:spcPts val="3500"/>
              </a:lnSpc>
              <a:buClr>
                <a:srgbClr val="24603B"/>
              </a:buClr>
              <a:buSzPct val="84745"/>
              <a:tabLst>
                <a:tab pos="206302" algn="l"/>
              </a:tabLst>
            </a:pPr>
            <a:r>
              <a:rPr lang="en-US" sz="3200" dirty="0">
                <a:latin typeface="Calibri"/>
                <a:cs typeface="Calibri"/>
              </a:rPr>
              <a:t>       Does your school have a team?</a:t>
            </a:r>
          </a:p>
          <a:p>
            <a:pPr marL="12060" marR="972478">
              <a:lnSpc>
                <a:spcPts val="3500"/>
              </a:lnSpc>
              <a:buClr>
                <a:srgbClr val="24603B"/>
              </a:buClr>
              <a:buSzPct val="84745"/>
              <a:tabLst>
                <a:tab pos="206302" algn="l"/>
              </a:tabLst>
            </a:pPr>
            <a:r>
              <a:rPr lang="en-US" sz="3200" dirty="0">
                <a:latin typeface="Calibri"/>
                <a:cs typeface="Calibri"/>
              </a:rPr>
              <a:t>       Who needs training?</a:t>
            </a:r>
          </a:p>
          <a:p>
            <a:pPr marL="201225" marR="972478" indent="-189164">
              <a:lnSpc>
                <a:spcPts val="3500"/>
              </a:lnSpc>
              <a:buClr>
                <a:srgbClr val="24603B"/>
              </a:buClr>
              <a:buSzPct val="84745"/>
              <a:buFont typeface="Arial"/>
              <a:buChar char="•"/>
              <a:tabLst>
                <a:tab pos="206302" algn="l"/>
              </a:tabLst>
            </a:pPr>
            <a:endParaRPr lang="en-US" sz="800" dirty="0">
              <a:latin typeface="Calibri"/>
              <a:cs typeface="Calibri"/>
            </a:endParaRPr>
          </a:p>
          <a:p>
            <a:pPr marL="201225" marR="972478" indent="-189164">
              <a:lnSpc>
                <a:spcPts val="3500"/>
              </a:lnSpc>
              <a:buClr>
                <a:srgbClr val="24603B"/>
              </a:buClr>
              <a:buSzPct val="84745"/>
              <a:buFont typeface="Arial"/>
              <a:buChar char="•"/>
              <a:tabLst>
                <a:tab pos="206302" algn="l"/>
              </a:tabLst>
            </a:pPr>
            <a:r>
              <a:rPr lang="en-US" sz="3200" dirty="0">
                <a:latin typeface="Calibri"/>
                <a:cs typeface="Calibri"/>
              </a:rPr>
              <a:t>School-wide procedure established for calling crisis team in</a:t>
            </a: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12060" marR="972478">
              <a:lnSpc>
                <a:spcPts val="3500"/>
              </a:lnSpc>
              <a:buClr>
                <a:srgbClr val="24603B"/>
              </a:buClr>
              <a:buSzPct val="84745"/>
              <a:tabLst>
                <a:tab pos="206302" algn="l"/>
              </a:tabLst>
            </a:pPr>
            <a:r>
              <a:rPr lang="en-US" sz="3200" dirty="0">
                <a:latin typeface="Calibri"/>
                <a:cs typeface="Calibri"/>
              </a:rPr>
              <a:t>        Does your school have a procedure?</a:t>
            </a: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p:txBody>
      </p:sp>
    </p:spTree>
    <p:extLst>
      <p:ext uri="{BB962C8B-B14F-4D97-AF65-F5344CB8AC3E}">
        <p14:creationId xmlns:p14="http://schemas.microsoft.com/office/powerpoint/2010/main" val="505070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10" dirty="0">
                <a:solidFill>
                  <a:srgbClr val="000000"/>
                </a:solidFill>
                <a:latin typeface="Calibri"/>
                <a:cs typeface="Calibri"/>
              </a:rPr>
              <a:t>Crisi</a:t>
            </a:r>
            <a:r>
              <a:rPr dirty="0">
                <a:solidFill>
                  <a:srgbClr val="000000"/>
                </a:solidFill>
                <a:latin typeface="Calibri"/>
                <a:cs typeface="Calibri"/>
              </a:rPr>
              <a:t>s</a:t>
            </a:r>
            <a:r>
              <a:rPr spc="-209" dirty="0">
                <a:solidFill>
                  <a:srgbClr val="000000"/>
                </a:solidFill>
                <a:latin typeface="Calibri"/>
                <a:cs typeface="Calibri"/>
              </a:rPr>
              <a:t> </a:t>
            </a:r>
            <a:r>
              <a:rPr lang="en-US" spc="-140" dirty="0">
                <a:solidFill>
                  <a:srgbClr val="000000"/>
                </a:solidFill>
                <a:latin typeface="Calibri"/>
                <a:cs typeface="Calibri"/>
              </a:rPr>
              <a:t>Response</a:t>
            </a:r>
            <a:endParaRPr dirty="0">
              <a:solidFill>
                <a:srgbClr val="000000"/>
              </a:solidFill>
              <a:latin typeface="Calibri"/>
              <a:cs typeface="Calibri"/>
            </a:endParaRPr>
          </a:p>
        </p:txBody>
      </p:sp>
      <p:sp>
        <p:nvSpPr>
          <p:cNvPr id="8" name="object 8"/>
          <p:cNvSpPr txBox="1"/>
          <p:nvPr/>
        </p:nvSpPr>
        <p:spPr>
          <a:xfrm>
            <a:off x="585705" y="1606148"/>
            <a:ext cx="9777495" cy="5175652"/>
          </a:xfrm>
          <a:prstGeom prst="rect">
            <a:avLst/>
          </a:prstGeom>
        </p:spPr>
        <p:txBody>
          <a:bodyPr vert="horz" wrap="square" lIns="0" tIns="0" rIns="0" bIns="0" rtlCol="0">
            <a:noAutofit/>
          </a:bodyPr>
          <a:lstStyle/>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201225" marR="972478" indent="-189164">
              <a:lnSpc>
                <a:spcPts val="3500"/>
              </a:lnSpc>
              <a:buClr>
                <a:srgbClr val="24603B"/>
              </a:buClr>
              <a:buSzPct val="84745"/>
              <a:buFont typeface="Arial"/>
              <a:buChar char="•"/>
              <a:tabLst>
                <a:tab pos="206302" algn="l"/>
              </a:tabLst>
            </a:pPr>
            <a:r>
              <a:rPr lang="en-US" sz="3200" dirty="0">
                <a:latin typeface="Calibri"/>
                <a:cs typeface="Calibri"/>
              </a:rPr>
              <a:t>Individualized Crisis Plan should be developed for students at risk</a:t>
            </a:r>
          </a:p>
          <a:p>
            <a:pPr marL="12060" marR="972478">
              <a:lnSpc>
                <a:spcPts val="3500"/>
              </a:lnSpc>
              <a:buClr>
                <a:srgbClr val="24603B"/>
              </a:buClr>
              <a:buSzPct val="84745"/>
              <a:tabLst>
                <a:tab pos="206302" algn="l"/>
              </a:tabLst>
            </a:pPr>
            <a:r>
              <a:rPr lang="en-US" sz="3200" dirty="0">
                <a:latin typeface="Calibri"/>
                <a:cs typeface="Calibri"/>
              </a:rPr>
              <a:t>       - Who is called</a:t>
            </a:r>
          </a:p>
          <a:p>
            <a:pPr marL="12060" marR="972478">
              <a:lnSpc>
                <a:spcPts val="3500"/>
              </a:lnSpc>
              <a:buClr>
                <a:srgbClr val="24603B"/>
              </a:buClr>
              <a:buSzPct val="84745"/>
              <a:tabLst>
                <a:tab pos="206302" algn="l"/>
              </a:tabLst>
            </a:pPr>
            <a:r>
              <a:rPr lang="en-US" sz="3200" dirty="0">
                <a:latin typeface="Calibri"/>
                <a:cs typeface="Calibri"/>
              </a:rPr>
              <a:t>       - Where they go</a:t>
            </a:r>
          </a:p>
          <a:p>
            <a:pPr marL="12060" marR="972478">
              <a:lnSpc>
                <a:spcPts val="3500"/>
              </a:lnSpc>
              <a:buClr>
                <a:srgbClr val="24603B"/>
              </a:buClr>
              <a:buSzPct val="84745"/>
              <a:tabLst>
                <a:tab pos="206302" algn="l"/>
              </a:tabLst>
            </a:pPr>
            <a:r>
              <a:rPr lang="en-US" sz="3200" dirty="0">
                <a:latin typeface="Calibri"/>
                <a:cs typeface="Calibri"/>
              </a:rPr>
              <a:t>       - What they do or say to child</a:t>
            </a:r>
          </a:p>
          <a:p>
            <a:pPr marL="12060" marR="972478">
              <a:lnSpc>
                <a:spcPts val="3500"/>
              </a:lnSpc>
              <a:buClr>
                <a:srgbClr val="24603B"/>
              </a:buClr>
              <a:buSzPct val="84745"/>
              <a:tabLst>
                <a:tab pos="206302" algn="l"/>
              </a:tabLst>
            </a:pPr>
            <a:r>
              <a:rPr lang="en-US" sz="3200" dirty="0">
                <a:latin typeface="Calibri"/>
                <a:cs typeface="Calibri"/>
              </a:rPr>
              <a:t>       - Do key support people need training?</a:t>
            </a:r>
          </a:p>
          <a:p>
            <a:pPr marL="201225" marR="972478" indent="-189164">
              <a:lnSpc>
                <a:spcPts val="3500"/>
              </a:lnSpc>
              <a:buClr>
                <a:srgbClr val="24603B"/>
              </a:buClr>
              <a:buSzPct val="84745"/>
              <a:buFont typeface="Arial"/>
              <a:buChar char="•"/>
              <a:tabLst>
                <a:tab pos="206302" algn="l"/>
              </a:tabLst>
            </a:pPr>
            <a:endParaRPr lang="en-US" sz="3200" dirty="0">
              <a:latin typeface="Calibri"/>
              <a:cs typeface="Calibri"/>
            </a:endParaRPr>
          </a:p>
          <a:p>
            <a:pPr marL="201225" marR="972478" indent="-189164">
              <a:lnSpc>
                <a:spcPts val="3500"/>
              </a:lnSpc>
              <a:buClr>
                <a:srgbClr val="24603B"/>
              </a:buClr>
              <a:buSzPct val="84745"/>
              <a:buFont typeface="Arial"/>
              <a:buChar char="•"/>
              <a:tabLst>
                <a:tab pos="206302" algn="l"/>
              </a:tabLst>
            </a:pPr>
            <a:r>
              <a:rPr sz="3200" dirty="0">
                <a:latin typeface="Calibri"/>
                <a:cs typeface="Calibri"/>
              </a:rPr>
              <a:t>Restraint</a:t>
            </a:r>
            <a:r>
              <a:rPr sz="3200" spc="4" dirty="0">
                <a:latin typeface="Calibri"/>
                <a:cs typeface="Calibri"/>
              </a:rPr>
              <a:t> </a:t>
            </a:r>
            <a:r>
              <a:rPr sz="3200" dirty="0">
                <a:latin typeface="Calibri"/>
                <a:cs typeface="Calibri"/>
              </a:rPr>
              <a:t>is</a:t>
            </a:r>
            <a:r>
              <a:rPr sz="3200" spc="4" dirty="0">
                <a:latin typeface="Calibri"/>
                <a:cs typeface="Calibri"/>
              </a:rPr>
              <a:t> </a:t>
            </a:r>
            <a:r>
              <a:rPr sz="3200" dirty="0">
                <a:latin typeface="Calibri"/>
                <a:cs typeface="Calibri"/>
              </a:rPr>
              <a:t>used</a:t>
            </a:r>
            <a:r>
              <a:rPr sz="3200" spc="4" dirty="0">
                <a:latin typeface="Calibri"/>
                <a:cs typeface="Calibri"/>
              </a:rPr>
              <a:t> </a:t>
            </a:r>
            <a:r>
              <a:rPr sz="3200" dirty="0">
                <a:latin typeface="Calibri"/>
                <a:cs typeface="Calibri"/>
              </a:rPr>
              <a:t>as</a:t>
            </a:r>
            <a:r>
              <a:rPr sz="3200" spc="4" dirty="0">
                <a:latin typeface="Calibri"/>
                <a:cs typeface="Calibri"/>
              </a:rPr>
              <a:t> </a:t>
            </a:r>
            <a:r>
              <a:rPr sz="3200" dirty="0">
                <a:latin typeface="Calibri"/>
                <a:cs typeface="Calibri"/>
              </a:rPr>
              <a:t>a</a:t>
            </a:r>
            <a:r>
              <a:rPr sz="3200" spc="4" dirty="0">
                <a:latin typeface="Calibri"/>
                <a:cs typeface="Calibri"/>
              </a:rPr>
              <a:t> </a:t>
            </a:r>
            <a:r>
              <a:rPr sz="3200" dirty="0">
                <a:latin typeface="Calibri"/>
                <a:cs typeface="Calibri"/>
              </a:rPr>
              <a:t>last</a:t>
            </a:r>
            <a:r>
              <a:rPr sz="3200" spc="4" dirty="0">
                <a:latin typeface="Calibri"/>
                <a:cs typeface="Calibri"/>
              </a:rPr>
              <a:t> </a:t>
            </a:r>
            <a:r>
              <a:rPr sz="3200" spc="-14" dirty="0">
                <a:latin typeface="Calibri"/>
                <a:cs typeface="Calibri"/>
              </a:rPr>
              <a:t>r</a:t>
            </a:r>
            <a:r>
              <a:rPr sz="3200" dirty="0">
                <a:latin typeface="Calibri"/>
                <a:cs typeface="Calibri"/>
              </a:rPr>
              <a:t>esort</a:t>
            </a:r>
            <a:r>
              <a:rPr sz="3200" spc="4" dirty="0">
                <a:latin typeface="Calibri"/>
                <a:cs typeface="Calibri"/>
              </a:rPr>
              <a:t> </a:t>
            </a:r>
            <a:r>
              <a:rPr sz="3200" dirty="0">
                <a:latin typeface="Calibri"/>
                <a:cs typeface="Calibri"/>
              </a:rPr>
              <a:t>following</a:t>
            </a:r>
            <a:r>
              <a:rPr sz="3200" spc="4" dirty="0">
                <a:latin typeface="Calibri"/>
                <a:cs typeface="Calibri"/>
              </a:rPr>
              <a:t> </a:t>
            </a:r>
            <a:r>
              <a:rPr sz="3200" dirty="0">
                <a:latin typeface="Calibri"/>
                <a:cs typeface="Calibri"/>
              </a:rPr>
              <a:t>Rule 4500</a:t>
            </a:r>
            <a:r>
              <a:rPr sz="3200" spc="4" dirty="0">
                <a:latin typeface="Calibri"/>
                <a:cs typeface="Calibri"/>
              </a:rPr>
              <a:t> </a:t>
            </a:r>
            <a:r>
              <a:rPr sz="3200" dirty="0">
                <a:latin typeface="Calibri"/>
                <a:cs typeface="Calibri"/>
              </a:rPr>
              <a:t>p</a:t>
            </a:r>
            <a:r>
              <a:rPr sz="3200" spc="-14" dirty="0">
                <a:latin typeface="Calibri"/>
                <a:cs typeface="Calibri"/>
              </a:rPr>
              <a:t>r</a:t>
            </a:r>
            <a:r>
              <a:rPr sz="3200" dirty="0">
                <a:latin typeface="Calibri"/>
                <a:cs typeface="Calibri"/>
              </a:rPr>
              <a:t>otocol</a:t>
            </a:r>
            <a:r>
              <a:rPr lang="en-US" sz="3200" dirty="0">
                <a:latin typeface="Calibri"/>
                <a:cs typeface="Calibri"/>
              </a:rPr>
              <a:t> – other options should be explored pro-actively &amp; in the moment</a:t>
            </a:r>
            <a:endParaRPr sz="3200"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91588" rIns="0" bIns="0" rtlCol="0">
            <a:noAutofit/>
          </a:bodyPr>
          <a:lstStyle/>
          <a:p>
            <a:pPr marL="12695"/>
            <a:r>
              <a:rPr spc="-110" dirty="0">
                <a:solidFill>
                  <a:srgbClr val="000000"/>
                </a:solidFill>
                <a:latin typeface="Calibri"/>
                <a:cs typeface="Calibri"/>
              </a:rPr>
              <a:t>Crisi</a:t>
            </a:r>
            <a:r>
              <a:rPr dirty="0">
                <a:solidFill>
                  <a:srgbClr val="000000"/>
                </a:solidFill>
                <a:latin typeface="Calibri"/>
                <a:cs typeface="Calibri"/>
              </a:rPr>
              <a:t>s</a:t>
            </a:r>
            <a:r>
              <a:rPr spc="-204" dirty="0">
                <a:solidFill>
                  <a:srgbClr val="000000"/>
                </a:solidFill>
                <a:latin typeface="Calibri"/>
                <a:cs typeface="Calibri"/>
              </a:rPr>
              <a:t> </a:t>
            </a:r>
            <a:r>
              <a:rPr spc="-110" dirty="0">
                <a:solidFill>
                  <a:srgbClr val="000000"/>
                </a:solidFill>
                <a:latin typeface="Calibri"/>
                <a:cs typeface="Calibri"/>
              </a:rPr>
              <a:t>Prevention/Interventio</a:t>
            </a:r>
            <a:r>
              <a:rPr dirty="0">
                <a:solidFill>
                  <a:srgbClr val="000000"/>
                </a:solidFill>
                <a:latin typeface="Calibri"/>
                <a:cs typeface="Calibri"/>
              </a:rPr>
              <a:t>n</a:t>
            </a:r>
            <a:r>
              <a:rPr spc="-204" dirty="0">
                <a:solidFill>
                  <a:srgbClr val="000000"/>
                </a:solidFill>
                <a:latin typeface="Calibri"/>
                <a:cs typeface="Calibri"/>
              </a:rPr>
              <a:t> </a:t>
            </a:r>
            <a:r>
              <a:rPr spc="-110"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txBox="1"/>
          <p:nvPr/>
        </p:nvSpPr>
        <p:spPr>
          <a:xfrm>
            <a:off x="747968" y="1992834"/>
            <a:ext cx="7508240" cy="4161790"/>
          </a:xfrm>
          <a:prstGeom prst="rect">
            <a:avLst/>
          </a:prstGeom>
        </p:spPr>
        <p:txBody>
          <a:bodyPr vert="horz" wrap="square" lIns="0" tIns="0" rIns="0" bIns="0" rtlCol="0">
            <a:noAutofit/>
          </a:bodyPr>
          <a:lstStyle/>
          <a:p>
            <a:pPr marL="201225" indent="-189164">
              <a:buClr>
                <a:srgbClr val="24603B"/>
              </a:buClr>
              <a:buSzPct val="84745"/>
              <a:buFont typeface="Arial"/>
              <a:buChar char="•"/>
              <a:tabLst>
                <a:tab pos="206302" algn="l"/>
              </a:tabLst>
            </a:pPr>
            <a:r>
              <a:rPr sz="3500" dirty="0">
                <a:latin typeface="Calibri"/>
                <a:cs typeface="Calibri"/>
              </a:rPr>
              <a:t>S</a:t>
            </a:r>
            <a:r>
              <a:rPr sz="3500" spc="-4" dirty="0">
                <a:latin typeface="Calibri"/>
                <a:cs typeface="Calibri"/>
              </a:rPr>
              <a:t>i</a:t>
            </a:r>
            <a:r>
              <a:rPr sz="3500" dirty="0">
                <a:latin typeface="Calibri"/>
                <a:cs typeface="Calibri"/>
              </a:rPr>
              <a:t>tuation</a:t>
            </a:r>
            <a:r>
              <a:rPr sz="3500" spc="4" dirty="0">
                <a:latin typeface="Calibri"/>
                <a:cs typeface="Calibri"/>
              </a:rPr>
              <a:t> </a:t>
            </a:r>
            <a:r>
              <a:rPr sz="3500" spc="-4" dirty="0">
                <a:latin typeface="Calibri"/>
                <a:cs typeface="Calibri"/>
              </a:rPr>
              <a:t>(</a:t>
            </a:r>
            <a:r>
              <a:rPr sz="3500" dirty="0">
                <a:latin typeface="Calibri"/>
                <a:cs typeface="Calibri"/>
              </a:rPr>
              <a:t>triggers/st</a:t>
            </a:r>
            <a:r>
              <a:rPr sz="3500" spc="-14" dirty="0">
                <a:latin typeface="Calibri"/>
                <a:cs typeface="Calibri"/>
              </a:rPr>
              <a:t>r</a:t>
            </a:r>
            <a:r>
              <a:rPr sz="3500" dirty="0">
                <a:latin typeface="Calibri"/>
                <a:cs typeface="Calibri"/>
              </a:rPr>
              <a:t>essors)</a:t>
            </a:r>
          </a:p>
          <a:p>
            <a:pPr>
              <a:lnSpc>
                <a:spcPts val="650"/>
              </a:lnSpc>
              <a:spcBef>
                <a:spcPts val="25"/>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Coping</a:t>
            </a:r>
            <a:r>
              <a:rPr sz="3500" spc="4" dirty="0">
                <a:latin typeface="Calibri"/>
                <a:cs typeface="Calibri"/>
              </a:rPr>
              <a:t> </a:t>
            </a:r>
            <a:r>
              <a:rPr sz="3500" dirty="0">
                <a:latin typeface="Calibri"/>
                <a:cs typeface="Calibri"/>
              </a:rPr>
              <a:t>Strategies</a:t>
            </a:r>
          </a:p>
          <a:p>
            <a:pPr>
              <a:lnSpc>
                <a:spcPts val="700"/>
              </a:lnSpc>
              <a:spcBef>
                <a:spcPts val="4"/>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What</a:t>
            </a:r>
            <a:r>
              <a:rPr sz="3500" spc="4" dirty="0">
                <a:latin typeface="Calibri"/>
                <a:cs typeface="Calibri"/>
              </a:rPr>
              <a:t> </a:t>
            </a:r>
            <a:r>
              <a:rPr sz="3500" dirty="0">
                <a:latin typeface="Calibri"/>
                <a:cs typeface="Calibri"/>
              </a:rPr>
              <a:t>is</a:t>
            </a:r>
            <a:r>
              <a:rPr sz="3500" spc="4" dirty="0">
                <a:latin typeface="Calibri"/>
                <a:cs typeface="Calibri"/>
              </a:rPr>
              <a:t> </a:t>
            </a:r>
            <a:r>
              <a:rPr sz="3500" dirty="0">
                <a:latin typeface="Calibri"/>
                <a:cs typeface="Calibri"/>
              </a:rPr>
              <a:t>needed</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feel</a:t>
            </a:r>
            <a:r>
              <a:rPr sz="3500" spc="4" dirty="0">
                <a:latin typeface="Calibri"/>
                <a:cs typeface="Calibri"/>
              </a:rPr>
              <a:t> </a:t>
            </a:r>
            <a:r>
              <a:rPr sz="3500" dirty="0">
                <a:latin typeface="Calibri"/>
                <a:cs typeface="Calibri"/>
              </a:rPr>
              <a:t>safe</a:t>
            </a:r>
            <a:r>
              <a:rPr sz="3500" spc="4" dirty="0">
                <a:latin typeface="Calibri"/>
                <a:cs typeface="Calibri"/>
              </a:rPr>
              <a:t> </a:t>
            </a:r>
            <a:r>
              <a:rPr sz="3500" dirty="0">
                <a:latin typeface="Calibri"/>
                <a:cs typeface="Calibri"/>
              </a:rPr>
              <a:t>in</a:t>
            </a:r>
            <a:r>
              <a:rPr sz="3500" spc="4" dirty="0">
                <a:latin typeface="Calibri"/>
                <a:cs typeface="Calibri"/>
              </a:rPr>
              <a:t> </a:t>
            </a:r>
            <a:r>
              <a:rPr sz="3500" dirty="0">
                <a:latin typeface="Calibri"/>
                <a:cs typeface="Calibri"/>
              </a:rPr>
              <a:t>crisis</a:t>
            </a:r>
          </a:p>
          <a:p>
            <a:pPr>
              <a:lnSpc>
                <a:spcPts val="800"/>
              </a:lnSpc>
              <a:spcBef>
                <a:spcPts val="10"/>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Key</a:t>
            </a:r>
            <a:r>
              <a:rPr sz="3500" spc="4" dirty="0">
                <a:latin typeface="Calibri"/>
                <a:cs typeface="Calibri"/>
              </a:rPr>
              <a:t> </a:t>
            </a:r>
            <a:r>
              <a:rPr sz="3500" dirty="0">
                <a:latin typeface="Calibri"/>
                <a:cs typeface="Calibri"/>
              </a:rPr>
              <a:t>support</a:t>
            </a:r>
            <a:r>
              <a:rPr sz="3500" spc="4" dirty="0">
                <a:latin typeface="Calibri"/>
                <a:cs typeface="Calibri"/>
              </a:rPr>
              <a:t> </a:t>
            </a:r>
            <a:r>
              <a:rPr sz="3500" dirty="0">
                <a:latin typeface="Calibri"/>
                <a:cs typeface="Calibri"/>
              </a:rPr>
              <a:t>people</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contact</a:t>
            </a:r>
          </a:p>
          <a:p>
            <a:pPr>
              <a:lnSpc>
                <a:spcPts val="700"/>
              </a:lnSpc>
              <a:spcBef>
                <a:spcPts val="4"/>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What</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do</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manage</a:t>
            </a:r>
            <a:r>
              <a:rPr sz="3500" spc="4" dirty="0">
                <a:latin typeface="Calibri"/>
                <a:cs typeface="Calibri"/>
              </a:rPr>
              <a:t> </a:t>
            </a:r>
            <a:r>
              <a:rPr sz="3500" dirty="0">
                <a:latin typeface="Calibri"/>
                <a:cs typeface="Calibri"/>
              </a:rPr>
              <a:t>a</a:t>
            </a:r>
            <a:r>
              <a:rPr sz="3500" spc="4" dirty="0">
                <a:latin typeface="Calibri"/>
                <a:cs typeface="Calibri"/>
              </a:rPr>
              <a:t> </a:t>
            </a:r>
            <a:r>
              <a:rPr sz="3500" dirty="0">
                <a:latin typeface="Calibri"/>
                <a:cs typeface="Calibri"/>
              </a:rPr>
              <a:t>crisis</a:t>
            </a:r>
          </a:p>
          <a:p>
            <a:pPr>
              <a:lnSpc>
                <a:spcPts val="700"/>
              </a:lnSpc>
              <a:spcBef>
                <a:spcPts val="4"/>
              </a:spcBef>
              <a:buClr>
                <a:srgbClr val="24603B"/>
              </a:buClr>
              <a:buFont typeface="Arial"/>
              <a:buChar char="•"/>
            </a:pPr>
            <a:endParaRPr sz="3500" dirty="0">
              <a:latin typeface="Calibri"/>
              <a:cs typeface="Calibri"/>
            </a:endParaRPr>
          </a:p>
          <a:p>
            <a:pPr marL="206302" indent="-193607">
              <a:buClr>
                <a:srgbClr val="24603B"/>
              </a:buClr>
              <a:buSzPct val="84745"/>
              <a:buFont typeface="Arial"/>
              <a:buChar char="•"/>
              <a:tabLst>
                <a:tab pos="206302" algn="l"/>
              </a:tabLst>
            </a:pPr>
            <a:r>
              <a:rPr sz="3500" dirty="0">
                <a:latin typeface="Calibri"/>
                <a:cs typeface="Calibri"/>
              </a:rPr>
              <a:t>What</a:t>
            </a:r>
            <a:r>
              <a:rPr sz="3500" spc="4" dirty="0">
                <a:latin typeface="Calibri"/>
                <a:cs typeface="Calibri"/>
              </a:rPr>
              <a:t> </a:t>
            </a:r>
            <a:r>
              <a:rPr sz="3500" dirty="0">
                <a:latin typeface="Calibri"/>
                <a:cs typeface="Calibri"/>
              </a:rPr>
              <a:t>not</a:t>
            </a:r>
            <a:r>
              <a:rPr sz="3500" spc="4" dirty="0">
                <a:latin typeface="Calibri"/>
                <a:cs typeface="Calibri"/>
              </a:rPr>
              <a:t> </a:t>
            </a:r>
            <a:r>
              <a:rPr sz="3500" dirty="0">
                <a:latin typeface="Calibri"/>
                <a:cs typeface="Calibri"/>
              </a:rPr>
              <a:t>to</a:t>
            </a:r>
            <a:r>
              <a:rPr sz="3500" spc="4" dirty="0">
                <a:latin typeface="Calibri"/>
                <a:cs typeface="Calibri"/>
              </a:rPr>
              <a:t> </a:t>
            </a:r>
            <a:r>
              <a:rPr sz="3500" dirty="0">
                <a:latin typeface="Calibri"/>
                <a:cs typeface="Calibri"/>
              </a:rPr>
              <a:t>do</a:t>
            </a:r>
          </a:p>
          <a:p>
            <a:pPr>
              <a:lnSpc>
                <a:spcPts val="900"/>
              </a:lnSpc>
              <a:spcBef>
                <a:spcPts val="36"/>
              </a:spcBef>
              <a:buClr>
                <a:srgbClr val="24603B"/>
              </a:buClr>
              <a:buFont typeface="Arial"/>
              <a:buChar char="•"/>
            </a:pPr>
            <a:endParaRPr sz="3500" dirty="0">
              <a:latin typeface="Calibri"/>
              <a:cs typeface="Calibri"/>
            </a:endParaRPr>
          </a:p>
          <a:p>
            <a:pPr marL="201225" marR="12695" indent="-189164">
              <a:lnSpc>
                <a:spcPts val="3529"/>
              </a:lnSpc>
              <a:buClr>
                <a:srgbClr val="24603B"/>
              </a:buClr>
              <a:buSzPct val="84745"/>
              <a:buFont typeface="Arial"/>
              <a:buChar char="•"/>
              <a:tabLst>
                <a:tab pos="206302" algn="l"/>
              </a:tabLst>
            </a:pPr>
            <a:r>
              <a:rPr sz="3500" dirty="0">
                <a:latin typeface="Calibri"/>
                <a:cs typeface="Calibri"/>
              </a:rPr>
              <a:t>Conditions</a:t>
            </a:r>
            <a:r>
              <a:rPr sz="3500" spc="4" dirty="0">
                <a:latin typeface="Calibri"/>
                <a:cs typeface="Calibri"/>
              </a:rPr>
              <a:t> </a:t>
            </a:r>
            <a:r>
              <a:rPr sz="3500" dirty="0">
                <a:latin typeface="Calibri"/>
                <a:cs typeface="Calibri"/>
              </a:rPr>
              <a:t>for</a:t>
            </a:r>
            <a:r>
              <a:rPr sz="3500" spc="4" dirty="0">
                <a:latin typeface="Calibri"/>
                <a:cs typeface="Calibri"/>
              </a:rPr>
              <a:t> </a:t>
            </a:r>
            <a:r>
              <a:rPr sz="3500" dirty="0">
                <a:latin typeface="Calibri"/>
                <a:cs typeface="Calibri"/>
              </a:rPr>
              <a:t>emergency</a:t>
            </a:r>
            <a:r>
              <a:rPr sz="3500" spc="4" dirty="0">
                <a:latin typeface="Calibri"/>
                <a:cs typeface="Calibri"/>
              </a:rPr>
              <a:t> </a:t>
            </a:r>
            <a:r>
              <a:rPr sz="3500" spc="-14" dirty="0">
                <a:latin typeface="Calibri"/>
                <a:cs typeface="Calibri"/>
              </a:rPr>
              <a:t>r</a:t>
            </a:r>
            <a:r>
              <a:rPr sz="3500" dirty="0">
                <a:latin typeface="Calibri"/>
                <a:cs typeface="Calibri"/>
              </a:rPr>
              <a:t>oom,</a:t>
            </a:r>
            <a:r>
              <a:rPr sz="3500" spc="4" dirty="0">
                <a:latin typeface="Calibri"/>
                <a:cs typeface="Calibri"/>
              </a:rPr>
              <a:t> </a:t>
            </a:r>
            <a:r>
              <a:rPr sz="3500" dirty="0">
                <a:latin typeface="Calibri"/>
                <a:cs typeface="Calibri"/>
              </a:rPr>
              <a:t>police</a:t>
            </a:r>
            <a:r>
              <a:rPr sz="3500" spc="4" dirty="0">
                <a:latin typeface="Calibri"/>
                <a:cs typeface="Calibri"/>
              </a:rPr>
              <a:t>, </a:t>
            </a:r>
            <a:r>
              <a:rPr sz="3500" spc="-4" dirty="0">
                <a:latin typeface="Calibri"/>
                <a:cs typeface="Calibri"/>
              </a:rPr>
              <a:t>hospital</a:t>
            </a:r>
            <a:endParaRPr sz="3500" dirty="0">
              <a:latin typeface="Calibri"/>
              <a:cs typeface="Calibri"/>
            </a:endParaRPr>
          </a:p>
        </p:txBody>
      </p:sp>
      <p:sp>
        <p:nvSpPr>
          <p:cNvPr id="9" name="object 9"/>
          <p:cNvSpPr/>
          <p:nvPr/>
        </p:nvSpPr>
        <p:spPr>
          <a:xfrm>
            <a:off x="6807595" y="1914833"/>
            <a:ext cx="2868029" cy="1780052"/>
          </a:xfrm>
          <a:custGeom>
            <a:avLst/>
            <a:gdLst/>
            <a:ahLst/>
            <a:cxnLst/>
            <a:rect l="l" t="t" r="r" b="b"/>
            <a:pathLst>
              <a:path w="2868029" h="1780052">
                <a:moveTo>
                  <a:pt x="253779" y="0"/>
                </a:moveTo>
                <a:lnTo>
                  <a:pt x="0" y="1248252"/>
                </a:lnTo>
                <a:lnTo>
                  <a:pt x="2614250" y="1780052"/>
                </a:lnTo>
                <a:lnTo>
                  <a:pt x="2868029" y="531799"/>
                </a:lnTo>
                <a:lnTo>
                  <a:pt x="253779" y="0"/>
                </a:lnTo>
                <a:close/>
              </a:path>
            </a:pathLst>
          </a:custGeom>
          <a:solidFill>
            <a:srgbClr val="FF2600"/>
          </a:solidFill>
        </p:spPr>
        <p:txBody>
          <a:bodyPr wrap="square" lIns="0" tIns="0" rIns="0" bIns="0" rtlCol="0">
            <a:noAutofit/>
          </a:bodyPr>
          <a:lstStyle/>
          <a:p>
            <a:endParaRPr/>
          </a:p>
        </p:txBody>
      </p:sp>
      <p:sp>
        <p:nvSpPr>
          <p:cNvPr id="10" name="object 10"/>
          <p:cNvSpPr txBox="1"/>
          <p:nvPr/>
        </p:nvSpPr>
        <p:spPr>
          <a:xfrm rot="660000">
            <a:off x="7556908" y="2232255"/>
            <a:ext cx="1549426" cy="286385"/>
          </a:xfrm>
          <a:prstGeom prst="rect">
            <a:avLst/>
          </a:prstGeom>
        </p:spPr>
        <p:txBody>
          <a:bodyPr vert="horz" wrap="square" lIns="0" tIns="0" rIns="0" bIns="0" rtlCol="0">
            <a:noAutofit/>
          </a:bodyPr>
          <a:lstStyle/>
          <a:p>
            <a:pPr>
              <a:lnSpc>
                <a:spcPts val="2255"/>
              </a:lnSpc>
            </a:pPr>
            <a:r>
              <a:rPr sz="2900" baseline="2923" dirty="0">
                <a:solidFill>
                  <a:srgbClr val="FFFFFF"/>
                </a:solidFill>
                <a:latin typeface="Century Gothic"/>
                <a:cs typeface="Century Gothic"/>
              </a:rPr>
              <a:t>C</a:t>
            </a:r>
            <a:r>
              <a:rPr sz="2900" spc="-30" baseline="2923" dirty="0">
                <a:solidFill>
                  <a:srgbClr val="FFFFFF"/>
                </a:solidFill>
                <a:latin typeface="Century Gothic"/>
                <a:cs typeface="Century Gothic"/>
              </a:rPr>
              <a:t>o</a:t>
            </a:r>
            <a:r>
              <a:rPr sz="2900" spc="-30" baseline="1461" dirty="0">
                <a:solidFill>
                  <a:srgbClr val="FFFFFF"/>
                </a:solidFill>
                <a:latin typeface="Century Gothic"/>
                <a:cs typeface="Century Gothic"/>
              </a:rPr>
              <a:t>o</a:t>
            </a:r>
            <a:r>
              <a:rPr sz="2900" spc="-43" baseline="1461" dirty="0">
                <a:solidFill>
                  <a:srgbClr val="FFFFFF"/>
                </a:solidFill>
                <a:latin typeface="Century Gothic"/>
                <a:cs typeface="Century Gothic"/>
              </a:rPr>
              <a:t>r</a:t>
            </a:r>
            <a:r>
              <a:rPr sz="2900" spc="-30" baseline="1461" dirty="0">
                <a:solidFill>
                  <a:srgbClr val="FFFFFF"/>
                </a:solidFill>
                <a:latin typeface="Century Gothic"/>
                <a:cs typeface="Century Gothic"/>
              </a:rPr>
              <a:t>dina</a:t>
            </a:r>
            <a:r>
              <a:rPr sz="1900" spc="-20" dirty="0">
                <a:solidFill>
                  <a:srgbClr val="FFFFFF"/>
                </a:solidFill>
                <a:latin typeface="Century Gothic"/>
                <a:cs typeface="Century Gothic"/>
              </a:rPr>
              <a:t>te</a:t>
            </a:r>
            <a:r>
              <a:rPr sz="1900" dirty="0">
                <a:solidFill>
                  <a:srgbClr val="FFFFFF"/>
                </a:solidFill>
                <a:latin typeface="Century Gothic"/>
                <a:cs typeface="Century Gothic"/>
              </a:rPr>
              <a:t>d</a:t>
            </a:r>
            <a:endParaRPr sz="1900">
              <a:latin typeface="Century Gothic"/>
              <a:cs typeface="Century Gothic"/>
            </a:endParaRPr>
          </a:p>
        </p:txBody>
      </p:sp>
      <p:sp>
        <p:nvSpPr>
          <p:cNvPr id="11" name="object 11"/>
          <p:cNvSpPr txBox="1"/>
          <p:nvPr/>
        </p:nvSpPr>
        <p:spPr>
          <a:xfrm rot="660000">
            <a:off x="7502835" y="2509737"/>
            <a:ext cx="1545058" cy="286385"/>
          </a:xfrm>
          <a:prstGeom prst="rect">
            <a:avLst/>
          </a:prstGeom>
        </p:spPr>
        <p:txBody>
          <a:bodyPr vert="horz" wrap="square" lIns="0" tIns="0" rIns="0" bIns="0" rtlCol="0">
            <a:noAutofit/>
          </a:bodyPr>
          <a:lstStyle/>
          <a:p>
            <a:pPr>
              <a:lnSpc>
                <a:spcPts val="2255"/>
              </a:lnSpc>
            </a:pPr>
            <a:r>
              <a:rPr sz="2900" baseline="2923" dirty="0">
                <a:solidFill>
                  <a:srgbClr val="FFFFFF"/>
                </a:solidFill>
                <a:latin typeface="Century Gothic"/>
                <a:cs typeface="Century Gothic"/>
              </a:rPr>
              <a:t>S</a:t>
            </a:r>
            <a:r>
              <a:rPr sz="2900" spc="-30" baseline="2923" dirty="0">
                <a:solidFill>
                  <a:srgbClr val="FFFFFF"/>
                </a:solidFill>
                <a:latin typeface="Century Gothic"/>
                <a:cs typeface="Century Gothic"/>
              </a:rPr>
              <a:t>e</a:t>
            </a:r>
            <a:r>
              <a:rPr sz="2900" spc="-30" baseline="1461" dirty="0">
                <a:solidFill>
                  <a:srgbClr val="FFFFFF"/>
                </a:solidFill>
                <a:latin typeface="Century Gothic"/>
                <a:cs typeface="Century Gothic"/>
              </a:rPr>
              <a:t>rvi</a:t>
            </a:r>
            <a:r>
              <a:rPr sz="2900" baseline="1461" dirty="0">
                <a:solidFill>
                  <a:srgbClr val="FFFFFF"/>
                </a:solidFill>
                <a:latin typeface="Century Gothic"/>
                <a:cs typeface="Century Gothic"/>
              </a:rPr>
              <a:t>c</a:t>
            </a:r>
            <a:r>
              <a:rPr sz="2900" spc="-30" baseline="1461" dirty="0">
                <a:solidFill>
                  <a:srgbClr val="FFFFFF"/>
                </a:solidFill>
                <a:latin typeface="Century Gothic"/>
                <a:cs typeface="Century Gothic"/>
              </a:rPr>
              <a:t>e</a:t>
            </a:r>
            <a:r>
              <a:rPr sz="2900" baseline="1461" dirty="0">
                <a:solidFill>
                  <a:srgbClr val="FFFFFF"/>
                </a:solidFill>
                <a:latin typeface="Century Gothic"/>
                <a:cs typeface="Century Gothic"/>
              </a:rPr>
              <a:t>s</a:t>
            </a:r>
            <a:r>
              <a:rPr sz="2900" spc="-22" baseline="1461" dirty="0">
                <a:solidFill>
                  <a:srgbClr val="FFFFFF"/>
                </a:solidFill>
                <a:latin typeface="Century Gothic"/>
                <a:cs typeface="Century Gothic"/>
              </a:rPr>
              <a:t> </a:t>
            </a:r>
            <a:r>
              <a:rPr sz="1900" spc="-20" dirty="0">
                <a:solidFill>
                  <a:srgbClr val="FFFFFF"/>
                </a:solidFill>
                <a:latin typeface="Century Gothic"/>
                <a:cs typeface="Century Gothic"/>
              </a:rPr>
              <a:t>Pla</a:t>
            </a:r>
            <a:r>
              <a:rPr sz="1900" dirty="0">
                <a:solidFill>
                  <a:srgbClr val="FFFFFF"/>
                </a:solidFill>
                <a:latin typeface="Century Gothic"/>
                <a:cs typeface="Century Gothic"/>
              </a:rPr>
              <a:t>n</a:t>
            </a:r>
            <a:endParaRPr sz="1900">
              <a:latin typeface="Century Gothic"/>
              <a:cs typeface="Century Gothic"/>
            </a:endParaRPr>
          </a:p>
        </p:txBody>
      </p:sp>
      <p:sp>
        <p:nvSpPr>
          <p:cNvPr id="12" name="object 12"/>
          <p:cNvSpPr txBox="1"/>
          <p:nvPr/>
        </p:nvSpPr>
        <p:spPr>
          <a:xfrm rot="660000">
            <a:off x="7040291" y="2765439"/>
            <a:ext cx="1796512" cy="241300"/>
          </a:xfrm>
          <a:prstGeom prst="rect">
            <a:avLst/>
          </a:prstGeom>
        </p:spPr>
        <p:txBody>
          <a:bodyPr vert="horz" wrap="square" lIns="0" tIns="0" rIns="0" bIns="0" rtlCol="0">
            <a:noAutofit/>
          </a:bodyPr>
          <a:lstStyle/>
          <a:p>
            <a:pPr>
              <a:lnSpc>
                <a:spcPct val="100000"/>
              </a:lnSpc>
            </a:pPr>
            <a:r>
              <a:rPr sz="2900" b="1" i="1" baseline="2923" dirty="0">
                <a:solidFill>
                  <a:srgbClr val="FFFFFF"/>
                </a:solidFill>
                <a:latin typeface="Century Gothic"/>
                <a:cs typeface="Century Gothic"/>
              </a:rPr>
              <a:t>Proactive</a:t>
            </a:r>
            <a:r>
              <a:rPr sz="2900" b="1" i="1" spc="-22" baseline="2923" dirty="0">
                <a:solidFill>
                  <a:srgbClr val="FFFFFF"/>
                </a:solidFill>
                <a:latin typeface="Century Gothic"/>
                <a:cs typeface="Century Gothic"/>
              </a:rPr>
              <a:t> </a:t>
            </a:r>
            <a:r>
              <a:rPr sz="1900" b="1" i="1" dirty="0">
                <a:solidFill>
                  <a:srgbClr val="FFFFFF"/>
                </a:solidFill>
                <a:latin typeface="Century Gothic"/>
                <a:cs typeface="Century Gothic"/>
              </a:rPr>
              <a:t>Crisis</a:t>
            </a:r>
            <a:endParaRPr sz="1900">
              <a:latin typeface="Century Gothic"/>
              <a:cs typeface="Century Gothic"/>
            </a:endParaRPr>
          </a:p>
        </p:txBody>
      </p:sp>
      <p:sp>
        <p:nvSpPr>
          <p:cNvPr id="13" name="object 13"/>
          <p:cNvSpPr txBox="1"/>
          <p:nvPr/>
        </p:nvSpPr>
        <p:spPr>
          <a:xfrm rot="660000">
            <a:off x="7739231" y="3075104"/>
            <a:ext cx="842423" cy="285750"/>
          </a:xfrm>
          <a:prstGeom prst="rect">
            <a:avLst/>
          </a:prstGeom>
        </p:spPr>
        <p:txBody>
          <a:bodyPr vert="horz" wrap="square" lIns="0" tIns="0" rIns="0" bIns="0" rtlCol="0">
            <a:noAutofit/>
          </a:bodyPr>
          <a:lstStyle/>
          <a:p>
            <a:pPr>
              <a:lnSpc>
                <a:spcPts val="2250"/>
              </a:lnSpc>
            </a:pPr>
            <a:r>
              <a:rPr sz="2900" baseline="1461" dirty="0">
                <a:solidFill>
                  <a:srgbClr val="FFFFFF"/>
                </a:solidFill>
                <a:latin typeface="Century Gothic"/>
                <a:cs typeface="Century Gothic"/>
              </a:rPr>
              <a:t>f</a:t>
            </a:r>
            <a:r>
              <a:rPr sz="2900" spc="-30" baseline="1461" dirty="0">
                <a:solidFill>
                  <a:srgbClr val="FFFFFF"/>
                </a:solidFill>
                <a:latin typeface="Century Gothic"/>
                <a:cs typeface="Century Gothic"/>
              </a:rPr>
              <a:t>o</a:t>
            </a:r>
            <a:r>
              <a:rPr sz="2900" spc="52" baseline="1461" dirty="0">
                <a:solidFill>
                  <a:srgbClr val="FFFFFF"/>
                </a:solidFill>
                <a:latin typeface="Century Gothic"/>
                <a:cs typeface="Century Gothic"/>
              </a:rPr>
              <a:t>r</a:t>
            </a:r>
            <a:r>
              <a:rPr sz="2900" baseline="1461" dirty="0">
                <a:solidFill>
                  <a:srgbClr val="FFFFFF"/>
                </a:solidFill>
                <a:latin typeface="Century Gothic"/>
                <a:cs typeface="Century Gothic"/>
              </a:rPr>
              <a:t>m</a:t>
            </a:r>
            <a:r>
              <a:rPr sz="2900" spc="-30" baseline="1461" dirty="0">
                <a:solidFill>
                  <a:srgbClr val="FFFFFF"/>
                </a:solidFill>
                <a:latin typeface="Century Gothic"/>
                <a:cs typeface="Century Gothic"/>
              </a:rPr>
              <a:t>a</a:t>
            </a:r>
            <a:r>
              <a:rPr sz="1900" dirty="0">
                <a:solidFill>
                  <a:srgbClr val="FFFFFF"/>
                </a:solidFill>
                <a:latin typeface="Century Gothic"/>
                <a:cs typeface="Century Gothic"/>
              </a:rPr>
              <a:t>t</a:t>
            </a:r>
            <a:endParaRPr sz="1900">
              <a:latin typeface="Century Gothic"/>
              <a:cs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4717846"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5" name="object 4"/>
          <p:cNvSpPr txBox="1"/>
          <p:nvPr/>
        </p:nvSpPr>
        <p:spPr>
          <a:xfrm>
            <a:off x="228601" y="1981203"/>
            <a:ext cx="6477000" cy="5410199"/>
          </a:xfrm>
          <a:prstGeom prst="rect">
            <a:avLst/>
          </a:prstGeom>
        </p:spPr>
        <p:txBody>
          <a:bodyPr vert="horz" wrap="square" lIns="0" tIns="0" rIns="0" bIns="0" rtlCol="0">
            <a:noAutofit/>
          </a:bodyPr>
          <a:lstStyle/>
          <a:p>
            <a:pPr>
              <a:lnSpc>
                <a:spcPts val="599"/>
              </a:lnSpc>
              <a:spcBef>
                <a:spcPts val="32"/>
              </a:spcBef>
              <a:buClr>
                <a:srgbClr val="24603B"/>
              </a:buClr>
              <a:buFont typeface="Arial"/>
              <a:buChar char="•"/>
            </a:pPr>
            <a:endParaRPr sz="600" dirty="0">
              <a:latin typeface="Calibri"/>
              <a:cs typeface="Calibri"/>
            </a:endParaRPr>
          </a:p>
          <a:p>
            <a:pPr marL="497031" marR="450057" indent="-484970">
              <a:lnSpc>
                <a:spcPct val="101200"/>
              </a:lnSpc>
              <a:buClr>
                <a:srgbClr val="24603B"/>
              </a:buClr>
              <a:buSzPct val="84745"/>
              <a:buFont typeface="Arial"/>
              <a:buChar char="•"/>
              <a:tabLst>
                <a:tab pos="497031" algn="l"/>
              </a:tabLst>
            </a:pPr>
            <a:r>
              <a:rPr lang="en-US" sz="2900" dirty="0">
                <a:solidFill>
                  <a:srgbClr val="404040"/>
                </a:solidFill>
                <a:latin typeface="Calibri"/>
                <a:cs typeface="Calibri"/>
              </a:rPr>
              <a:t>Complete the Proactive Crisis Plan for your student in the F-BSP, p. 12</a:t>
            </a:r>
          </a:p>
          <a:p>
            <a:pPr marL="497031" marR="450057" indent="-484970">
              <a:lnSpc>
                <a:spcPct val="101200"/>
              </a:lnSpc>
              <a:buClr>
                <a:srgbClr val="24603B"/>
              </a:buClr>
              <a:buSzPct val="84745"/>
              <a:buFont typeface="Arial"/>
              <a:buChar char="•"/>
              <a:tabLst>
                <a:tab pos="497031" algn="l"/>
              </a:tabLst>
            </a:pPr>
            <a:r>
              <a:rPr lang="en-US" sz="2900" dirty="0">
                <a:solidFill>
                  <a:srgbClr val="404040"/>
                </a:solidFill>
                <a:latin typeface="Calibri"/>
                <a:cs typeface="Calibri"/>
              </a:rPr>
              <a:t>If your F-BSP student is not at-risk for crisis, identify a student who is and complete the plan with respect to that student</a:t>
            </a:r>
            <a:endParaRPr lang="en-US" sz="2900" dirty="0">
              <a:latin typeface="Calibri"/>
              <a:cs typeface="Calibri"/>
            </a:endParaRPr>
          </a:p>
          <a:p>
            <a:pPr marL="497031" marR="450057" indent="-484970">
              <a:lnSpc>
                <a:spcPct val="101200"/>
              </a:lnSpc>
              <a:buClr>
                <a:srgbClr val="24603B"/>
              </a:buClr>
              <a:buSzPct val="84745"/>
              <a:buFont typeface="Arial"/>
              <a:buChar char="•"/>
              <a:tabLst>
                <a:tab pos="497031" algn="l"/>
              </a:tabLst>
            </a:pPr>
            <a:r>
              <a:rPr lang="en-US" sz="2900" dirty="0">
                <a:solidFill>
                  <a:srgbClr val="404040"/>
                </a:solidFill>
                <a:latin typeface="Calibri"/>
                <a:cs typeface="Calibri"/>
              </a:rPr>
              <a:t>Identify who needs to be part </a:t>
            </a:r>
          </a:p>
          <a:p>
            <a:pPr marL="12060" marR="450057">
              <a:lnSpc>
                <a:spcPct val="101200"/>
              </a:lnSpc>
              <a:buClr>
                <a:srgbClr val="24603B"/>
              </a:buClr>
              <a:buSzPct val="84745"/>
              <a:tabLst>
                <a:tab pos="497031" algn="l"/>
              </a:tabLst>
            </a:pPr>
            <a:r>
              <a:rPr lang="en-US" sz="2900" dirty="0">
                <a:solidFill>
                  <a:srgbClr val="404040"/>
                </a:solidFill>
                <a:latin typeface="Calibri"/>
                <a:cs typeface="Calibri"/>
              </a:rPr>
              <a:t>     of a planning meeting to </a:t>
            </a:r>
          </a:p>
          <a:p>
            <a:pPr marL="12060" marR="450057">
              <a:lnSpc>
                <a:spcPct val="101200"/>
              </a:lnSpc>
              <a:buClr>
                <a:srgbClr val="24603B"/>
              </a:buClr>
              <a:buSzPct val="84745"/>
              <a:tabLst>
                <a:tab pos="497031" algn="l"/>
              </a:tabLst>
            </a:pPr>
            <a:r>
              <a:rPr lang="en-US" sz="2900" dirty="0">
                <a:solidFill>
                  <a:srgbClr val="404040"/>
                </a:solidFill>
                <a:latin typeface="Calibri"/>
                <a:cs typeface="Calibri"/>
              </a:rPr>
              <a:t>     finalize the Proactive Crisis </a:t>
            </a:r>
          </a:p>
          <a:p>
            <a:pPr marL="12060" marR="450057">
              <a:lnSpc>
                <a:spcPct val="101200"/>
              </a:lnSpc>
              <a:buClr>
                <a:srgbClr val="24603B"/>
              </a:buClr>
              <a:buSzPct val="84745"/>
              <a:tabLst>
                <a:tab pos="497031" algn="l"/>
              </a:tabLst>
            </a:pPr>
            <a:r>
              <a:rPr lang="en-US" sz="2900" dirty="0">
                <a:solidFill>
                  <a:srgbClr val="404040"/>
                </a:solidFill>
                <a:latin typeface="Calibri"/>
                <a:cs typeface="Calibri"/>
              </a:rPr>
              <a:t>     Plan after you get back</a:t>
            </a:r>
            <a:endParaRPr sz="2900" dirty="0">
              <a:latin typeface="Calibri"/>
              <a:cs typeface="Calibri"/>
            </a:endParaRPr>
          </a:p>
        </p:txBody>
      </p:sp>
      <p:sp>
        <p:nvSpPr>
          <p:cNvPr id="6" name="Title 4"/>
          <p:cNvSpPr>
            <a:spLocks noGrp="1"/>
          </p:cNvSpPr>
          <p:nvPr>
            <p:ph type="title"/>
          </p:nvPr>
        </p:nvSpPr>
        <p:spPr>
          <a:xfrm>
            <a:off x="609602" y="304800"/>
            <a:ext cx="6278880" cy="1295400"/>
          </a:xfrm>
        </p:spPr>
        <p:txBody>
          <a:bodyPr/>
          <a:lstStyle/>
          <a:p>
            <a:r>
              <a:rPr lang="en-US" dirty="0"/>
              <a:t>Activity</a:t>
            </a:r>
          </a:p>
        </p:txBody>
      </p:sp>
    </p:spTree>
    <p:extLst>
      <p:ext uri="{BB962C8B-B14F-4D97-AF65-F5344CB8AC3E}">
        <p14:creationId xmlns:p14="http://schemas.microsoft.com/office/powerpoint/2010/main" val="1095087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txBox="1"/>
          <p:nvPr/>
        </p:nvSpPr>
        <p:spPr>
          <a:xfrm>
            <a:off x="577002" y="980659"/>
            <a:ext cx="8696325" cy="4645024"/>
          </a:xfrm>
          <a:prstGeom prst="rect">
            <a:avLst/>
          </a:prstGeom>
        </p:spPr>
        <p:txBody>
          <a:bodyPr vert="horz" wrap="square" lIns="0" tIns="0" rIns="0" bIns="0" rtlCol="0">
            <a:noAutofit/>
          </a:bodyPr>
          <a:lstStyle/>
          <a:p>
            <a:pPr marL="12695"/>
            <a:r>
              <a:rPr sz="3800" b="1" spc="-110" dirty="0">
                <a:solidFill>
                  <a:srgbClr val="FFFFFF"/>
                </a:solidFill>
                <a:latin typeface="Century Gothic"/>
                <a:cs typeface="Century Gothic"/>
              </a:rPr>
              <a:t>Wha</a:t>
            </a:r>
            <a:r>
              <a:rPr sz="3800" b="1" dirty="0">
                <a:solidFill>
                  <a:srgbClr val="FFFFFF"/>
                </a:solidFill>
                <a:latin typeface="Century Gothic"/>
                <a:cs typeface="Century Gothic"/>
              </a:rPr>
              <a:t>t</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i</a:t>
            </a:r>
            <a:r>
              <a:rPr sz="3800" b="1" dirty="0">
                <a:solidFill>
                  <a:srgbClr val="FFFFFF"/>
                </a:solidFill>
                <a:latin typeface="Century Gothic"/>
                <a:cs typeface="Century Gothic"/>
              </a:rPr>
              <a:t>s</a:t>
            </a:r>
            <a:r>
              <a:rPr sz="3800" b="1" spc="-204" dirty="0">
                <a:solidFill>
                  <a:srgbClr val="FFFFFF"/>
                </a:solidFill>
                <a:latin typeface="Century Gothic"/>
                <a:cs typeface="Century Gothic"/>
              </a:rPr>
              <a:t> </a:t>
            </a:r>
            <a:r>
              <a:rPr sz="3800" b="1" dirty="0">
                <a:solidFill>
                  <a:srgbClr val="FFFFFF"/>
                </a:solidFill>
                <a:latin typeface="Century Gothic"/>
                <a:cs typeface="Century Gothic"/>
              </a:rPr>
              <a:t>a</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menta</a:t>
            </a:r>
            <a:r>
              <a:rPr sz="3800" b="1" dirty="0">
                <a:solidFill>
                  <a:srgbClr val="FFFFFF"/>
                </a:solidFill>
                <a:latin typeface="Century Gothic"/>
                <a:cs typeface="Century Gothic"/>
              </a:rPr>
              <a:t>l</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healt</a:t>
            </a:r>
            <a:r>
              <a:rPr sz="3800" b="1" dirty="0">
                <a:solidFill>
                  <a:srgbClr val="FFFFFF"/>
                </a:solidFill>
                <a:latin typeface="Century Gothic"/>
                <a:cs typeface="Century Gothic"/>
              </a:rPr>
              <a:t>h</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crisis?</a:t>
            </a:r>
            <a:endParaRPr sz="3800" dirty="0">
              <a:latin typeface="Century Gothic"/>
              <a:cs typeface="Century Gothic"/>
            </a:endParaRPr>
          </a:p>
          <a:p>
            <a:pPr>
              <a:lnSpc>
                <a:spcPts val="599"/>
              </a:lnSpc>
              <a:spcBef>
                <a:spcPts val="4"/>
              </a:spcBef>
            </a:pPr>
            <a:endParaRPr sz="600" dirty="0"/>
          </a:p>
          <a:p>
            <a:pPr>
              <a:lnSpc>
                <a:spcPts val="999"/>
              </a:lnSpc>
            </a:pPr>
            <a:endParaRPr sz="1000" dirty="0"/>
          </a:p>
          <a:p>
            <a:pPr>
              <a:lnSpc>
                <a:spcPts val="999"/>
              </a:lnSpc>
            </a:pPr>
            <a:endParaRPr sz="1000" dirty="0"/>
          </a:p>
          <a:p>
            <a:pPr>
              <a:lnSpc>
                <a:spcPts val="999"/>
              </a:lnSpc>
            </a:pPr>
            <a:endParaRPr sz="1000" dirty="0"/>
          </a:p>
          <a:p>
            <a:pPr>
              <a:lnSpc>
                <a:spcPts val="999"/>
              </a:lnSpc>
            </a:pPr>
            <a:endParaRPr sz="1000" dirty="0"/>
          </a:p>
          <a:p>
            <a:pPr marL="396735" marR="12695" algn="ctr">
              <a:lnSpc>
                <a:spcPct val="100099"/>
              </a:lnSpc>
            </a:pPr>
            <a:r>
              <a:rPr sz="4300" i="1" spc="-4" dirty="0">
                <a:latin typeface="Calibri"/>
                <a:cs typeface="Calibri"/>
              </a:rPr>
              <a:t>A</a:t>
            </a:r>
            <a:r>
              <a:rPr sz="4300" i="1" dirty="0">
                <a:latin typeface="Calibri"/>
                <a:cs typeface="Calibri"/>
              </a:rPr>
              <a:t>ny</a:t>
            </a:r>
            <a:r>
              <a:rPr sz="4300" i="1" spc="4" dirty="0">
                <a:latin typeface="Calibri"/>
                <a:cs typeface="Calibri"/>
              </a:rPr>
              <a:t> </a:t>
            </a:r>
            <a:r>
              <a:rPr sz="4300" i="1" dirty="0">
                <a:latin typeface="Calibri"/>
                <a:cs typeface="Calibri"/>
              </a:rPr>
              <a:t>situation</a:t>
            </a:r>
            <a:r>
              <a:rPr sz="4300" i="1" spc="4" dirty="0">
                <a:latin typeface="Calibri"/>
                <a:cs typeface="Calibri"/>
              </a:rPr>
              <a:t> </a:t>
            </a:r>
            <a:r>
              <a:rPr sz="4300" i="1" dirty="0">
                <a:latin typeface="Calibri"/>
                <a:cs typeface="Calibri"/>
              </a:rPr>
              <a:t>in</a:t>
            </a:r>
            <a:r>
              <a:rPr sz="4300" i="1" spc="4" dirty="0">
                <a:latin typeface="Calibri"/>
                <a:cs typeface="Calibri"/>
              </a:rPr>
              <a:t> </a:t>
            </a:r>
            <a:r>
              <a:rPr sz="4300" i="1" dirty="0">
                <a:latin typeface="Calibri"/>
                <a:cs typeface="Calibri"/>
              </a:rPr>
              <a:t>which</a:t>
            </a:r>
            <a:r>
              <a:rPr sz="4300" i="1" spc="4" dirty="0">
                <a:latin typeface="Calibri"/>
                <a:cs typeface="Calibri"/>
              </a:rPr>
              <a:t> </a:t>
            </a:r>
            <a:r>
              <a:rPr sz="4300" i="1" dirty="0">
                <a:latin typeface="Calibri"/>
                <a:cs typeface="Calibri"/>
              </a:rPr>
              <a:t>the</a:t>
            </a:r>
            <a:r>
              <a:rPr sz="4300" i="1" spc="4" dirty="0">
                <a:latin typeface="Calibri"/>
                <a:cs typeface="Calibri"/>
              </a:rPr>
              <a:t> </a:t>
            </a:r>
            <a:r>
              <a:rPr sz="4300" i="1" dirty="0">
                <a:latin typeface="Calibri"/>
                <a:cs typeface="Calibri"/>
              </a:rPr>
              <a:t>child’s </a:t>
            </a:r>
            <a:r>
              <a:rPr sz="4300" i="1" spc="-4" dirty="0">
                <a:latin typeface="Calibri"/>
                <a:cs typeface="Calibri"/>
              </a:rPr>
              <a:t>b</a:t>
            </a:r>
            <a:r>
              <a:rPr sz="4300" i="1" dirty="0">
                <a:latin typeface="Calibri"/>
                <a:cs typeface="Calibri"/>
              </a:rPr>
              <a:t>ehaviors</a:t>
            </a:r>
            <a:r>
              <a:rPr sz="4300" i="1" spc="4" dirty="0">
                <a:latin typeface="Calibri"/>
                <a:cs typeface="Calibri"/>
              </a:rPr>
              <a:t> </a:t>
            </a:r>
            <a:r>
              <a:rPr sz="4300" i="1" spc="-4" dirty="0">
                <a:latin typeface="Calibri"/>
                <a:cs typeface="Calibri"/>
              </a:rPr>
              <a:t>p</a:t>
            </a:r>
            <a:r>
              <a:rPr sz="4300" i="1" dirty="0">
                <a:latin typeface="Calibri"/>
                <a:cs typeface="Calibri"/>
              </a:rPr>
              <a:t>uts</a:t>
            </a:r>
            <a:r>
              <a:rPr sz="4300" i="1" spc="4" dirty="0">
                <a:latin typeface="Calibri"/>
                <a:cs typeface="Calibri"/>
              </a:rPr>
              <a:t> </a:t>
            </a:r>
            <a:r>
              <a:rPr sz="4300" i="1" dirty="0">
                <a:latin typeface="Calibri"/>
                <a:cs typeface="Calibri"/>
              </a:rPr>
              <a:t>them</a:t>
            </a:r>
            <a:r>
              <a:rPr sz="4300" i="1" spc="4" dirty="0">
                <a:latin typeface="Calibri"/>
                <a:cs typeface="Calibri"/>
              </a:rPr>
              <a:t> </a:t>
            </a:r>
            <a:r>
              <a:rPr sz="4300" i="1" dirty="0">
                <a:latin typeface="Calibri"/>
                <a:cs typeface="Calibri"/>
              </a:rPr>
              <a:t>at</a:t>
            </a:r>
            <a:r>
              <a:rPr sz="4300" i="1" spc="4" dirty="0">
                <a:latin typeface="Calibri"/>
                <a:cs typeface="Calibri"/>
              </a:rPr>
              <a:t> </a:t>
            </a:r>
            <a:r>
              <a:rPr sz="4300" i="1" dirty="0">
                <a:latin typeface="Calibri"/>
                <a:cs typeface="Calibri"/>
              </a:rPr>
              <a:t>risk</a:t>
            </a:r>
            <a:r>
              <a:rPr sz="4300" i="1" spc="4" dirty="0">
                <a:latin typeface="Calibri"/>
                <a:cs typeface="Calibri"/>
              </a:rPr>
              <a:t> </a:t>
            </a:r>
            <a:r>
              <a:rPr sz="4300" i="1" dirty="0">
                <a:latin typeface="Calibri"/>
                <a:cs typeface="Calibri"/>
              </a:rPr>
              <a:t>of hurting</a:t>
            </a:r>
            <a:r>
              <a:rPr sz="4300" i="1" spc="4" dirty="0">
                <a:latin typeface="Calibri"/>
                <a:cs typeface="Calibri"/>
              </a:rPr>
              <a:t> </a:t>
            </a:r>
            <a:r>
              <a:rPr sz="4300" i="1" dirty="0">
                <a:latin typeface="Calibri"/>
                <a:cs typeface="Calibri"/>
              </a:rPr>
              <a:t>themselves</a:t>
            </a:r>
            <a:r>
              <a:rPr sz="4300" i="1" spc="4" dirty="0">
                <a:latin typeface="Calibri"/>
                <a:cs typeface="Calibri"/>
              </a:rPr>
              <a:t> </a:t>
            </a:r>
            <a:r>
              <a:rPr sz="4300" i="1" dirty="0">
                <a:latin typeface="Calibri"/>
                <a:cs typeface="Calibri"/>
              </a:rPr>
              <a:t>or</a:t>
            </a:r>
            <a:r>
              <a:rPr sz="4300" i="1" spc="4" dirty="0">
                <a:latin typeface="Calibri"/>
                <a:cs typeface="Calibri"/>
              </a:rPr>
              <a:t> </a:t>
            </a:r>
            <a:r>
              <a:rPr sz="4300" i="1" dirty="0">
                <a:latin typeface="Calibri"/>
                <a:cs typeface="Calibri"/>
              </a:rPr>
              <a:t>others</a:t>
            </a:r>
            <a:r>
              <a:rPr sz="4300" i="1" spc="4" dirty="0">
                <a:latin typeface="Calibri"/>
                <a:cs typeface="Calibri"/>
              </a:rPr>
              <a:t> </a:t>
            </a:r>
            <a:r>
              <a:rPr sz="4300" i="1" dirty="0">
                <a:latin typeface="Calibri"/>
                <a:cs typeface="Calibri"/>
              </a:rPr>
              <a:t>and/or when</a:t>
            </a:r>
            <a:r>
              <a:rPr sz="4300" i="1" spc="10" dirty="0">
                <a:latin typeface="Calibri"/>
                <a:cs typeface="Calibri"/>
              </a:rPr>
              <a:t> </a:t>
            </a:r>
            <a:r>
              <a:rPr sz="4300" i="1" dirty="0">
                <a:latin typeface="Calibri"/>
                <a:cs typeface="Calibri"/>
              </a:rPr>
              <a:t>the</a:t>
            </a:r>
            <a:r>
              <a:rPr sz="4300" i="1" spc="10" dirty="0">
                <a:latin typeface="Calibri"/>
                <a:cs typeface="Calibri"/>
              </a:rPr>
              <a:t> </a:t>
            </a:r>
            <a:r>
              <a:rPr sz="4300" i="1" dirty="0">
                <a:latin typeface="Calibri"/>
                <a:cs typeface="Calibri"/>
              </a:rPr>
              <a:t>adults</a:t>
            </a:r>
            <a:r>
              <a:rPr sz="4300" i="1" spc="4" dirty="0">
                <a:latin typeface="Calibri"/>
                <a:cs typeface="Calibri"/>
              </a:rPr>
              <a:t> </a:t>
            </a:r>
            <a:r>
              <a:rPr sz="4300" i="1" dirty="0">
                <a:latin typeface="Calibri"/>
                <a:cs typeface="Calibri"/>
              </a:rPr>
              <a:t>aren’t</a:t>
            </a:r>
            <a:r>
              <a:rPr sz="4300" i="1" spc="10" dirty="0">
                <a:latin typeface="Calibri"/>
                <a:cs typeface="Calibri"/>
              </a:rPr>
              <a:t> </a:t>
            </a:r>
            <a:r>
              <a:rPr sz="4300" i="1" dirty="0">
                <a:latin typeface="Calibri"/>
                <a:cs typeface="Calibri"/>
              </a:rPr>
              <a:t>able</a:t>
            </a:r>
            <a:r>
              <a:rPr sz="4300" i="1" spc="4" dirty="0">
                <a:latin typeface="Calibri"/>
                <a:cs typeface="Calibri"/>
              </a:rPr>
              <a:t> </a:t>
            </a:r>
            <a:r>
              <a:rPr sz="4300" i="1" dirty="0">
                <a:latin typeface="Calibri"/>
                <a:cs typeface="Calibri"/>
              </a:rPr>
              <a:t>to resolve</a:t>
            </a:r>
            <a:r>
              <a:rPr sz="4300" i="1" spc="4" dirty="0">
                <a:latin typeface="Calibri"/>
                <a:cs typeface="Calibri"/>
              </a:rPr>
              <a:t> </a:t>
            </a:r>
            <a:r>
              <a:rPr sz="4300" i="1" dirty="0">
                <a:latin typeface="Calibri"/>
                <a:cs typeface="Calibri"/>
              </a:rPr>
              <a:t>the</a:t>
            </a:r>
            <a:r>
              <a:rPr sz="4300" i="1" spc="4" dirty="0">
                <a:latin typeface="Calibri"/>
                <a:cs typeface="Calibri"/>
              </a:rPr>
              <a:t> </a:t>
            </a:r>
            <a:r>
              <a:rPr sz="4300" i="1" dirty="0">
                <a:latin typeface="Calibri"/>
                <a:cs typeface="Calibri"/>
              </a:rPr>
              <a:t>situation</a:t>
            </a:r>
            <a:r>
              <a:rPr sz="4300" i="1" spc="4" dirty="0">
                <a:latin typeface="Calibri"/>
                <a:cs typeface="Calibri"/>
              </a:rPr>
              <a:t> </a:t>
            </a:r>
            <a:r>
              <a:rPr sz="4300" i="1" dirty="0">
                <a:latin typeface="Calibri"/>
                <a:cs typeface="Calibri"/>
              </a:rPr>
              <a:t>with</a:t>
            </a:r>
            <a:r>
              <a:rPr sz="4300" i="1" spc="4" dirty="0">
                <a:latin typeface="Calibri"/>
                <a:cs typeface="Calibri"/>
              </a:rPr>
              <a:t> </a:t>
            </a:r>
            <a:r>
              <a:rPr sz="4300" i="1" dirty="0">
                <a:latin typeface="Calibri"/>
                <a:cs typeface="Calibri"/>
              </a:rPr>
              <a:t>the</a:t>
            </a:r>
            <a:r>
              <a:rPr sz="4300" i="1" spc="4" dirty="0">
                <a:latin typeface="Calibri"/>
                <a:cs typeface="Calibri"/>
              </a:rPr>
              <a:t> </a:t>
            </a:r>
            <a:r>
              <a:rPr sz="4300" i="1" dirty="0">
                <a:latin typeface="Calibri"/>
                <a:cs typeface="Calibri"/>
              </a:rPr>
              <a:t>skills and</a:t>
            </a:r>
            <a:r>
              <a:rPr sz="4300" i="1" spc="4" dirty="0">
                <a:latin typeface="Calibri"/>
                <a:cs typeface="Calibri"/>
              </a:rPr>
              <a:t> </a:t>
            </a:r>
            <a:r>
              <a:rPr sz="4300" i="1" dirty="0">
                <a:latin typeface="Calibri"/>
                <a:cs typeface="Calibri"/>
              </a:rPr>
              <a:t>resources</a:t>
            </a:r>
            <a:r>
              <a:rPr sz="4300" i="1" spc="4" dirty="0">
                <a:latin typeface="Calibri"/>
                <a:cs typeface="Calibri"/>
              </a:rPr>
              <a:t> </a:t>
            </a:r>
            <a:r>
              <a:rPr sz="4300" i="1" dirty="0">
                <a:latin typeface="Calibri"/>
                <a:cs typeface="Calibri"/>
              </a:rPr>
              <a:t>availa</a:t>
            </a:r>
            <a:r>
              <a:rPr sz="4300" i="1" spc="-4" dirty="0">
                <a:latin typeface="Calibri"/>
                <a:cs typeface="Calibri"/>
              </a:rPr>
              <a:t>b</a:t>
            </a:r>
            <a:r>
              <a:rPr sz="4300" i="1" dirty="0">
                <a:latin typeface="Calibri"/>
                <a:cs typeface="Calibri"/>
              </a:rPr>
              <a:t>le.</a:t>
            </a:r>
            <a:endParaRPr sz="4300" dirty="0">
              <a:latin typeface="Calibri"/>
              <a:cs typeface="Calibri"/>
            </a:endParaRPr>
          </a:p>
        </p:txBody>
      </p:sp>
      <p:sp>
        <p:nvSpPr>
          <p:cNvPr id="5" name="Title 11"/>
          <p:cNvSpPr txBox="1">
            <a:spLocks/>
          </p:cNvSpPr>
          <p:nvPr/>
        </p:nvSpPr>
        <p:spPr bwMode="auto">
          <a:xfrm>
            <a:off x="609600" y="304800"/>
            <a:ext cx="9052560" cy="1295400"/>
          </a:xfrm>
          <a:prstGeom prst="rect">
            <a:avLst/>
          </a:prstGeom>
          <a:solidFill>
            <a:srgbClr val="FF0000"/>
          </a:solidFill>
          <a:ln>
            <a:noFill/>
          </a:ln>
          <a:extLst>
            <a:ext uri="{FAA26D3D-D897-4be2-8F04-BA451C77F1D7}">
              <ma14:placeholderFlag xmlns=""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lvl1pPr algn="ctr" defTabSz="50941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412"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824"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8237"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649"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9pPr>
          </a:lstStyle>
          <a:p>
            <a:r>
              <a:rPr lang="en-US" dirty="0"/>
              <a:t>What is a mental health crisis?</a:t>
            </a:r>
          </a:p>
        </p:txBody>
      </p:sp>
    </p:spTree>
    <p:extLst>
      <p:ext uri="{BB962C8B-B14F-4D97-AF65-F5344CB8AC3E}">
        <p14:creationId xmlns:p14="http://schemas.microsoft.com/office/powerpoint/2010/main" val="2429442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45" dirty="0">
                <a:solidFill>
                  <a:srgbClr val="000000"/>
                </a:solidFill>
                <a:latin typeface="Calibri"/>
                <a:cs typeface="Calibri"/>
              </a:rPr>
              <a:t>Whe</a:t>
            </a:r>
            <a:r>
              <a:rPr spc="-30" dirty="0">
                <a:solidFill>
                  <a:srgbClr val="000000"/>
                </a:solidFill>
                <a:latin typeface="Calibri"/>
                <a:cs typeface="Calibri"/>
              </a:rPr>
              <a:t>n</a:t>
            </a:r>
            <a:r>
              <a:rPr spc="-215" dirty="0">
                <a:solidFill>
                  <a:srgbClr val="000000"/>
                </a:solidFill>
                <a:latin typeface="Calibri"/>
                <a:cs typeface="Calibri"/>
              </a:rPr>
              <a:t> </a:t>
            </a:r>
            <a:r>
              <a:rPr spc="-135" dirty="0">
                <a:solidFill>
                  <a:srgbClr val="000000"/>
                </a:solidFill>
                <a:latin typeface="Calibri"/>
                <a:cs typeface="Calibri"/>
              </a:rPr>
              <a:t>shoul</a:t>
            </a:r>
            <a:r>
              <a:rPr spc="-30" dirty="0">
                <a:solidFill>
                  <a:srgbClr val="000000"/>
                </a:solidFill>
                <a:latin typeface="Calibri"/>
                <a:cs typeface="Calibri"/>
              </a:rPr>
              <a:t>d</a:t>
            </a:r>
            <a:r>
              <a:rPr spc="-215" dirty="0">
                <a:solidFill>
                  <a:srgbClr val="000000"/>
                </a:solidFill>
                <a:latin typeface="Calibri"/>
                <a:cs typeface="Calibri"/>
              </a:rPr>
              <a:t> </a:t>
            </a:r>
            <a:r>
              <a:rPr spc="-140" dirty="0">
                <a:solidFill>
                  <a:srgbClr val="000000"/>
                </a:solidFill>
                <a:latin typeface="Calibri"/>
                <a:cs typeface="Calibri"/>
              </a:rPr>
              <a:t>yo</a:t>
            </a:r>
            <a:r>
              <a:rPr spc="-30" dirty="0">
                <a:solidFill>
                  <a:srgbClr val="000000"/>
                </a:solidFill>
                <a:latin typeface="Calibri"/>
                <a:cs typeface="Calibri"/>
              </a:rPr>
              <a:t>u</a:t>
            </a:r>
            <a:r>
              <a:rPr spc="-215" dirty="0">
                <a:solidFill>
                  <a:srgbClr val="000000"/>
                </a:solidFill>
                <a:latin typeface="Calibri"/>
                <a:cs typeface="Calibri"/>
              </a:rPr>
              <a:t> </a:t>
            </a:r>
            <a:r>
              <a:rPr spc="-130" dirty="0">
                <a:solidFill>
                  <a:srgbClr val="000000"/>
                </a:solidFill>
                <a:latin typeface="Calibri"/>
                <a:cs typeface="Calibri"/>
              </a:rPr>
              <a:t>refer?</a:t>
            </a:r>
            <a:endParaRPr dirty="0">
              <a:solidFill>
                <a:srgbClr val="000000"/>
              </a:solidFill>
              <a:latin typeface="Calibri"/>
              <a:cs typeface="Calibri"/>
            </a:endParaRPr>
          </a:p>
        </p:txBody>
      </p:sp>
      <p:sp>
        <p:nvSpPr>
          <p:cNvPr id="8" name="object 8"/>
          <p:cNvSpPr txBox="1"/>
          <p:nvPr/>
        </p:nvSpPr>
        <p:spPr>
          <a:xfrm>
            <a:off x="747968" y="1992834"/>
            <a:ext cx="6955155" cy="3160395"/>
          </a:xfrm>
          <a:prstGeom prst="rect">
            <a:avLst/>
          </a:prstGeom>
        </p:spPr>
        <p:txBody>
          <a:bodyPr vert="horz" wrap="square" lIns="0" tIns="0" rIns="0" bIns="0" rtlCol="0">
            <a:noAutofit/>
          </a:bodyPr>
          <a:lstStyle/>
          <a:p>
            <a:pPr marL="206302" indent="-193607">
              <a:buClr>
                <a:srgbClr val="24603B"/>
              </a:buClr>
              <a:buSzPct val="84745"/>
              <a:buFont typeface="Arial"/>
              <a:buChar char="•"/>
              <a:tabLst>
                <a:tab pos="206302" algn="l"/>
              </a:tabLst>
            </a:pPr>
            <a:r>
              <a:rPr sz="3600" dirty="0">
                <a:latin typeface="Calibri"/>
                <a:cs typeface="Calibri"/>
              </a:rPr>
              <a:t>Physical</a:t>
            </a:r>
            <a:r>
              <a:rPr sz="3600" spc="4" dirty="0">
                <a:latin typeface="Calibri"/>
                <a:cs typeface="Calibri"/>
              </a:rPr>
              <a:t> </a:t>
            </a:r>
            <a:r>
              <a:rPr sz="3600" dirty="0">
                <a:latin typeface="Calibri"/>
                <a:cs typeface="Calibri"/>
              </a:rPr>
              <a:t>symptoms</a:t>
            </a:r>
          </a:p>
          <a:p>
            <a:pPr>
              <a:lnSpc>
                <a:spcPts val="650"/>
              </a:lnSpc>
              <a:spcBef>
                <a:spcPts val="25"/>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S</a:t>
            </a:r>
            <a:r>
              <a:rPr sz="3600" spc="-4" dirty="0">
                <a:latin typeface="Calibri"/>
                <a:cs typeface="Calibri"/>
              </a:rPr>
              <a:t>e</a:t>
            </a:r>
            <a:r>
              <a:rPr sz="3600" dirty="0">
                <a:latin typeface="Calibri"/>
                <a:cs typeface="Calibri"/>
              </a:rPr>
              <a:t>lf-</a:t>
            </a:r>
            <a:r>
              <a:rPr sz="3600" spc="-14" dirty="0">
                <a:latin typeface="Calibri"/>
                <a:cs typeface="Calibri"/>
              </a:rPr>
              <a:t>r</a:t>
            </a:r>
            <a:r>
              <a:rPr sz="3600" dirty="0">
                <a:latin typeface="Calibri"/>
                <a:cs typeface="Calibri"/>
              </a:rPr>
              <a:t>egulation</a:t>
            </a:r>
            <a:r>
              <a:rPr sz="3600" spc="4" dirty="0">
                <a:latin typeface="Calibri"/>
                <a:cs typeface="Calibri"/>
              </a:rPr>
              <a:t> </a:t>
            </a:r>
            <a:r>
              <a:rPr sz="3600" dirty="0">
                <a:latin typeface="Calibri"/>
                <a:cs typeface="Calibri"/>
              </a:rPr>
              <a:t>di</a:t>
            </a:r>
            <a:r>
              <a:rPr sz="3600" spc="10" dirty="0">
                <a:latin typeface="Calibri"/>
                <a:cs typeface="Calibri"/>
              </a:rPr>
              <a:t>f</a:t>
            </a:r>
            <a:r>
              <a:rPr sz="3600" dirty="0">
                <a:latin typeface="Calibri"/>
                <a:cs typeface="Calibri"/>
              </a:rPr>
              <a:t>ficulties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Inconsistent</a:t>
            </a:r>
            <a:r>
              <a:rPr sz="3600" spc="4" dirty="0">
                <a:latin typeface="Calibri"/>
                <a:cs typeface="Calibri"/>
              </a:rPr>
              <a:t> </a:t>
            </a:r>
            <a:r>
              <a:rPr sz="3600" dirty="0">
                <a:latin typeface="Calibri"/>
                <a:cs typeface="Calibri"/>
              </a:rPr>
              <a:t>academic</a:t>
            </a:r>
            <a:r>
              <a:rPr sz="3600" spc="4" dirty="0">
                <a:latin typeface="Calibri"/>
                <a:cs typeface="Calibri"/>
              </a:rPr>
              <a:t> </a:t>
            </a:r>
            <a:r>
              <a:rPr sz="3600" dirty="0">
                <a:latin typeface="Calibri"/>
                <a:cs typeface="Calibri"/>
              </a:rPr>
              <a:t>pe</a:t>
            </a:r>
            <a:r>
              <a:rPr sz="3600" spc="140" dirty="0">
                <a:latin typeface="Calibri"/>
                <a:cs typeface="Calibri"/>
              </a:rPr>
              <a:t>r</a:t>
            </a:r>
            <a:r>
              <a:rPr sz="3600" dirty="0">
                <a:latin typeface="Calibri"/>
                <a:cs typeface="Calibri"/>
              </a:rPr>
              <a:t>fo</a:t>
            </a:r>
            <a:r>
              <a:rPr sz="3600" spc="80" dirty="0">
                <a:latin typeface="Calibri"/>
                <a:cs typeface="Calibri"/>
              </a:rPr>
              <a:t>r</a:t>
            </a:r>
            <a:r>
              <a:rPr sz="3600" dirty="0">
                <a:latin typeface="Calibri"/>
                <a:cs typeface="Calibri"/>
              </a:rPr>
              <a:t>mance</a:t>
            </a:r>
          </a:p>
          <a:p>
            <a:pPr>
              <a:lnSpc>
                <a:spcPts val="800"/>
              </a:lnSpc>
              <a:spcBef>
                <a:spcPts val="10"/>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spc="-4" dirty="0">
                <a:latin typeface="Calibri"/>
                <a:cs typeface="Calibri"/>
              </a:rPr>
              <a:t>O</a:t>
            </a:r>
            <a:r>
              <a:rPr sz="3600" dirty="0">
                <a:latin typeface="Calibri"/>
                <a:cs typeface="Calibri"/>
              </a:rPr>
              <a:t>ver</a:t>
            </a:r>
            <a:r>
              <a:rPr sz="3600" spc="4" dirty="0">
                <a:latin typeface="Calibri"/>
                <a:cs typeface="Calibri"/>
              </a:rPr>
              <a:t> </a:t>
            </a:r>
            <a:r>
              <a:rPr sz="3600" dirty="0">
                <a:latin typeface="Calibri"/>
                <a:cs typeface="Calibri"/>
              </a:rPr>
              <a:t>or</a:t>
            </a:r>
            <a:r>
              <a:rPr sz="3600" spc="4" dirty="0">
                <a:latin typeface="Calibri"/>
                <a:cs typeface="Calibri"/>
              </a:rPr>
              <a:t> </a:t>
            </a:r>
            <a:r>
              <a:rPr sz="3600" dirty="0">
                <a:latin typeface="Calibri"/>
                <a:cs typeface="Calibri"/>
              </a:rPr>
              <a:t>under-</a:t>
            </a:r>
            <a:r>
              <a:rPr sz="3600" spc="-14" dirty="0">
                <a:latin typeface="Calibri"/>
                <a:cs typeface="Calibri"/>
              </a:rPr>
              <a:t>r</a:t>
            </a:r>
            <a:r>
              <a:rPr sz="3600" dirty="0">
                <a:latin typeface="Calibri"/>
                <a:cs typeface="Calibri"/>
              </a:rPr>
              <a:t>eacting</a:t>
            </a:r>
            <a:r>
              <a:rPr sz="3600" spc="4" dirty="0">
                <a:latin typeface="Calibri"/>
                <a:cs typeface="Calibri"/>
              </a:rPr>
              <a:t> </a:t>
            </a:r>
            <a:r>
              <a:rPr sz="3600" dirty="0">
                <a:latin typeface="Calibri"/>
                <a:cs typeface="Calibri"/>
              </a:rPr>
              <a:t>to</a:t>
            </a:r>
            <a:r>
              <a:rPr sz="3600" spc="4" dirty="0">
                <a:latin typeface="Calibri"/>
                <a:cs typeface="Calibri"/>
              </a:rPr>
              <a:t> </a:t>
            </a:r>
            <a:r>
              <a:rPr sz="3600" dirty="0">
                <a:latin typeface="Calibri"/>
                <a:cs typeface="Calibri"/>
              </a:rPr>
              <a:t>events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S</a:t>
            </a:r>
            <a:r>
              <a:rPr sz="3600" spc="-4" dirty="0">
                <a:latin typeface="Calibri"/>
                <a:cs typeface="Calibri"/>
              </a:rPr>
              <a:t>e</a:t>
            </a:r>
            <a:r>
              <a:rPr sz="3600" dirty="0">
                <a:latin typeface="Calibri"/>
                <a:cs typeface="Calibri"/>
              </a:rPr>
              <a:t>ve</a:t>
            </a:r>
            <a:r>
              <a:rPr sz="3600" spc="-14" dirty="0">
                <a:latin typeface="Calibri"/>
                <a:cs typeface="Calibri"/>
              </a:rPr>
              <a:t>r</a:t>
            </a:r>
            <a:r>
              <a:rPr sz="3600" dirty="0">
                <a:latin typeface="Calibri"/>
                <a:cs typeface="Calibri"/>
              </a:rPr>
              <a:t>e</a:t>
            </a:r>
            <a:r>
              <a:rPr sz="3600" spc="4" dirty="0">
                <a:latin typeface="Calibri"/>
                <a:cs typeface="Calibri"/>
              </a:rPr>
              <a:t> </a:t>
            </a:r>
            <a:r>
              <a:rPr sz="3600" spc="-14" dirty="0">
                <a:latin typeface="Calibri"/>
                <a:cs typeface="Calibri"/>
              </a:rPr>
              <a:t>r</a:t>
            </a:r>
            <a:r>
              <a:rPr sz="3600" dirty="0">
                <a:latin typeface="Calibri"/>
                <a:cs typeface="Calibri"/>
              </a:rPr>
              <a:t>eactions</a:t>
            </a:r>
          </a:p>
          <a:p>
            <a:pPr>
              <a:lnSpc>
                <a:spcPts val="700"/>
              </a:lnSpc>
              <a:spcBef>
                <a:spcPts val="4"/>
              </a:spcBef>
              <a:buClr>
                <a:srgbClr val="24603B"/>
              </a:buClr>
              <a:buFont typeface="Arial"/>
              <a:buChar char="•"/>
            </a:pPr>
            <a:endParaRPr sz="3600" dirty="0">
              <a:latin typeface="Calibri"/>
              <a:cs typeface="Calibri"/>
            </a:endParaRPr>
          </a:p>
          <a:p>
            <a:pPr marL="206302" indent="-193607">
              <a:buClr>
                <a:srgbClr val="24603B"/>
              </a:buClr>
              <a:buSzPct val="84745"/>
              <a:buFont typeface="Arial"/>
              <a:buChar char="•"/>
              <a:tabLst>
                <a:tab pos="206302" algn="l"/>
              </a:tabLst>
            </a:pPr>
            <a:r>
              <a:rPr sz="3600" dirty="0">
                <a:latin typeface="Calibri"/>
                <a:cs typeface="Calibri"/>
              </a:rPr>
              <a:t>Long</a:t>
            </a:r>
            <a:r>
              <a:rPr sz="3600" spc="4" dirty="0">
                <a:latin typeface="Calibri"/>
                <a:cs typeface="Calibri"/>
              </a:rPr>
              <a:t> </a:t>
            </a:r>
            <a:r>
              <a:rPr sz="3600" dirty="0">
                <a:latin typeface="Calibri"/>
                <a:cs typeface="Calibri"/>
              </a:rPr>
              <a:t>duration</a:t>
            </a:r>
            <a:r>
              <a:rPr sz="3600" spc="4" dirty="0">
                <a:latin typeface="Calibri"/>
                <a:cs typeface="Calibri"/>
              </a:rPr>
              <a:t> </a:t>
            </a:r>
            <a:r>
              <a:rPr sz="3600" spc="-4" dirty="0">
                <a:latin typeface="Calibri"/>
                <a:cs typeface="Calibri"/>
              </a:rPr>
              <a:t>(</a:t>
            </a:r>
            <a:r>
              <a:rPr sz="3600" dirty="0">
                <a:latin typeface="Calibri"/>
                <a:cs typeface="Calibri"/>
              </a:rPr>
              <a:t>mo</a:t>
            </a:r>
            <a:r>
              <a:rPr sz="3600" spc="-14" dirty="0">
                <a:latin typeface="Calibri"/>
                <a:cs typeface="Calibri"/>
              </a:rPr>
              <a:t>r</a:t>
            </a:r>
            <a:r>
              <a:rPr sz="3600" dirty="0">
                <a:latin typeface="Calibri"/>
                <a:cs typeface="Calibri"/>
              </a:rPr>
              <a:t>e</a:t>
            </a:r>
            <a:r>
              <a:rPr sz="3600" spc="4" dirty="0">
                <a:latin typeface="Calibri"/>
                <a:cs typeface="Calibri"/>
              </a:rPr>
              <a:t> </a:t>
            </a:r>
            <a:r>
              <a:rPr sz="3600" dirty="0">
                <a:latin typeface="Calibri"/>
                <a:cs typeface="Calibri"/>
              </a:rPr>
              <a:t>than</a:t>
            </a:r>
            <a:r>
              <a:rPr sz="3600" spc="4" dirty="0">
                <a:latin typeface="Calibri"/>
                <a:cs typeface="Calibri"/>
              </a:rPr>
              <a:t> </a:t>
            </a:r>
            <a:r>
              <a:rPr sz="3600" dirty="0">
                <a:latin typeface="Calibri"/>
                <a:cs typeface="Calibri"/>
              </a:rPr>
              <a:t>1</a:t>
            </a:r>
            <a:r>
              <a:rPr sz="3600" spc="4" dirty="0">
                <a:latin typeface="Calibri"/>
                <a:cs typeface="Calibri"/>
              </a:rPr>
              <a:t> </a:t>
            </a:r>
            <a:r>
              <a:rPr sz="3600" dirty="0">
                <a:latin typeface="Calibri"/>
                <a:cs typeface="Calibri"/>
              </a:rPr>
              <a:t>month)</a:t>
            </a:r>
          </a:p>
        </p:txBody>
      </p:sp>
    </p:spTree>
    <p:extLst>
      <p:ext uri="{BB962C8B-B14F-4D97-AF65-F5344CB8AC3E}">
        <p14:creationId xmlns:p14="http://schemas.microsoft.com/office/powerpoint/2010/main" val="270313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p:nvPr/>
        </p:nvSpPr>
        <p:spPr>
          <a:xfrm>
            <a:off x="424600" y="539264"/>
            <a:ext cx="5442800" cy="1162686"/>
          </a:xfrm>
          <a:prstGeom prst="rect">
            <a:avLst/>
          </a:prstGeom>
        </p:spPr>
        <p:txBody>
          <a:bodyPr vert="horz" wrap="square" lIns="0" tIns="0" rIns="0" bIns="0" rtlCol="0">
            <a:noAutofit/>
          </a:bodyPr>
          <a:lstStyle/>
          <a:p>
            <a:pPr marL="12695" marR="12695">
              <a:lnSpc>
                <a:spcPct val="100099"/>
              </a:lnSpc>
            </a:pPr>
            <a:r>
              <a:rPr sz="3800" b="1" spc="-110" dirty="0">
                <a:solidFill>
                  <a:srgbClr val="FFFFFF"/>
                </a:solidFill>
                <a:latin typeface="Century Gothic"/>
                <a:cs typeface="Century Gothic"/>
              </a:rPr>
              <a:t>Effectiv</a:t>
            </a:r>
            <a:r>
              <a:rPr sz="3800" b="1" dirty="0">
                <a:solidFill>
                  <a:srgbClr val="FFFFFF"/>
                </a:solidFill>
                <a:latin typeface="Century Gothic"/>
                <a:cs typeface="Century Gothic"/>
              </a:rPr>
              <a:t>e</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Menta</a:t>
            </a:r>
            <a:r>
              <a:rPr sz="3800" b="1" dirty="0">
                <a:solidFill>
                  <a:srgbClr val="FFFFFF"/>
                </a:solidFill>
                <a:latin typeface="Century Gothic"/>
                <a:cs typeface="Century Gothic"/>
              </a:rPr>
              <a:t>l</a:t>
            </a:r>
            <a:r>
              <a:rPr sz="3800" b="1" spc="-204" dirty="0">
                <a:solidFill>
                  <a:srgbClr val="FFFFFF"/>
                </a:solidFill>
                <a:latin typeface="Century Gothic"/>
                <a:cs typeface="Century Gothic"/>
              </a:rPr>
              <a:t> </a:t>
            </a:r>
            <a:r>
              <a:rPr sz="3800" b="1" spc="-110" dirty="0">
                <a:solidFill>
                  <a:srgbClr val="FFFFFF"/>
                </a:solidFill>
                <a:latin typeface="Century Gothic"/>
                <a:cs typeface="Century Gothic"/>
              </a:rPr>
              <a:t>Health Interventions</a:t>
            </a:r>
            <a:r>
              <a:rPr lang="en-US" sz="3800" b="1" spc="-110" dirty="0">
                <a:solidFill>
                  <a:srgbClr val="FFFFFF"/>
                </a:solidFill>
                <a:latin typeface="Century Gothic"/>
                <a:cs typeface="Century Gothic"/>
              </a:rPr>
              <a:t> for Trauma</a:t>
            </a:r>
            <a:endParaRPr sz="3800" dirty="0">
              <a:latin typeface="Century Gothic"/>
              <a:cs typeface="Century Gothic"/>
            </a:endParaRPr>
          </a:p>
        </p:txBody>
      </p:sp>
      <p:sp>
        <p:nvSpPr>
          <p:cNvPr id="11" name="Title 10"/>
          <p:cNvSpPr>
            <a:spLocks noGrp="1"/>
          </p:cNvSpPr>
          <p:nvPr>
            <p:ph type="title"/>
          </p:nvPr>
        </p:nvSpPr>
        <p:spPr>
          <a:xfrm>
            <a:off x="502920" y="311258"/>
            <a:ext cx="9052560" cy="1517544"/>
          </a:xfrm>
        </p:spPr>
        <p:txBody>
          <a:bodyPr/>
          <a:lstStyle/>
          <a:p>
            <a:r>
              <a:rPr lang="en-US" dirty="0"/>
              <a:t>Effective Mental Health Interventions for Trauma</a:t>
            </a:r>
          </a:p>
        </p:txBody>
      </p:sp>
      <p:sp>
        <p:nvSpPr>
          <p:cNvPr id="8" name="object 8"/>
          <p:cNvSpPr txBox="1">
            <a:spLocks noGrp="1"/>
          </p:cNvSpPr>
          <p:nvPr>
            <p:ph idx="1"/>
          </p:nvPr>
        </p:nvSpPr>
        <p:spPr>
          <a:xfrm>
            <a:off x="502920" y="2504334"/>
            <a:ext cx="9052560" cy="5039466"/>
          </a:xfrm>
          <a:prstGeom prst="rect">
            <a:avLst/>
          </a:prstGeom>
        </p:spPr>
        <p:txBody>
          <a:bodyPr vert="horz" wrap="square" lIns="0" tIns="0" rIns="0" bIns="0" rtlCol="0">
            <a:noAutofit/>
          </a:bodyPr>
          <a:lstStyle/>
          <a:p>
            <a:pPr marL="201225" indent="-189164">
              <a:buClr>
                <a:srgbClr val="24603B"/>
              </a:buClr>
              <a:buSzPct val="84745"/>
              <a:buFont typeface="Arial"/>
              <a:buChar char="•"/>
              <a:tabLst>
                <a:tab pos="206302" algn="l"/>
              </a:tabLst>
            </a:pPr>
            <a:r>
              <a:rPr sz="2900" dirty="0">
                <a:latin typeface="Calibri"/>
                <a:cs typeface="Calibri"/>
              </a:rPr>
              <a:t>Education</a:t>
            </a:r>
            <a:r>
              <a:rPr sz="2900" spc="4" dirty="0">
                <a:latin typeface="Calibri"/>
                <a:cs typeface="Calibri"/>
              </a:rPr>
              <a:t> </a:t>
            </a:r>
            <a:r>
              <a:rPr sz="2900" dirty="0">
                <a:latin typeface="Calibri"/>
                <a:cs typeface="Calibri"/>
              </a:rPr>
              <a:t>about</a:t>
            </a:r>
            <a:r>
              <a:rPr sz="2900" spc="4" dirty="0">
                <a:latin typeface="Calibri"/>
                <a:cs typeface="Calibri"/>
              </a:rPr>
              <a:t> </a:t>
            </a:r>
            <a:r>
              <a:rPr sz="2900" dirty="0">
                <a:latin typeface="Calibri"/>
                <a:cs typeface="Calibri"/>
              </a:rPr>
              <a:t>trauma</a:t>
            </a:r>
          </a:p>
          <a:p>
            <a:pPr>
              <a:lnSpc>
                <a:spcPts val="650"/>
              </a:lnSpc>
              <a:spcBef>
                <a:spcPts val="25"/>
              </a:spcBef>
              <a:buClr>
                <a:srgbClr val="24603B"/>
              </a:buClr>
              <a:buFont typeface="Arial"/>
              <a:buChar char="•"/>
            </a:pPr>
            <a:endParaRPr sz="700" dirty="0">
              <a:latin typeface="Calibri"/>
              <a:cs typeface="Calibri"/>
            </a:endParaRPr>
          </a:p>
          <a:p>
            <a:pPr marL="206302" indent="-193607">
              <a:buClr>
                <a:srgbClr val="24603B"/>
              </a:buClr>
              <a:buSzPct val="84745"/>
              <a:buFont typeface="Arial"/>
              <a:buChar char="•"/>
              <a:tabLst>
                <a:tab pos="206302" algn="l"/>
              </a:tabLst>
            </a:pPr>
            <a:r>
              <a:rPr sz="2900" dirty="0">
                <a:latin typeface="Calibri"/>
                <a:cs typeface="Calibri"/>
              </a:rPr>
              <a:t>Helping</a:t>
            </a:r>
            <a:r>
              <a:rPr sz="2900" spc="4" dirty="0">
                <a:latin typeface="Calibri"/>
                <a:cs typeface="Calibri"/>
              </a:rPr>
              <a:t> </a:t>
            </a:r>
            <a:r>
              <a:rPr sz="2900" spc="-14" dirty="0">
                <a:latin typeface="Calibri"/>
                <a:cs typeface="Calibri"/>
              </a:rPr>
              <a:t>r</a:t>
            </a:r>
            <a:r>
              <a:rPr sz="2900" dirty="0">
                <a:latin typeface="Calibri"/>
                <a:cs typeface="Calibri"/>
              </a:rPr>
              <a:t>e-establish</a:t>
            </a:r>
            <a:r>
              <a:rPr sz="2900" spc="4" dirty="0">
                <a:latin typeface="Calibri"/>
                <a:cs typeface="Calibri"/>
              </a:rPr>
              <a:t> </a:t>
            </a:r>
            <a:r>
              <a:rPr sz="2900" dirty="0">
                <a:latin typeface="Calibri"/>
                <a:cs typeface="Calibri"/>
              </a:rPr>
              <a:t>a</a:t>
            </a:r>
            <a:r>
              <a:rPr sz="2900" spc="4" dirty="0">
                <a:latin typeface="Calibri"/>
                <a:cs typeface="Calibri"/>
              </a:rPr>
              <a:t> </a:t>
            </a:r>
            <a:r>
              <a:rPr sz="2900" dirty="0">
                <a:latin typeface="Calibri"/>
                <a:cs typeface="Calibri"/>
              </a:rPr>
              <a:t>sense</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safety</a:t>
            </a:r>
          </a:p>
          <a:p>
            <a:pPr>
              <a:lnSpc>
                <a:spcPts val="599"/>
              </a:lnSpc>
              <a:spcBef>
                <a:spcPts val="4"/>
              </a:spcBef>
              <a:buClr>
                <a:srgbClr val="24603B"/>
              </a:buClr>
              <a:buFont typeface="Arial"/>
              <a:buChar char="•"/>
            </a:pPr>
            <a:endParaRPr sz="600" dirty="0">
              <a:latin typeface="Calibri"/>
              <a:cs typeface="Calibri"/>
            </a:endParaRPr>
          </a:p>
          <a:p>
            <a:pPr marL="201225" marR="1567901" indent="-189164">
              <a:lnSpc>
                <a:spcPct val="102800"/>
              </a:lnSpc>
              <a:buClr>
                <a:srgbClr val="24603B"/>
              </a:buClr>
              <a:buSzPct val="84745"/>
              <a:buFont typeface="Arial"/>
              <a:buChar char="•"/>
              <a:tabLst>
                <a:tab pos="206302" algn="l"/>
              </a:tabLst>
            </a:pPr>
            <a:r>
              <a:rPr sz="2900" spc="-145" dirty="0">
                <a:latin typeface="Calibri"/>
                <a:cs typeface="Calibri"/>
              </a:rPr>
              <a:t>T</a:t>
            </a:r>
            <a:r>
              <a:rPr sz="2900" dirty="0">
                <a:latin typeface="Calibri"/>
                <a:cs typeface="Calibri"/>
              </a:rPr>
              <a:t>eaching</a:t>
            </a:r>
            <a:r>
              <a:rPr sz="2900" spc="4" dirty="0">
                <a:latin typeface="Calibri"/>
                <a:cs typeface="Calibri"/>
              </a:rPr>
              <a:t> </a:t>
            </a:r>
            <a:r>
              <a:rPr sz="2900" dirty="0">
                <a:latin typeface="Calibri"/>
                <a:cs typeface="Calibri"/>
              </a:rPr>
              <a:t>techniques</a:t>
            </a:r>
            <a:r>
              <a:rPr sz="2900" spc="4" dirty="0">
                <a:latin typeface="Calibri"/>
                <a:cs typeface="Calibri"/>
              </a:rPr>
              <a:t> </a:t>
            </a:r>
            <a:r>
              <a:rPr sz="2900" dirty="0">
                <a:latin typeface="Calibri"/>
                <a:cs typeface="Calibri"/>
              </a:rPr>
              <a:t>for</a:t>
            </a:r>
            <a:r>
              <a:rPr sz="2900" spc="4" dirty="0">
                <a:latin typeface="Calibri"/>
                <a:cs typeface="Calibri"/>
              </a:rPr>
              <a:t> </a:t>
            </a:r>
            <a:r>
              <a:rPr sz="2900" dirty="0">
                <a:latin typeface="Calibri"/>
                <a:cs typeface="Calibri"/>
              </a:rPr>
              <a:t>dealing</a:t>
            </a:r>
            <a:r>
              <a:rPr sz="2900" spc="4" dirty="0">
                <a:latin typeface="Calibri"/>
                <a:cs typeface="Calibri"/>
              </a:rPr>
              <a:t> </a:t>
            </a:r>
            <a:r>
              <a:rPr sz="2900" dirty="0">
                <a:latin typeface="Calibri"/>
                <a:cs typeface="Calibri"/>
              </a:rPr>
              <a:t>with overwhelming</a:t>
            </a:r>
            <a:r>
              <a:rPr sz="2900" spc="4" dirty="0">
                <a:latin typeface="Calibri"/>
                <a:cs typeface="Calibri"/>
              </a:rPr>
              <a:t> </a:t>
            </a:r>
            <a:r>
              <a:rPr sz="2900" dirty="0">
                <a:latin typeface="Calibri"/>
                <a:cs typeface="Calibri"/>
              </a:rPr>
              <a:t>emotional</a:t>
            </a:r>
            <a:r>
              <a:rPr sz="2900" spc="4" dirty="0">
                <a:latin typeface="Calibri"/>
                <a:cs typeface="Calibri"/>
              </a:rPr>
              <a:t> </a:t>
            </a:r>
            <a:r>
              <a:rPr sz="2900" spc="-14" dirty="0">
                <a:latin typeface="Calibri"/>
                <a:cs typeface="Calibri"/>
              </a:rPr>
              <a:t>r</a:t>
            </a:r>
            <a:r>
              <a:rPr sz="2900" dirty="0">
                <a:latin typeface="Calibri"/>
                <a:cs typeface="Calibri"/>
              </a:rPr>
              <a:t>eactions</a:t>
            </a:r>
          </a:p>
          <a:p>
            <a:pPr>
              <a:lnSpc>
                <a:spcPts val="599"/>
              </a:lnSpc>
              <a:spcBef>
                <a:spcPts val="46"/>
              </a:spcBef>
              <a:buClr>
                <a:srgbClr val="24603B"/>
              </a:buClr>
              <a:buFont typeface="Arial"/>
              <a:buChar char="•"/>
            </a:pPr>
            <a:endParaRPr sz="600" dirty="0">
              <a:latin typeface="Calibri"/>
              <a:cs typeface="Calibri"/>
            </a:endParaRPr>
          </a:p>
          <a:p>
            <a:pPr marL="201225" marR="12695" indent="-189164">
              <a:lnSpc>
                <a:spcPct val="100800"/>
              </a:lnSpc>
              <a:buClr>
                <a:srgbClr val="24603B"/>
              </a:buClr>
              <a:buSzPct val="84745"/>
              <a:buFont typeface="Arial"/>
              <a:buChar char="•"/>
              <a:tabLst>
                <a:tab pos="206302" algn="l"/>
              </a:tabLst>
            </a:pPr>
            <a:r>
              <a:rPr sz="2900" spc="-4" dirty="0">
                <a:latin typeface="Calibri"/>
                <a:cs typeface="Calibri"/>
              </a:rPr>
              <a:t>A</a:t>
            </a:r>
            <a:r>
              <a:rPr sz="2900" dirty="0">
                <a:latin typeface="Calibri"/>
                <a:cs typeface="Calibri"/>
              </a:rPr>
              <a:t>n</a:t>
            </a:r>
            <a:r>
              <a:rPr sz="2900" spc="4" dirty="0">
                <a:latin typeface="Calibri"/>
                <a:cs typeface="Calibri"/>
              </a:rPr>
              <a:t> </a:t>
            </a:r>
            <a:r>
              <a:rPr sz="2900" dirty="0">
                <a:latin typeface="Calibri"/>
                <a:cs typeface="Calibri"/>
              </a:rPr>
              <a:t>opportunity</a:t>
            </a:r>
            <a:r>
              <a:rPr sz="2900" spc="4" dirty="0">
                <a:latin typeface="Calibri"/>
                <a:cs typeface="Calibri"/>
              </a:rPr>
              <a:t> </a:t>
            </a:r>
            <a:r>
              <a:rPr sz="2900" dirty="0">
                <a:latin typeface="Calibri"/>
                <a:cs typeface="Calibri"/>
              </a:rPr>
              <a:t>to</a:t>
            </a:r>
            <a:r>
              <a:rPr sz="2900" spc="4" dirty="0">
                <a:latin typeface="Calibri"/>
                <a:cs typeface="Calibri"/>
              </a:rPr>
              <a:t> </a:t>
            </a:r>
            <a:r>
              <a:rPr sz="2900" dirty="0">
                <a:latin typeface="Calibri"/>
                <a:cs typeface="Calibri"/>
              </a:rPr>
              <a:t>talk</a:t>
            </a:r>
            <a:r>
              <a:rPr sz="2900" spc="4" dirty="0">
                <a:latin typeface="Calibri"/>
                <a:cs typeface="Calibri"/>
              </a:rPr>
              <a:t> </a:t>
            </a:r>
            <a:r>
              <a:rPr sz="2900" dirty="0">
                <a:latin typeface="Calibri"/>
                <a:cs typeface="Calibri"/>
              </a:rPr>
              <a:t>about</a:t>
            </a:r>
            <a:r>
              <a:rPr sz="2900" spc="4" dirty="0">
                <a:latin typeface="Calibri"/>
                <a:cs typeface="Calibri"/>
              </a:rPr>
              <a:t> </a:t>
            </a:r>
            <a:r>
              <a:rPr sz="2900" dirty="0">
                <a:latin typeface="Calibri"/>
                <a:cs typeface="Calibri"/>
              </a:rPr>
              <a:t>and</a:t>
            </a:r>
            <a:r>
              <a:rPr sz="2900" spc="4" dirty="0">
                <a:latin typeface="Calibri"/>
                <a:cs typeface="Calibri"/>
              </a:rPr>
              <a:t> </a:t>
            </a:r>
            <a:r>
              <a:rPr sz="2900" dirty="0">
                <a:latin typeface="Calibri"/>
                <a:cs typeface="Calibri"/>
              </a:rPr>
              <a:t>make</a:t>
            </a:r>
            <a:r>
              <a:rPr sz="2900" spc="4" dirty="0">
                <a:latin typeface="Calibri"/>
                <a:cs typeface="Calibri"/>
              </a:rPr>
              <a:t> </a:t>
            </a:r>
            <a:r>
              <a:rPr sz="2900" dirty="0">
                <a:latin typeface="Calibri"/>
                <a:cs typeface="Calibri"/>
              </a:rPr>
              <a:t>sense o</a:t>
            </a:r>
            <a:r>
              <a:rPr sz="2900" spc="4" dirty="0">
                <a:latin typeface="Calibri"/>
                <a:cs typeface="Calibri"/>
              </a:rPr>
              <a:t>f </a:t>
            </a:r>
            <a:r>
              <a:rPr sz="2900" dirty="0">
                <a:latin typeface="Calibri"/>
                <a:cs typeface="Calibri"/>
              </a:rPr>
              <a:t>the</a:t>
            </a:r>
            <a:r>
              <a:rPr sz="2900" spc="4" dirty="0">
                <a:latin typeface="Calibri"/>
                <a:cs typeface="Calibri"/>
              </a:rPr>
              <a:t> </a:t>
            </a:r>
            <a:r>
              <a:rPr sz="2900" dirty="0">
                <a:latin typeface="Calibri"/>
                <a:cs typeface="Calibri"/>
              </a:rPr>
              <a:t>traumatic</a:t>
            </a:r>
            <a:r>
              <a:rPr sz="2900" spc="4" dirty="0">
                <a:latin typeface="Calibri"/>
                <a:cs typeface="Calibri"/>
              </a:rPr>
              <a:t> </a:t>
            </a:r>
            <a:r>
              <a:rPr sz="2900" dirty="0">
                <a:latin typeface="Calibri"/>
                <a:cs typeface="Calibri"/>
              </a:rPr>
              <a:t>experience</a:t>
            </a:r>
            <a:r>
              <a:rPr sz="2900" spc="4" dirty="0">
                <a:latin typeface="Calibri"/>
                <a:cs typeface="Calibri"/>
              </a:rPr>
              <a:t> </a:t>
            </a:r>
            <a:r>
              <a:rPr sz="2900" dirty="0">
                <a:latin typeface="Calibri"/>
                <a:cs typeface="Calibri"/>
              </a:rPr>
              <a:t>in</a:t>
            </a:r>
            <a:r>
              <a:rPr sz="2900" spc="4" dirty="0">
                <a:latin typeface="Calibri"/>
                <a:cs typeface="Calibri"/>
              </a:rPr>
              <a:t> </a:t>
            </a:r>
            <a:r>
              <a:rPr sz="2900" dirty="0">
                <a:latin typeface="Calibri"/>
                <a:cs typeface="Calibri"/>
              </a:rPr>
              <a:t>a</a:t>
            </a:r>
            <a:r>
              <a:rPr sz="2900" spc="4" dirty="0">
                <a:latin typeface="Calibri"/>
                <a:cs typeface="Calibri"/>
              </a:rPr>
              <a:t> </a:t>
            </a:r>
            <a:r>
              <a:rPr sz="2900" dirty="0">
                <a:latin typeface="Calibri"/>
                <a:cs typeface="Calibri"/>
              </a:rPr>
              <a:t>safe</a:t>
            </a:r>
            <a:r>
              <a:rPr sz="2900" spc="4" dirty="0">
                <a:latin typeface="Calibri"/>
                <a:cs typeface="Calibri"/>
              </a:rPr>
              <a:t>, accepting </a:t>
            </a:r>
            <a:r>
              <a:rPr sz="2900" dirty="0">
                <a:latin typeface="Calibri"/>
                <a:cs typeface="Calibri"/>
              </a:rPr>
              <a:t>envi</a:t>
            </a:r>
            <a:r>
              <a:rPr sz="2900" spc="-14" dirty="0">
                <a:latin typeface="Calibri"/>
                <a:cs typeface="Calibri"/>
              </a:rPr>
              <a:t>r</a:t>
            </a:r>
            <a:r>
              <a:rPr sz="2900" dirty="0">
                <a:latin typeface="Calibri"/>
                <a:cs typeface="Calibri"/>
              </a:rPr>
              <a:t>onment</a:t>
            </a:r>
          </a:p>
          <a:p>
            <a:pPr>
              <a:lnSpc>
                <a:spcPts val="900"/>
              </a:lnSpc>
              <a:spcBef>
                <a:spcPts val="7"/>
              </a:spcBef>
              <a:buClr>
                <a:srgbClr val="24603B"/>
              </a:buClr>
              <a:buFont typeface="Arial"/>
              <a:buChar char="•"/>
            </a:pPr>
            <a:endParaRPr sz="900" dirty="0">
              <a:latin typeface="Calibri"/>
              <a:cs typeface="Calibri"/>
            </a:endParaRPr>
          </a:p>
          <a:p>
            <a:pPr marL="201225" marR="1223851" indent="-189164">
              <a:lnSpc>
                <a:spcPts val="3529"/>
              </a:lnSpc>
              <a:buClr>
                <a:srgbClr val="24603B"/>
              </a:buClr>
              <a:buSzPct val="84745"/>
              <a:buFont typeface="Arial"/>
              <a:buChar char="•"/>
              <a:tabLst>
                <a:tab pos="206302" algn="l"/>
              </a:tabLst>
            </a:pPr>
            <a:r>
              <a:rPr sz="2900" dirty="0">
                <a:latin typeface="Calibri"/>
                <a:cs typeface="Calibri"/>
              </a:rPr>
              <a:t>Involvement</a:t>
            </a:r>
            <a:r>
              <a:rPr sz="2900" spc="4" dirty="0">
                <a:latin typeface="Calibri"/>
                <a:cs typeface="Calibri"/>
              </a:rPr>
              <a:t>, </a:t>
            </a:r>
            <a:r>
              <a:rPr sz="2900" dirty="0">
                <a:latin typeface="Calibri"/>
                <a:cs typeface="Calibri"/>
              </a:rPr>
              <a:t>when</a:t>
            </a:r>
            <a:r>
              <a:rPr sz="2900" spc="4" dirty="0">
                <a:latin typeface="Calibri"/>
                <a:cs typeface="Calibri"/>
              </a:rPr>
              <a:t> </a:t>
            </a:r>
            <a:r>
              <a:rPr sz="2900" dirty="0">
                <a:latin typeface="Calibri"/>
                <a:cs typeface="Calibri"/>
              </a:rPr>
              <a:t>possible</a:t>
            </a:r>
            <a:r>
              <a:rPr sz="2900" spc="4" dirty="0">
                <a:latin typeface="Calibri"/>
                <a:cs typeface="Calibri"/>
              </a:rPr>
              <a:t>, </a:t>
            </a:r>
            <a:r>
              <a:rPr sz="2900" dirty="0">
                <a:latin typeface="Calibri"/>
                <a:cs typeface="Calibri"/>
              </a:rPr>
              <a:t>o</a:t>
            </a:r>
            <a:r>
              <a:rPr sz="2900" spc="4" dirty="0">
                <a:latin typeface="Calibri"/>
                <a:cs typeface="Calibri"/>
              </a:rPr>
              <a:t>f </a:t>
            </a:r>
            <a:r>
              <a:rPr sz="2900" dirty="0">
                <a:latin typeface="Calibri"/>
                <a:cs typeface="Calibri"/>
              </a:rPr>
              <a:t>primary ca</a:t>
            </a:r>
            <a:r>
              <a:rPr sz="2900" spc="-14" dirty="0">
                <a:latin typeface="Calibri"/>
                <a:cs typeface="Calibri"/>
              </a:rPr>
              <a:t>r</a:t>
            </a:r>
            <a:r>
              <a:rPr sz="2900" dirty="0">
                <a:latin typeface="Calibri"/>
                <a:cs typeface="Calibri"/>
              </a:rPr>
              <a:t>egivers</a:t>
            </a:r>
            <a:r>
              <a:rPr sz="2900" spc="4" dirty="0">
                <a:latin typeface="Calibri"/>
                <a:cs typeface="Calibri"/>
              </a:rPr>
              <a:t> </a:t>
            </a:r>
            <a:r>
              <a:rPr sz="2900" dirty="0">
                <a:latin typeface="Calibri"/>
                <a:cs typeface="Calibri"/>
              </a:rPr>
              <a:t>in</a:t>
            </a:r>
            <a:r>
              <a:rPr sz="2900" spc="4" dirty="0">
                <a:latin typeface="Calibri"/>
                <a:cs typeface="Calibri"/>
              </a:rPr>
              <a:t> </a:t>
            </a:r>
            <a:r>
              <a:rPr sz="2900" dirty="0">
                <a:latin typeface="Calibri"/>
                <a:cs typeface="Calibri"/>
              </a:rPr>
              <a:t>the</a:t>
            </a:r>
            <a:r>
              <a:rPr sz="2900" spc="4" dirty="0">
                <a:latin typeface="Calibri"/>
                <a:cs typeface="Calibri"/>
              </a:rPr>
              <a:t> </a:t>
            </a:r>
            <a:r>
              <a:rPr sz="2900" dirty="0">
                <a:latin typeface="Calibri"/>
                <a:cs typeface="Calibri"/>
              </a:rPr>
              <a:t>healing</a:t>
            </a:r>
            <a:r>
              <a:rPr sz="2900" spc="4" dirty="0">
                <a:latin typeface="Calibri"/>
                <a:cs typeface="Calibri"/>
              </a:rPr>
              <a:t> </a:t>
            </a:r>
            <a:r>
              <a:rPr sz="2900" dirty="0">
                <a:latin typeface="Calibri"/>
                <a:cs typeface="Calibri"/>
              </a:rPr>
              <a:t>p</a:t>
            </a:r>
            <a:r>
              <a:rPr sz="2900" spc="-14" dirty="0">
                <a:latin typeface="Calibri"/>
                <a:cs typeface="Calibri"/>
              </a:rPr>
              <a:t>r</a:t>
            </a:r>
            <a:r>
              <a:rPr sz="2900" dirty="0">
                <a:latin typeface="Calibri"/>
                <a:cs typeface="Calibri"/>
              </a:rPr>
              <a:t>ocess</a:t>
            </a:r>
          </a:p>
        </p:txBody>
      </p:sp>
      <p:sp>
        <p:nvSpPr>
          <p:cNvPr id="9" name="object 9"/>
          <p:cNvSpPr/>
          <p:nvPr/>
        </p:nvSpPr>
        <p:spPr>
          <a:xfrm>
            <a:off x="6208768" y="1858357"/>
            <a:ext cx="3637856" cy="808642"/>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57860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WHEN DEALING WITH IN AN EMOTIONALLY CHARGED EVENT…</a:t>
            </a:r>
          </a:p>
        </p:txBody>
      </p:sp>
      <p:sp>
        <p:nvSpPr>
          <p:cNvPr id="3" name="Content Placeholder 2"/>
          <p:cNvSpPr>
            <a:spLocks noGrp="1"/>
          </p:cNvSpPr>
          <p:nvPr>
            <p:ph idx="1"/>
          </p:nvPr>
        </p:nvSpPr>
        <p:spPr/>
        <p:txBody>
          <a:bodyPr>
            <a:normAutofit/>
          </a:bodyPr>
          <a:lstStyle/>
          <a:p>
            <a:r>
              <a:rPr lang="en-US" b="1" u="sng" dirty="0"/>
              <a:t>YOU MUST DEAL WITH THE FEELINGS FIRST</a:t>
            </a:r>
          </a:p>
          <a:p>
            <a:endParaRPr lang="en-US" dirty="0"/>
          </a:p>
          <a:p>
            <a:r>
              <a:rPr lang="en-US" dirty="0"/>
              <a:t>BEFORE YOU CAN DEAL WITH THE BEHAVIOR</a:t>
            </a:r>
          </a:p>
          <a:p>
            <a:endParaRPr lang="en-US" dirty="0"/>
          </a:p>
          <a:p>
            <a:r>
              <a:rPr lang="en-US" dirty="0"/>
              <a:t>FEELINGS , THOUGHTS , BEHAVIOR</a:t>
            </a:r>
          </a:p>
        </p:txBody>
      </p:sp>
    </p:spTree>
    <p:extLst>
      <p:ext uri="{BB962C8B-B14F-4D97-AF65-F5344CB8AC3E}">
        <p14:creationId xmlns:p14="http://schemas.microsoft.com/office/powerpoint/2010/main" val="174528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Relationship</a:t>
            </a:r>
            <a:r>
              <a:rPr spc="-20" dirty="0">
                <a:solidFill>
                  <a:srgbClr val="000000"/>
                </a:solidFill>
                <a:latin typeface="Calibri"/>
                <a:cs typeface="Calibri"/>
              </a:rPr>
              <a:t>s</a:t>
            </a:r>
            <a:r>
              <a:rPr spc="-209" dirty="0">
                <a:solidFill>
                  <a:srgbClr val="000000"/>
                </a:solidFill>
                <a:latin typeface="Calibri"/>
                <a:cs typeface="Calibri"/>
              </a:rPr>
              <a:t> </a:t>
            </a:r>
            <a:r>
              <a:rPr spc="-130" dirty="0">
                <a:solidFill>
                  <a:srgbClr val="000000"/>
                </a:solidFill>
                <a:latin typeface="Calibri"/>
                <a:cs typeface="Calibri"/>
              </a:rPr>
              <a:t>wit</a:t>
            </a:r>
            <a:r>
              <a:rPr spc="-30" dirty="0">
                <a:solidFill>
                  <a:srgbClr val="000000"/>
                </a:solidFill>
                <a:latin typeface="Calibri"/>
                <a:cs typeface="Calibri"/>
              </a:rPr>
              <a:t>h</a:t>
            </a:r>
            <a:r>
              <a:rPr spc="-209" dirty="0">
                <a:solidFill>
                  <a:srgbClr val="000000"/>
                </a:solidFill>
                <a:latin typeface="Calibri"/>
                <a:cs typeface="Calibri"/>
              </a:rPr>
              <a:t> </a:t>
            </a:r>
            <a:r>
              <a:rPr spc="-135" dirty="0">
                <a:solidFill>
                  <a:srgbClr val="000000"/>
                </a:solidFill>
                <a:latin typeface="Calibri"/>
                <a:cs typeface="Calibri"/>
              </a:rPr>
              <a:t>Partners</a:t>
            </a:r>
            <a:endParaRPr dirty="0">
              <a:solidFill>
                <a:srgbClr val="000000"/>
              </a:solidFill>
              <a:latin typeface="Calibri"/>
              <a:cs typeface="Calibri"/>
            </a:endParaRPr>
          </a:p>
        </p:txBody>
      </p:sp>
      <p:sp>
        <p:nvSpPr>
          <p:cNvPr id="8" name="object 8"/>
          <p:cNvSpPr/>
          <p:nvPr/>
        </p:nvSpPr>
        <p:spPr>
          <a:xfrm>
            <a:off x="3494716" y="1515446"/>
            <a:ext cx="3068734" cy="306961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txBox="1"/>
          <p:nvPr/>
        </p:nvSpPr>
        <p:spPr>
          <a:xfrm>
            <a:off x="4533584" y="2227341"/>
            <a:ext cx="998219" cy="358140"/>
          </a:xfrm>
          <a:prstGeom prst="rect">
            <a:avLst/>
          </a:prstGeom>
        </p:spPr>
        <p:txBody>
          <a:bodyPr vert="horz" wrap="square" lIns="0" tIns="0" rIns="0" bIns="0" rtlCol="0">
            <a:noAutofit/>
          </a:bodyPr>
          <a:lstStyle/>
          <a:p>
            <a:pPr marL="12695"/>
            <a:r>
              <a:rPr sz="2300" b="1" spc="10" dirty="0">
                <a:latin typeface="Century Gothic"/>
                <a:cs typeface="Century Gothic"/>
              </a:rPr>
              <a:t>S</a:t>
            </a:r>
            <a:r>
              <a:rPr sz="2300" b="1" spc="4" dirty="0">
                <a:latin typeface="Century Gothic"/>
                <a:cs typeface="Century Gothic"/>
              </a:rPr>
              <a:t>c</a:t>
            </a:r>
            <a:r>
              <a:rPr sz="2300" b="1" spc="10" dirty="0">
                <a:latin typeface="Century Gothic"/>
                <a:cs typeface="Century Gothic"/>
              </a:rPr>
              <a:t>hool</a:t>
            </a:r>
            <a:endParaRPr sz="2300">
              <a:latin typeface="Century Gothic"/>
              <a:cs typeface="Century Gothic"/>
            </a:endParaRPr>
          </a:p>
        </p:txBody>
      </p:sp>
      <p:sp>
        <p:nvSpPr>
          <p:cNvPr id="10" name="object 10"/>
          <p:cNvSpPr/>
          <p:nvPr/>
        </p:nvSpPr>
        <p:spPr>
          <a:xfrm>
            <a:off x="4852041" y="2873159"/>
            <a:ext cx="3068734" cy="306961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txBox="1"/>
          <p:nvPr/>
        </p:nvSpPr>
        <p:spPr>
          <a:xfrm>
            <a:off x="6510284" y="4219637"/>
            <a:ext cx="1175385" cy="358140"/>
          </a:xfrm>
          <a:prstGeom prst="rect">
            <a:avLst/>
          </a:prstGeom>
        </p:spPr>
        <p:txBody>
          <a:bodyPr vert="horz" wrap="square" lIns="0" tIns="0" rIns="0" bIns="0" rtlCol="0">
            <a:noAutofit/>
          </a:bodyPr>
          <a:lstStyle/>
          <a:p>
            <a:pPr marL="12695"/>
            <a:r>
              <a:rPr sz="2300" b="1" spc="14" dirty="0">
                <a:latin typeface="Century Gothic"/>
                <a:cs typeface="Century Gothic"/>
              </a:rPr>
              <a:t>Fam</a:t>
            </a:r>
            <a:r>
              <a:rPr sz="2300" b="1" dirty="0">
                <a:latin typeface="Century Gothic"/>
                <a:cs typeface="Century Gothic"/>
              </a:rPr>
              <a:t>ili</a:t>
            </a:r>
            <a:r>
              <a:rPr sz="2300" b="1" spc="10" dirty="0">
                <a:latin typeface="Century Gothic"/>
                <a:cs typeface="Century Gothic"/>
              </a:rPr>
              <a:t>es</a:t>
            </a:r>
            <a:endParaRPr sz="2300">
              <a:latin typeface="Century Gothic"/>
              <a:cs typeface="Century Gothic"/>
            </a:endParaRPr>
          </a:p>
        </p:txBody>
      </p:sp>
      <p:sp>
        <p:nvSpPr>
          <p:cNvPr id="12" name="object 12"/>
          <p:cNvSpPr/>
          <p:nvPr/>
        </p:nvSpPr>
        <p:spPr>
          <a:xfrm>
            <a:off x="3494716" y="4230873"/>
            <a:ext cx="3068734" cy="3069610"/>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txBox="1"/>
          <p:nvPr/>
        </p:nvSpPr>
        <p:spPr>
          <a:xfrm>
            <a:off x="4020859" y="6211933"/>
            <a:ext cx="2023110" cy="358140"/>
          </a:xfrm>
          <a:prstGeom prst="rect">
            <a:avLst/>
          </a:prstGeom>
        </p:spPr>
        <p:txBody>
          <a:bodyPr vert="horz" wrap="square" lIns="0" tIns="0" rIns="0" bIns="0" rtlCol="0">
            <a:noAutofit/>
          </a:bodyPr>
          <a:lstStyle/>
          <a:p>
            <a:pPr marL="12695"/>
            <a:r>
              <a:rPr sz="2300" b="1" spc="4" dirty="0">
                <a:latin typeface="Century Gothic"/>
                <a:cs typeface="Century Gothic"/>
              </a:rPr>
              <a:t>Mental</a:t>
            </a:r>
            <a:r>
              <a:rPr sz="2300" b="1" spc="10" dirty="0">
                <a:latin typeface="Century Gothic"/>
                <a:cs typeface="Century Gothic"/>
              </a:rPr>
              <a:t> </a:t>
            </a:r>
            <a:r>
              <a:rPr sz="2300" b="1" spc="4" dirty="0">
                <a:latin typeface="Century Gothic"/>
                <a:cs typeface="Century Gothic"/>
              </a:rPr>
              <a:t>Health</a:t>
            </a:r>
            <a:endParaRPr sz="2300">
              <a:latin typeface="Century Gothic"/>
              <a:cs typeface="Century Gothic"/>
            </a:endParaRPr>
          </a:p>
        </p:txBody>
      </p:sp>
      <p:sp>
        <p:nvSpPr>
          <p:cNvPr id="14" name="object 14"/>
          <p:cNvSpPr/>
          <p:nvPr/>
        </p:nvSpPr>
        <p:spPr>
          <a:xfrm>
            <a:off x="2137390" y="2873159"/>
            <a:ext cx="3068734" cy="3069610"/>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txBox="1"/>
          <p:nvPr/>
        </p:nvSpPr>
        <p:spPr>
          <a:xfrm>
            <a:off x="2361420" y="3899416"/>
            <a:ext cx="1211580" cy="991870"/>
          </a:xfrm>
          <a:prstGeom prst="rect">
            <a:avLst/>
          </a:prstGeom>
        </p:spPr>
        <p:txBody>
          <a:bodyPr vert="horz" wrap="square" lIns="0" tIns="0" rIns="0" bIns="0" rtlCol="0">
            <a:noAutofit/>
          </a:bodyPr>
          <a:lstStyle/>
          <a:p>
            <a:pPr algn="ctr"/>
            <a:r>
              <a:rPr sz="2300" b="1" spc="14" dirty="0">
                <a:latin typeface="Century Gothic"/>
                <a:cs typeface="Century Gothic"/>
              </a:rPr>
              <a:t>DCF</a:t>
            </a:r>
            <a:endParaRPr sz="2300">
              <a:latin typeface="Century Gothic"/>
              <a:cs typeface="Century Gothic"/>
            </a:endParaRPr>
          </a:p>
          <a:p>
            <a:pPr algn="ctr">
              <a:lnSpc>
                <a:spcPts val="2440"/>
              </a:lnSpc>
            </a:pPr>
            <a:r>
              <a:rPr sz="2300" b="1" spc="14" dirty="0">
                <a:latin typeface="Century Gothic"/>
                <a:cs typeface="Century Gothic"/>
              </a:rPr>
              <a:t>Fam</a:t>
            </a:r>
            <a:r>
              <a:rPr sz="2300" b="1" dirty="0">
                <a:latin typeface="Century Gothic"/>
                <a:cs typeface="Century Gothic"/>
              </a:rPr>
              <a:t>il</a:t>
            </a:r>
            <a:r>
              <a:rPr sz="2300" b="1" spc="10" dirty="0">
                <a:latin typeface="Century Gothic"/>
                <a:cs typeface="Century Gothic"/>
              </a:rPr>
              <a:t>y</a:t>
            </a:r>
            <a:endParaRPr sz="2300">
              <a:latin typeface="Century Gothic"/>
              <a:cs typeface="Century Gothic"/>
            </a:endParaRPr>
          </a:p>
          <a:p>
            <a:pPr algn="ctr">
              <a:lnSpc>
                <a:spcPts val="2545"/>
              </a:lnSpc>
            </a:pPr>
            <a:r>
              <a:rPr sz="2300" b="1" spc="10" dirty="0">
                <a:latin typeface="Century Gothic"/>
                <a:cs typeface="Century Gothic"/>
              </a:rPr>
              <a:t>S</a:t>
            </a:r>
            <a:r>
              <a:rPr sz="2300" b="1" spc="4" dirty="0">
                <a:latin typeface="Century Gothic"/>
                <a:cs typeface="Century Gothic"/>
              </a:rPr>
              <a:t>e</a:t>
            </a:r>
            <a:r>
              <a:rPr sz="2300" b="1" spc="10" dirty="0">
                <a:latin typeface="Century Gothic"/>
                <a:cs typeface="Century Gothic"/>
              </a:rPr>
              <a:t>rv</a:t>
            </a:r>
            <a:r>
              <a:rPr sz="2300" b="1" dirty="0">
                <a:latin typeface="Century Gothic"/>
                <a:cs typeface="Century Gothic"/>
              </a:rPr>
              <a:t>i</a:t>
            </a:r>
            <a:r>
              <a:rPr sz="2300" b="1" spc="10" dirty="0">
                <a:latin typeface="Century Gothic"/>
                <a:cs typeface="Century Gothic"/>
              </a:rPr>
              <a:t>ces</a:t>
            </a:r>
            <a:endParaRPr sz="2300">
              <a:latin typeface="Century Gothic"/>
              <a:cs typeface="Century Gothic"/>
            </a:endParaRPr>
          </a:p>
        </p:txBody>
      </p:sp>
      <p:grpSp>
        <p:nvGrpSpPr>
          <p:cNvPr id="16" name="Group 15"/>
          <p:cNvGrpSpPr/>
          <p:nvPr/>
        </p:nvGrpSpPr>
        <p:grpSpPr>
          <a:xfrm>
            <a:off x="8192817" y="281094"/>
            <a:ext cx="1480930" cy="1325562"/>
            <a:chOff x="3184855" y="2847536"/>
            <a:chExt cx="2090530" cy="2273104"/>
          </a:xfrm>
        </p:grpSpPr>
        <p:sp>
          <p:nvSpPr>
            <p:cNvPr id="17" name="5-Point Star 16"/>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ctrTitle"/>
          </p:nvPr>
        </p:nvSpPr>
        <p:spPr>
          <a:xfrm>
            <a:off x="685800" y="2533650"/>
            <a:ext cx="8549640" cy="1666028"/>
          </a:xfrm>
          <a:noFill/>
          <a:extLst>
            <a:ext uri="{909E8E84-426E-40dd-AFC4-6F175D3DCCD1}">
              <a14:hiddenFill xmlns="" xmlns:a14="http://schemas.microsoft.com/office/drawing/2010/main">
                <a:solidFill>
                  <a:srgbClr val="008000">
                    <a:alpha val="50195"/>
                  </a:srgbClr>
                </a:solidFill>
              </a14:hiddenFill>
            </a:ext>
          </a:extLst>
        </p:spPr>
        <p:txBody>
          <a:bodyPr/>
          <a:lstStyle/>
          <a:p>
            <a:pPr eaLnBrk="1" hangingPunct="1"/>
            <a:r>
              <a:rPr lang="en-US" altLang="en-US" dirty="0">
                <a:solidFill>
                  <a:srgbClr val="000000"/>
                </a:solidFill>
              </a:rPr>
              <a:t>Where do we go from here…</a:t>
            </a:r>
            <a:br>
              <a:rPr lang="en-US" altLang="en-US" dirty="0">
                <a:solidFill>
                  <a:srgbClr val="000000"/>
                </a:solidFill>
              </a:rPr>
            </a:br>
            <a:r>
              <a:rPr lang="en-US" altLang="en-US" dirty="0">
                <a:solidFill>
                  <a:srgbClr val="000000"/>
                </a:solidFill>
              </a:rPr>
              <a:t>    thoughts and/or questions…</a:t>
            </a:r>
          </a:p>
        </p:txBody>
      </p:sp>
      <p:pic>
        <p:nvPicPr>
          <p:cNvPr id="135170" name="Picture 4" descr="MCj043485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690" y="447993"/>
            <a:ext cx="2448243" cy="2066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761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a:extLst>
              <a:ext uri="{FF2B5EF4-FFF2-40B4-BE49-F238E27FC236}">
                <a16:creationId xmlns:a16="http://schemas.microsoft.com/office/drawing/2014/main" id="{EC07128E-C8B2-7640-866E-5DD0782CAE5E}"/>
              </a:ext>
            </a:extLst>
          </p:cNvPr>
          <p:cNvSpPr>
            <a:spLocks noGrp="1"/>
          </p:cNvSpPr>
          <p:nvPr>
            <p:ph type="ctrTitle" idx="4294967295"/>
          </p:nvPr>
        </p:nvSpPr>
        <p:spPr>
          <a:xfrm>
            <a:off x="0" y="613728"/>
            <a:ext cx="8549640" cy="1617028"/>
          </a:xfrm>
          <a:noFill/>
          <a:extLst>
            <a:ext uri="{909E8E84-426E-40DD-AFC4-6F175D3DCCD1}">
              <a14:hiddenFill xmlns:a14="http://schemas.microsoft.com/office/drawing/2010/main">
                <a:solidFill>
                  <a:srgbClr val="008000">
                    <a:alpha val="50195"/>
                  </a:srgbClr>
                </a:solidFill>
              </a14:hiddenFill>
            </a:ext>
          </a:extLst>
        </p:spPr>
        <p:txBody>
          <a:bodyPr/>
          <a:lstStyle/>
          <a:p>
            <a:pPr eaLnBrk="1" hangingPunct="1"/>
            <a:r>
              <a:rPr lang="en-US" altLang="en-US">
                <a:solidFill>
                  <a:srgbClr val="000000"/>
                </a:solidFill>
                <a:ea typeface="ＭＳ Ｐゴシック" panose="020B0600070205080204" pitchFamily="34" charset="-128"/>
              </a:rPr>
              <a:t>You are not alone!</a:t>
            </a:r>
          </a:p>
        </p:txBody>
      </p:sp>
      <p:sp>
        <p:nvSpPr>
          <p:cNvPr id="266242" name="AutoShape 2" descr="Image result for images of support">
            <a:extLst>
              <a:ext uri="{FF2B5EF4-FFF2-40B4-BE49-F238E27FC236}">
                <a16:creationId xmlns:a16="http://schemas.microsoft.com/office/drawing/2014/main" id="{480D7449-17B8-CB42-8A2B-F49F4C2A85B2}"/>
              </a:ext>
            </a:extLst>
          </p:cNvPr>
          <p:cNvSpPr>
            <a:spLocks noChangeAspect="1" noChangeArrowheads="1"/>
          </p:cNvSpPr>
          <p:nvPr/>
        </p:nvSpPr>
        <p:spPr bwMode="auto">
          <a:xfrm>
            <a:off x="171133" y="-44609"/>
            <a:ext cx="335280" cy="33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640"/>
          </a:p>
        </p:txBody>
      </p:sp>
      <p:pic>
        <p:nvPicPr>
          <p:cNvPr id="266243" name="Picture 3">
            <a:extLst>
              <a:ext uri="{FF2B5EF4-FFF2-40B4-BE49-F238E27FC236}">
                <a16:creationId xmlns:a16="http://schemas.microsoft.com/office/drawing/2014/main" id="{3844DC63-EB51-174C-9229-BE5301371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 y="2022952"/>
            <a:ext cx="8249285" cy="426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705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Box 15"/>
          <p:cNvSpPr txBox="1">
            <a:spLocks noChangeArrowheads="1"/>
          </p:cNvSpPr>
          <p:nvPr/>
        </p:nvSpPr>
        <p:spPr bwMode="auto">
          <a:xfrm>
            <a:off x="457201" y="228601"/>
            <a:ext cx="9144000" cy="779985"/>
          </a:xfrm>
          <a:prstGeom prst="rect">
            <a:avLst/>
          </a:prstGeom>
          <a:noFill/>
          <a:ln w="317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4400" dirty="0">
                <a:sym typeface="Arial" charset="0"/>
              </a:rPr>
              <a:t>Vermont PBIS System of Support</a:t>
            </a:r>
            <a:endParaRPr lang="en-US" altLang="en-US" sz="4400" dirty="0">
              <a:latin typeface="Arial" charset="0"/>
            </a:endParaRPr>
          </a:p>
        </p:txBody>
      </p:sp>
      <p:sp>
        <p:nvSpPr>
          <p:cNvPr id="8" name="Oval 7"/>
          <p:cNvSpPr/>
          <p:nvPr/>
        </p:nvSpPr>
        <p:spPr>
          <a:xfrm>
            <a:off x="965677" y="1484313"/>
            <a:ext cx="8205628" cy="4677833"/>
          </a:xfrm>
          <a:prstGeom prst="ellipse">
            <a:avLst/>
          </a:prstGeom>
          <a:solidFill>
            <a:schemeClr val="tx1">
              <a:alpha val="8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grpSp>
        <p:nvGrpSpPr>
          <p:cNvPr id="137220" name="Group 8"/>
          <p:cNvGrpSpPr>
            <a:grpSpLocks/>
          </p:cNvGrpSpPr>
          <p:nvPr/>
        </p:nvGrpSpPr>
        <p:grpSpPr bwMode="auto">
          <a:xfrm>
            <a:off x="3207862" y="1592263"/>
            <a:ext cx="4012883" cy="4473021"/>
            <a:chOff x="3432066" y="1584577"/>
            <a:chExt cx="3492961" cy="3946747"/>
          </a:xfrm>
        </p:grpSpPr>
        <p:sp>
          <p:nvSpPr>
            <p:cNvPr id="21" name="AutoShape 11"/>
            <p:cNvSpPr>
              <a:spLocks/>
            </p:cNvSpPr>
            <p:nvPr/>
          </p:nvSpPr>
          <p:spPr bwMode="auto">
            <a:xfrm rot="20605107" flipH="1">
              <a:off x="5601106" y="2006848"/>
              <a:ext cx="1106560" cy="696906"/>
            </a:xfrm>
            <a:custGeom>
              <a:avLst/>
              <a:gdLst>
                <a:gd name="T0" fmla="*/ 23969568 w 21600"/>
                <a:gd name="T1" fmla="*/ 112427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chemeClr val="accent6">
                    <a:lumMod val="75000"/>
                  </a:schemeClr>
                </a:gs>
                <a:gs pos="100000">
                  <a:srgbClr val="FFFFFF"/>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sp>
          <p:nvSpPr>
            <p:cNvPr id="23" name="AutoShape 25"/>
            <p:cNvSpPr>
              <a:spLocks/>
            </p:cNvSpPr>
            <p:nvPr/>
          </p:nvSpPr>
          <p:spPr bwMode="auto">
            <a:xfrm rot="8781472" flipH="1">
              <a:off x="5877746" y="4296002"/>
              <a:ext cx="1047281" cy="773105"/>
            </a:xfrm>
            <a:custGeom>
              <a:avLst/>
              <a:gdLst>
                <a:gd name="T0" fmla="*/ 1606623736 w 21600"/>
                <a:gd name="T1" fmla="*/ 515604503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rgbClr val="408000"/>
                </a:gs>
                <a:gs pos="100000">
                  <a:srgbClr val="EAEEF5"/>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rot="10800000"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sp>
          <p:nvSpPr>
            <p:cNvPr id="137228" name="TextBox 1"/>
            <p:cNvSpPr txBox="1">
              <a:spLocks noChangeArrowheads="1"/>
            </p:cNvSpPr>
            <p:nvPr/>
          </p:nvSpPr>
          <p:spPr bwMode="auto">
            <a:xfrm>
              <a:off x="3961913" y="5056085"/>
              <a:ext cx="2528362" cy="475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900" b="1">
                  <a:solidFill>
                    <a:srgbClr val="000000"/>
                  </a:solidFill>
                </a:rPr>
                <a:t>FEEDBACK LOOPS</a:t>
              </a:r>
            </a:p>
          </p:txBody>
        </p:sp>
        <p:sp>
          <p:nvSpPr>
            <p:cNvPr id="137229" name="TextBox 6"/>
            <p:cNvSpPr txBox="1">
              <a:spLocks noChangeArrowheads="1"/>
            </p:cNvSpPr>
            <p:nvPr/>
          </p:nvSpPr>
          <p:spPr bwMode="auto">
            <a:xfrm>
              <a:off x="3961931" y="1584577"/>
              <a:ext cx="2383187"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900" b="1">
                  <a:solidFill>
                    <a:srgbClr val="000000"/>
                  </a:solidFill>
                </a:rPr>
                <a:t>SUPPORT LOOPS</a:t>
              </a:r>
            </a:p>
          </p:txBody>
        </p:sp>
        <p:sp>
          <p:nvSpPr>
            <p:cNvPr id="24" name="AutoShape 11"/>
            <p:cNvSpPr>
              <a:spLocks/>
            </p:cNvSpPr>
            <p:nvPr/>
          </p:nvSpPr>
          <p:spPr bwMode="auto">
            <a:xfrm rot="20605107" flipH="1">
              <a:off x="3432066" y="2006848"/>
              <a:ext cx="1106560" cy="696906"/>
            </a:xfrm>
            <a:custGeom>
              <a:avLst/>
              <a:gdLst>
                <a:gd name="T0" fmla="*/ 23969568 w 21600"/>
                <a:gd name="T1" fmla="*/ 112427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chemeClr val="accent6">
                    <a:lumMod val="75000"/>
                  </a:schemeClr>
                </a:gs>
                <a:gs pos="100000">
                  <a:srgbClr val="FFFFFF"/>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sp>
          <p:nvSpPr>
            <p:cNvPr id="27" name="AutoShape 25"/>
            <p:cNvSpPr>
              <a:spLocks/>
            </p:cNvSpPr>
            <p:nvPr/>
          </p:nvSpPr>
          <p:spPr bwMode="auto">
            <a:xfrm rot="8781472" flipH="1">
              <a:off x="3594706" y="4296002"/>
              <a:ext cx="1047281" cy="773105"/>
            </a:xfrm>
            <a:custGeom>
              <a:avLst/>
              <a:gdLst>
                <a:gd name="T0" fmla="*/ 1606623736 w 21600"/>
                <a:gd name="T1" fmla="*/ 515604503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rgbClr val="408000"/>
                </a:gs>
                <a:gs pos="100000">
                  <a:srgbClr val="EAEEF5"/>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rot="10800000" lIns="0" tIns="0" rIns="0" bIns="0"/>
            <a:lstStyle/>
            <a:p>
              <a:pPr algn="ctr" defTabSz="716362">
                <a:defRPr/>
              </a:pPr>
              <a:endParaRPr lang="en-US" sz="3300">
                <a:solidFill>
                  <a:srgbClr val="FFFFFF"/>
                </a:solidFill>
                <a:latin typeface="Chalkboard" charset="0"/>
                <a:ea typeface="ヒラギノ角ゴ ProN W3" charset="-128"/>
                <a:cs typeface="ヒラギノ角ゴ ProN W3" charset="-128"/>
                <a:sym typeface="Chalkboard" charset="0"/>
              </a:endParaRPr>
            </a:p>
          </p:txBody>
        </p:sp>
      </p:grpSp>
      <p:sp>
        <p:nvSpPr>
          <p:cNvPr id="30" name="Rectangle 5"/>
          <p:cNvSpPr>
            <a:spLocks/>
          </p:cNvSpPr>
          <p:nvPr/>
        </p:nvSpPr>
        <p:spPr bwMode="auto">
          <a:xfrm>
            <a:off x="1461612" y="2822893"/>
            <a:ext cx="2301558" cy="1917912"/>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100" u="sng">
                <a:solidFill>
                  <a:srgbClr val="000000"/>
                </a:solidFill>
                <a:sym typeface="Chalkboard" charset="0"/>
              </a:rPr>
              <a:t>School Level:</a:t>
            </a:r>
          </a:p>
          <a:p>
            <a:pPr algn="ctr">
              <a:defRPr/>
            </a:pPr>
            <a:endParaRPr lang="en-US" altLang="en-US" sz="600">
              <a:solidFill>
                <a:srgbClr val="000000"/>
              </a:solidFill>
              <a:sym typeface="Chalkboard" charset="0"/>
            </a:endParaRPr>
          </a:p>
          <a:p>
            <a:pPr algn="ctr">
              <a:defRPr/>
            </a:pPr>
            <a:r>
              <a:rPr lang="en-US" altLang="en-US" sz="2900">
                <a:solidFill>
                  <a:srgbClr val="000000"/>
                </a:solidFill>
                <a:sym typeface="Chalkboard" charset="0"/>
              </a:rPr>
              <a:t>School </a:t>
            </a:r>
          </a:p>
          <a:p>
            <a:pPr algn="ctr">
              <a:defRPr/>
            </a:pPr>
            <a:r>
              <a:rPr lang="en-US" altLang="en-US" sz="2900">
                <a:solidFill>
                  <a:srgbClr val="000000"/>
                </a:solidFill>
                <a:sym typeface="Chalkboard" charset="0"/>
              </a:rPr>
              <a:t>Coordinators</a:t>
            </a:r>
          </a:p>
          <a:p>
            <a:pPr algn="ctr">
              <a:defRPr/>
            </a:pPr>
            <a:endParaRPr lang="en-US" altLang="en-US" sz="3300">
              <a:solidFill>
                <a:srgbClr val="000000"/>
              </a:solidFill>
              <a:sym typeface="Chalkboard" charset="0"/>
            </a:endParaRPr>
          </a:p>
        </p:txBody>
      </p:sp>
      <p:sp>
        <p:nvSpPr>
          <p:cNvPr id="33" name="Rectangle 5"/>
          <p:cNvSpPr>
            <a:spLocks/>
          </p:cNvSpPr>
          <p:nvPr/>
        </p:nvSpPr>
        <p:spPr bwMode="auto">
          <a:xfrm>
            <a:off x="3946526" y="2826491"/>
            <a:ext cx="2303304" cy="1912514"/>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100" u="sng">
                <a:solidFill>
                  <a:srgbClr val="000000"/>
                </a:solidFill>
                <a:sym typeface="Chalkboard" charset="0"/>
              </a:rPr>
              <a:t>SU/SD Level:</a:t>
            </a:r>
          </a:p>
          <a:p>
            <a:pPr algn="ctr">
              <a:defRPr/>
            </a:pPr>
            <a:endParaRPr lang="en-US" altLang="en-US" sz="600" u="sng">
              <a:solidFill>
                <a:srgbClr val="000000"/>
              </a:solidFill>
              <a:sym typeface="Chalkboard" charset="0"/>
            </a:endParaRPr>
          </a:p>
          <a:p>
            <a:pPr algn="ctr">
              <a:defRPr/>
            </a:pPr>
            <a:r>
              <a:rPr lang="en-US" altLang="en-US" sz="2900">
                <a:solidFill>
                  <a:srgbClr val="000000"/>
                </a:solidFill>
                <a:sym typeface="Chalkboard" charset="0"/>
              </a:rPr>
              <a:t>SU/SD Coordinators</a:t>
            </a:r>
          </a:p>
          <a:p>
            <a:pPr algn="ctr">
              <a:defRPr/>
            </a:pPr>
            <a:endParaRPr lang="en-US" altLang="en-US" sz="3300">
              <a:solidFill>
                <a:srgbClr val="000000"/>
              </a:solidFill>
              <a:sym typeface="Chalkboard" charset="0"/>
            </a:endParaRPr>
          </a:p>
        </p:txBody>
      </p:sp>
      <p:sp>
        <p:nvSpPr>
          <p:cNvPr id="36" name="Rectangle 5"/>
          <p:cNvSpPr>
            <a:spLocks/>
          </p:cNvSpPr>
          <p:nvPr/>
        </p:nvSpPr>
        <p:spPr bwMode="auto">
          <a:xfrm>
            <a:off x="6431440" y="2828290"/>
            <a:ext cx="2301558" cy="1912515"/>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3100" u="sng">
                <a:solidFill>
                  <a:srgbClr val="000000"/>
                </a:solidFill>
                <a:sym typeface="Chalkboard" charset="0"/>
              </a:rPr>
              <a:t>State Level:</a:t>
            </a:r>
          </a:p>
          <a:p>
            <a:pPr algn="ctr">
              <a:defRPr/>
            </a:pPr>
            <a:endParaRPr lang="en-US" altLang="en-US" sz="600">
              <a:solidFill>
                <a:srgbClr val="000000"/>
              </a:solidFill>
              <a:sym typeface="Chalkboard" charset="0"/>
            </a:endParaRPr>
          </a:p>
          <a:p>
            <a:pPr algn="ctr">
              <a:defRPr/>
            </a:pPr>
            <a:r>
              <a:rPr lang="en-US" altLang="en-US" sz="2900">
                <a:solidFill>
                  <a:srgbClr val="000000"/>
                </a:solidFill>
                <a:sym typeface="Chalkboard" charset="0"/>
              </a:rPr>
              <a:t>TAs</a:t>
            </a:r>
          </a:p>
          <a:p>
            <a:pPr algn="ctr">
              <a:defRPr/>
            </a:pPr>
            <a:r>
              <a:rPr lang="en-US" altLang="en-US" sz="2900">
                <a:solidFill>
                  <a:srgbClr val="000000"/>
                </a:solidFill>
                <a:sym typeface="Chalkboard" charset="0"/>
              </a:rPr>
              <a:t>Trainers</a:t>
            </a:r>
          </a:p>
          <a:p>
            <a:pPr algn="ctr">
              <a:defRPr/>
            </a:pPr>
            <a:r>
              <a:rPr lang="en-US" altLang="en-US" sz="2900">
                <a:solidFill>
                  <a:srgbClr val="000000"/>
                </a:solidFill>
                <a:sym typeface="Chalkboard" charset="0"/>
              </a:rPr>
              <a:t>Coaches</a:t>
            </a:r>
          </a:p>
          <a:p>
            <a:pPr algn="ctr">
              <a:defRPr/>
            </a:pPr>
            <a:endParaRPr lang="en-US" altLang="en-US" sz="3300">
              <a:solidFill>
                <a:srgbClr val="000000"/>
              </a:solidFill>
              <a:sym typeface="Chalkboard" charset="0"/>
            </a:endParaRPr>
          </a:p>
        </p:txBody>
      </p:sp>
      <p:sp>
        <p:nvSpPr>
          <p:cNvPr id="10" name="Moon 9"/>
          <p:cNvSpPr/>
          <p:nvPr/>
        </p:nvSpPr>
        <p:spPr>
          <a:xfrm rot="16200000">
            <a:off x="3836062" y="1724687"/>
            <a:ext cx="2464858" cy="8205628"/>
          </a:xfrm>
          <a:prstGeom prst="moon">
            <a:avLst>
              <a:gd name="adj" fmla="val 32256"/>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lIns="101882" tIns="50941" rIns="101882" bIns="50941" anchor="ctr"/>
          <a:lstStyle/>
          <a:p>
            <a:pPr algn="ctr">
              <a:defRPr/>
            </a:pPr>
            <a:endParaRPr lang="en-US" dirty="0">
              <a:solidFill>
                <a:prstClr val="black"/>
              </a:solidFill>
            </a:endParaRPr>
          </a:p>
        </p:txBody>
      </p:sp>
      <p:sp>
        <p:nvSpPr>
          <p:cNvPr id="22" name="Rectangle 21"/>
          <p:cNvSpPr/>
          <p:nvPr/>
        </p:nvSpPr>
        <p:spPr>
          <a:xfrm>
            <a:off x="2163290" y="4656021"/>
            <a:ext cx="5864535" cy="2054508"/>
          </a:xfrm>
          <a:prstGeom prst="rect">
            <a:avLst/>
          </a:prstGeom>
          <a:noFill/>
        </p:spPr>
        <p:txBody>
          <a:bodyPr spcFirstLastPara="1" wrap="none" lIns="101882" tIns="50941" rIns="101882" bIns="50941">
            <a:prstTxWarp prst="textArchDown">
              <a:avLst>
                <a:gd name="adj" fmla="val 20024684"/>
              </a:avLst>
            </a:prstTxWarp>
            <a:spAutoFit/>
          </a:bodyPr>
          <a:lstStyle/>
          <a:p>
            <a:pPr algn="ctr">
              <a:defRPr/>
            </a:pPr>
            <a:r>
              <a:rPr lang="en-US" dirty="0">
                <a:ln w="0"/>
                <a:solidFill>
                  <a:prstClr val="black"/>
                </a:solidFill>
                <a:latin typeface="Calibri" charset="0"/>
                <a:ea typeface="Calibri" charset="0"/>
                <a:cs typeface="Calibri" charset="0"/>
              </a:rPr>
              <a:t>Leadership Teams at ALL Levels of Support</a:t>
            </a:r>
          </a:p>
        </p:txBody>
      </p:sp>
    </p:spTree>
    <p:extLst>
      <p:ext uri="{BB962C8B-B14F-4D97-AF65-F5344CB8AC3E}">
        <p14:creationId xmlns:p14="http://schemas.microsoft.com/office/powerpoint/2010/main" val="1956005911"/>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hape 267"/>
          <p:cNvSpPr>
            <a:spLocks noGrp="1"/>
          </p:cNvSpPr>
          <p:nvPr>
            <p:ph idx="1"/>
          </p:nvPr>
        </p:nvSpPr>
        <p:spPr/>
        <p:txBody>
          <a:bodyPr lIns="101866" tIns="50919" rIns="101866" bIns="50919"/>
          <a:lstStyle/>
          <a:p>
            <a:pPr marL="0" indent="0">
              <a:lnSpc>
                <a:spcPct val="200000"/>
              </a:lnSpc>
              <a:spcBef>
                <a:spcPct val="0"/>
              </a:spcBef>
              <a:buClr>
                <a:srgbClr val="000000"/>
              </a:buClr>
              <a:buSzPct val="25000"/>
              <a:buNone/>
            </a:pPr>
            <a:r>
              <a:rPr lang="en-US" altLang="en-US" dirty="0"/>
              <a:t>R</a:t>
            </a:r>
            <a:r>
              <a:rPr lang="en-US" altLang="en-US" dirty="0">
                <a:solidFill>
                  <a:srgbClr val="000000"/>
                </a:solidFill>
                <a:sym typeface="Calibri" charset="0"/>
              </a:rPr>
              <a:t>ecommended Steps:</a:t>
            </a:r>
          </a:p>
          <a:p>
            <a:pPr marL="1018824" lvl="1" indent="-580164">
              <a:spcBef>
                <a:spcPts val="446"/>
              </a:spcBef>
              <a:buClr>
                <a:srgbClr val="000000"/>
              </a:buClr>
              <a:buFont typeface="Calibri" charset="0"/>
              <a:buAutoNum type="arabicPeriod"/>
            </a:pPr>
            <a:r>
              <a:rPr lang="en-US" altLang="en-US" sz="2700" dirty="0"/>
              <a:t>Set aside a time to finish/revise your </a:t>
            </a:r>
            <a:r>
              <a:rPr lang="en-US" altLang="en-US" sz="2700" dirty="0">
                <a:solidFill>
                  <a:srgbClr val="FF0000"/>
                </a:solidFill>
              </a:rPr>
              <a:t>Staff Roll-out and Action Plan </a:t>
            </a:r>
            <a:r>
              <a:rPr lang="en-US" altLang="en-US" sz="2700" dirty="0"/>
              <a:t>- schedule this time </a:t>
            </a:r>
            <a:r>
              <a:rPr lang="en-US" altLang="en-US" sz="2700" b="1" dirty="0"/>
              <a:t>now</a:t>
            </a:r>
          </a:p>
          <a:p>
            <a:pPr marL="1018824" lvl="1" indent="-580164">
              <a:spcBef>
                <a:spcPts val="446"/>
              </a:spcBef>
              <a:buClr>
                <a:srgbClr val="000000"/>
              </a:buClr>
              <a:buFont typeface="Calibri" charset="0"/>
              <a:buAutoNum type="arabicPeriod"/>
            </a:pPr>
            <a:r>
              <a:rPr lang="en-US" altLang="en-US" sz="2700" dirty="0"/>
              <a:t>Obtain your I- SWIS License (optional)</a:t>
            </a:r>
          </a:p>
          <a:p>
            <a:pPr marL="1464560" lvl="2" indent="-580164">
              <a:spcBef>
                <a:spcPts val="446"/>
              </a:spcBef>
              <a:buClr>
                <a:srgbClr val="000000"/>
              </a:buClr>
            </a:pPr>
            <a:r>
              <a:rPr lang="en-US" altLang="en-US" sz="2200" dirty="0">
                <a:hlinkClick r:id="rId3"/>
              </a:rPr>
              <a:t>http://www.pbisvermont.org/resources/evaluation-tools/swis</a:t>
            </a:r>
            <a:endParaRPr lang="en-US" altLang="en-US" sz="2200" dirty="0"/>
          </a:p>
          <a:p>
            <a:pPr marL="1018824" lvl="1" indent="-580164">
              <a:spcBef>
                <a:spcPts val="446"/>
              </a:spcBef>
              <a:buClr>
                <a:srgbClr val="000000"/>
              </a:buClr>
              <a:buFont typeface="Calibri" charset="0"/>
              <a:buAutoNum type="arabicPeriod"/>
            </a:pPr>
            <a:r>
              <a:rPr lang="en-US" altLang="en-US" sz="2700" dirty="0"/>
              <a:t>Consider securing resources for </a:t>
            </a:r>
            <a:r>
              <a:rPr lang="en-US" altLang="en-US" sz="2700" dirty="0">
                <a:solidFill>
                  <a:srgbClr val="FF0000"/>
                </a:solidFill>
              </a:rPr>
              <a:t>coaching support</a:t>
            </a:r>
          </a:p>
          <a:p>
            <a:pPr marL="1018824" lvl="1" indent="-580164">
              <a:spcBef>
                <a:spcPts val="446"/>
              </a:spcBef>
              <a:buClr>
                <a:srgbClr val="000000"/>
              </a:buClr>
              <a:buFont typeface="Calibri" charset="0"/>
              <a:buAutoNum type="arabicPeriod"/>
            </a:pPr>
            <a:r>
              <a:rPr lang="en-US" altLang="en-US" sz="2700" dirty="0"/>
              <a:t>Plan your professional development for next year</a:t>
            </a:r>
          </a:p>
          <a:p>
            <a:pPr marL="1464560" lvl="2" indent="-580164">
              <a:spcBef>
                <a:spcPts val="446"/>
              </a:spcBef>
              <a:buClr>
                <a:srgbClr val="000000"/>
              </a:buClr>
            </a:pPr>
            <a:r>
              <a:rPr lang="en-US" altLang="en-US" sz="2200" dirty="0"/>
              <a:t>Keep an eye out for the </a:t>
            </a:r>
            <a:r>
              <a:rPr lang="en-US" altLang="en-US" sz="2200" dirty="0">
                <a:solidFill>
                  <a:srgbClr val="FF0000"/>
                </a:solidFill>
              </a:rPr>
              <a:t>VTPBIS Professional Learning Calendar </a:t>
            </a:r>
            <a:r>
              <a:rPr lang="en-US" altLang="en-US" sz="2200" dirty="0"/>
              <a:t>in June</a:t>
            </a:r>
          </a:p>
        </p:txBody>
      </p:sp>
      <p:sp>
        <p:nvSpPr>
          <p:cNvPr id="139266" name="Title 1"/>
          <p:cNvSpPr>
            <a:spLocks noGrp="1"/>
          </p:cNvSpPr>
          <p:nvPr>
            <p:ph type="title"/>
          </p:nvPr>
        </p:nvSpPr>
        <p:spPr/>
        <p:txBody>
          <a:bodyPr/>
          <a:lstStyle/>
          <a:p>
            <a:r>
              <a:rPr lang="en-US" altLang="en-US"/>
              <a:t>Getting ready for next year</a:t>
            </a:r>
            <a:r>
              <a:rPr lang="is-IS" altLang="en-US"/>
              <a:t>….</a:t>
            </a:r>
            <a:endParaRPr lang="en-US" altLang="en-US"/>
          </a:p>
        </p:txBody>
      </p:sp>
    </p:spTree>
    <p:extLst>
      <p:ext uri="{BB962C8B-B14F-4D97-AF65-F5344CB8AC3E}">
        <p14:creationId xmlns:p14="http://schemas.microsoft.com/office/powerpoint/2010/main" val="2685140791"/>
      </p:ext>
    </p:extLst>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502920" y="392219"/>
            <a:ext cx="9052560" cy="773642"/>
          </a:xfrm>
        </p:spPr>
        <p:txBody>
          <a:bodyPr anchor="t"/>
          <a:lstStyle/>
          <a:p>
            <a:pPr marL="382059" indent="-382059">
              <a:spcBef>
                <a:spcPts val="446"/>
              </a:spcBef>
            </a:pPr>
            <a:r>
              <a:rPr lang="en-US" altLang="en-US" sz="4000" dirty="0">
                <a:solidFill>
                  <a:srgbClr val="000000"/>
                </a:solidFill>
              </a:rPr>
              <a:t>More information about </a:t>
            </a:r>
            <a:r>
              <a:rPr lang="en-US" altLang="en-US" sz="4000" dirty="0"/>
              <a:t>Coaching Support</a:t>
            </a:r>
          </a:p>
        </p:txBody>
      </p:sp>
      <p:sp>
        <p:nvSpPr>
          <p:cNvPr id="141314" name="Shape 544"/>
          <p:cNvSpPr>
            <a:spLocks noGrp="1"/>
          </p:cNvSpPr>
          <p:nvPr>
            <p:ph type="body" idx="1"/>
          </p:nvPr>
        </p:nvSpPr>
        <p:spPr>
          <a:xfrm>
            <a:off x="502920" y="1392555"/>
            <a:ext cx="9436735" cy="5498253"/>
          </a:xfrm>
        </p:spPr>
        <p:txBody>
          <a:bodyPr lIns="101866" tIns="50919" rIns="101866" bIns="50919"/>
          <a:lstStyle/>
          <a:p>
            <a:pPr>
              <a:spcBef>
                <a:spcPct val="0"/>
              </a:spcBef>
              <a:buClr>
                <a:srgbClr val="000000"/>
              </a:buClr>
            </a:pPr>
            <a:r>
              <a:rPr lang="en-US" altLang="en-US" sz="2500" dirty="0">
                <a:solidFill>
                  <a:srgbClr val="000000"/>
                </a:solidFill>
                <a:sym typeface="Calibri" charset="0"/>
              </a:rPr>
              <a:t>What?</a:t>
            </a:r>
          </a:p>
          <a:p>
            <a:pPr lvl="1">
              <a:spcBef>
                <a:spcPts val="529"/>
              </a:spcBef>
              <a:buClr>
                <a:srgbClr val="000000"/>
              </a:buClr>
            </a:pPr>
            <a:r>
              <a:rPr lang="en-US" altLang="en-US" sz="2500" dirty="0">
                <a:solidFill>
                  <a:srgbClr val="000000"/>
                </a:solidFill>
                <a:sym typeface="Calibri" charset="0"/>
              </a:rPr>
              <a:t>Support for schools/SUs/SDs in fidelity of PBIS evidence-based practices and development of local implementation capacity</a:t>
            </a:r>
          </a:p>
          <a:p>
            <a:pPr lvl="1">
              <a:spcBef>
                <a:spcPts val="529"/>
              </a:spcBef>
              <a:buClr>
                <a:srgbClr val="000000"/>
              </a:buClr>
            </a:pPr>
            <a:r>
              <a:rPr lang="en-US" altLang="en-US" sz="2500" dirty="0">
                <a:solidFill>
                  <a:srgbClr val="000000"/>
                </a:solidFill>
                <a:sym typeface="Calibri" charset="0"/>
              </a:rPr>
              <a:t>Goal is to create school/SU/SD capacity for internal coaching</a:t>
            </a:r>
          </a:p>
          <a:p>
            <a:pPr>
              <a:spcBef>
                <a:spcPts val="529"/>
              </a:spcBef>
              <a:buClr>
                <a:srgbClr val="000000"/>
              </a:buClr>
            </a:pPr>
            <a:r>
              <a:rPr lang="en-US" altLang="en-US" sz="2500" dirty="0">
                <a:solidFill>
                  <a:srgbClr val="000000"/>
                </a:solidFill>
                <a:sym typeface="Calibri" charset="0"/>
              </a:rPr>
              <a:t>Why?</a:t>
            </a:r>
          </a:p>
          <a:p>
            <a:pPr lvl="1">
              <a:spcBef>
                <a:spcPts val="529"/>
              </a:spcBef>
              <a:buClr>
                <a:srgbClr val="000000"/>
              </a:buClr>
            </a:pPr>
            <a:r>
              <a:rPr lang="en-US" altLang="en-US" sz="2500" dirty="0">
                <a:solidFill>
                  <a:srgbClr val="000000"/>
                </a:solidFill>
                <a:sym typeface="Calibri" charset="0"/>
              </a:rPr>
              <a:t>Someone with expertise who can bring experience, expertise, and an external perspective</a:t>
            </a:r>
          </a:p>
          <a:p>
            <a:pPr>
              <a:spcBef>
                <a:spcPts val="529"/>
              </a:spcBef>
              <a:buClr>
                <a:srgbClr val="000000"/>
              </a:buClr>
            </a:pPr>
            <a:r>
              <a:rPr lang="en-US" altLang="en-US" sz="2500" dirty="0">
                <a:solidFill>
                  <a:srgbClr val="000000"/>
                </a:solidFill>
                <a:sym typeface="Calibri" charset="0"/>
              </a:rPr>
              <a:t>How?  </a:t>
            </a:r>
          </a:p>
          <a:p>
            <a:pPr lvl="1">
              <a:spcBef>
                <a:spcPts val="529"/>
              </a:spcBef>
              <a:buClr>
                <a:srgbClr val="000000"/>
              </a:buClr>
            </a:pPr>
            <a:r>
              <a:rPr lang="en-US" altLang="en-US" sz="2500" dirty="0">
                <a:solidFill>
                  <a:srgbClr val="000000"/>
                </a:solidFill>
                <a:sym typeface="Calibri" charset="0"/>
              </a:rPr>
              <a:t>Contract with State Approved VTPBiS Coaches directly!</a:t>
            </a:r>
          </a:p>
          <a:p>
            <a:pPr lvl="1">
              <a:spcBef>
                <a:spcPts val="529"/>
              </a:spcBef>
              <a:buClr>
                <a:srgbClr val="000000"/>
              </a:buClr>
            </a:pPr>
            <a:r>
              <a:rPr lang="en-US" altLang="en-US" sz="2500" b="1" dirty="0">
                <a:solidFill>
                  <a:srgbClr val="000000"/>
                </a:solidFill>
                <a:sym typeface="Calibri" charset="0"/>
              </a:rPr>
              <a:t>SU/SD apply for BEST/Act 230 funds </a:t>
            </a:r>
          </a:p>
          <a:p>
            <a:pPr lvl="1">
              <a:spcBef>
                <a:spcPts val="529"/>
              </a:spcBef>
              <a:buClr>
                <a:srgbClr val="000000"/>
              </a:buClr>
            </a:pPr>
            <a:r>
              <a:rPr lang="en-US" altLang="en-US" sz="2500" dirty="0">
                <a:solidFill>
                  <a:srgbClr val="000000"/>
                </a:solidFill>
                <a:sym typeface="Calibri" charset="0"/>
              </a:rPr>
              <a:t>More information at: </a:t>
            </a:r>
            <a:r>
              <a:rPr lang="en-US" altLang="en-US" sz="2500" dirty="0">
                <a:solidFill>
                  <a:srgbClr val="000000"/>
                </a:solidFill>
                <a:sym typeface="Calibri" charset="0"/>
                <a:hlinkClick r:id="rId3"/>
              </a:rPr>
              <a:t>http://www.pbisvermont.org/resources/coaches-a-coordinators/coaches</a:t>
            </a:r>
            <a:endParaRPr lang="en-US" altLang="en-US" sz="2500" dirty="0">
              <a:solidFill>
                <a:srgbClr val="000000"/>
              </a:solidFill>
              <a:sym typeface="Calibri" charset="0"/>
            </a:endParaRPr>
          </a:p>
          <a:p>
            <a:pPr lvl="1">
              <a:spcBef>
                <a:spcPts val="529"/>
              </a:spcBef>
              <a:buClr>
                <a:srgbClr val="000000"/>
              </a:buClr>
            </a:pPr>
            <a:endParaRPr lang="en-US" altLang="en-US" sz="2500" dirty="0">
              <a:solidFill>
                <a:srgbClr val="000000"/>
              </a:solidFill>
              <a:sym typeface="Calibri" charset="0"/>
            </a:endParaRPr>
          </a:p>
          <a:p>
            <a:pPr lvl="1">
              <a:spcBef>
                <a:spcPts val="627"/>
              </a:spcBef>
              <a:buClr>
                <a:srgbClr val="000000"/>
              </a:buClr>
              <a:buSzPct val="25000"/>
              <a:buNone/>
            </a:pPr>
            <a:endParaRPr lang="en-US" altLang="en-US" sz="2500" dirty="0">
              <a:solidFill>
                <a:srgbClr val="000000"/>
              </a:solidFill>
              <a:sym typeface="Calibri" charset="0"/>
            </a:endParaRPr>
          </a:p>
        </p:txBody>
      </p:sp>
    </p:spTree>
    <p:extLst>
      <p:ext uri="{BB962C8B-B14F-4D97-AF65-F5344CB8AC3E}">
        <p14:creationId xmlns:p14="http://schemas.microsoft.com/office/powerpoint/2010/main" val="722528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9311" y="1124480"/>
            <a:ext cx="4224179" cy="3189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45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724" y="4260427"/>
            <a:ext cx="2877820" cy="3511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745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71206">
            <a:off x="947680" y="1867502"/>
            <a:ext cx="2466844" cy="1903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7460" name="TextBox 10"/>
          <p:cNvSpPr txBox="1">
            <a:spLocks noChangeArrowheads="1"/>
          </p:cNvSpPr>
          <p:nvPr/>
        </p:nvSpPr>
        <p:spPr bwMode="auto">
          <a:xfrm rot="-2095416">
            <a:off x="2626469" y="3371243"/>
            <a:ext cx="1037055" cy="610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a:solidFill>
                  <a:srgbClr val="0000FF"/>
                </a:solidFill>
              </a:rPr>
              <a:t>Data</a:t>
            </a:r>
          </a:p>
        </p:txBody>
      </p:sp>
      <p:sp>
        <p:nvSpPr>
          <p:cNvPr id="147461" name="TextBox 11"/>
          <p:cNvSpPr txBox="1">
            <a:spLocks noChangeArrowheads="1"/>
          </p:cNvSpPr>
          <p:nvPr/>
        </p:nvSpPr>
        <p:spPr bwMode="auto">
          <a:xfrm rot="1682826">
            <a:off x="5379872" y="3520991"/>
            <a:ext cx="2984991" cy="62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dirty="0">
                <a:solidFill>
                  <a:srgbClr val="0000FF"/>
                </a:solidFill>
              </a:rPr>
              <a:t>Communication</a:t>
            </a:r>
          </a:p>
        </p:txBody>
      </p:sp>
      <p:sp>
        <p:nvSpPr>
          <p:cNvPr id="147462" name="TextBox 12"/>
          <p:cNvSpPr txBox="1">
            <a:spLocks noChangeArrowheads="1"/>
          </p:cNvSpPr>
          <p:nvPr/>
        </p:nvSpPr>
        <p:spPr bwMode="auto">
          <a:xfrm rot="-2116284">
            <a:off x="2190846" y="6192755"/>
            <a:ext cx="3712177" cy="62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dirty="0">
                <a:solidFill>
                  <a:srgbClr val="0000FF"/>
                </a:solidFill>
              </a:rPr>
              <a:t>Sharing Information</a:t>
            </a:r>
          </a:p>
        </p:txBody>
      </p:sp>
      <p:pic>
        <p:nvPicPr>
          <p:cNvPr id="147463"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7045" y="4643650"/>
            <a:ext cx="3939540" cy="2576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7464" name="TextBox 14"/>
          <p:cNvSpPr txBox="1">
            <a:spLocks noChangeArrowheads="1"/>
          </p:cNvSpPr>
          <p:nvPr/>
        </p:nvSpPr>
        <p:spPr bwMode="auto">
          <a:xfrm>
            <a:off x="6083935" y="7034742"/>
            <a:ext cx="2446549" cy="62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300" b="1" dirty="0">
                <a:solidFill>
                  <a:srgbClr val="0000FF"/>
                </a:solidFill>
              </a:rPr>
              <a:t>Participation</a:t>
            </a:r>
          </a:p>
        </p:txBody>
      </p:sp>
      <p:sp>
        <p:nvSpPr>
          <p:cNvPr id="147465" name="Title 3"/>
          <p:cNvSpPr>
            <a:spLocks noGrp="1"/>
          </p:cNvSpPr>
          <p:nvPr>
            <p:ph type="title"/>
          </p:nvPr>
        </p:nvSpPr>
        <p:spPr>
          <a:xfrm>
            <a:off x="502920" y="214101"/>
            <a:ext cx="9052560" cy="1295400"/>
          </a:xfrm>
        </p:spPr>
        <p:txBody>
          <a:bodyPr/>
          <a:lstStyle/>
          <a:p>
            <a:r>
              <a:rPr lang="en-US" altLang="en-US" sz="4200" dirty="0"/>
              <a:t>The elements necessary to </a:t>
            </a:r>
            <a:br>
              <a:rPr lang="en-US" altLang="en-US" sz="4200" dirty="0"/>
            </a:br>
            <a:r>
              <a:rPr lang="en-US" altLang="en-US" sz="4200" dirty="0"/>
              <a:t>sustain PBIS include:</a:t>
            </a:r>
          </a:p>
        </p:txBody>
      </p:sp>
    </p:spTree>
    <p:extLst>
      <p:ext uri="{BB962C8B-B14F-4D97-AF65-F5344CB8AC3E}">
        <p14:creationId xmlns:p14="http://schemas.microsoft.com/office/powerpoint/2010/main" val="3429272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6" descr="http://yakketyyakllc.com/wp-content/uploads/2014/11/Pinterest_logo-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2404" y="4659842"/>
            <a:ext cx="3848735" cy="2642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9506" name="Rectangle 1"/>
          <p:cNvSpPr>
            <a:spLocks noChangeArrowheads="1"/>
          </p:cNvSpPr>
          <p:nvPr/>
        </p:nvSpPr>
        <p:spPr bwMode="auto">
          <a:xfrm rot="-1646119">
            <a:off x="-372126" y="4077758"/>
            <a:ext cx="7643687" cy="933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700" dirty="0">
                <a:latin typeface="Arial" charset="0"/>
                <a:hlinkClick r:id="rId4"/>
              </a:rPr>
              <a:t>https://www.facebook.com/groups/PBiSVermont/</a:t>
            </a:r>
            <a:endParaRPr lang="en-US" altLang="en-US" sz="2700" dirty="0">
              <a:latin typeface="Arial" charset="0"/>
            </a:endParaRPr>
          </a:p>
          <a:p>
            <a:pPr>
              <a:spcBef>
                <a:spcPct val="0"/>
              </a:spcBef>
              <a:buFontTx/>
              <a:buNone/>
            </a:pPr>
            <a:endParaRPr lang="en-US" altLang="en-US" sz="2700" dirty="0">
              <a:latin typeface="Arial" charset="0"/>
            </a:endParaRPr>
          </a:p>
        </p:txBody>
      </p:sp>
      <p:pic>
        <p:nvPicPr>
          <p:cNvPr id="14950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97540">
            <a:off x="419854" y="2452095"/>
            <a:ext cx="4197442" cy="2205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9508"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15578">
            <a:off x="6494304" y="1982682"/>
            <a:ext cx="3366770" cy="2821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9509" name="Rectangle 5"/>
          <p:cNvSpPr>
            <a:spLocks noChangeArrowheads="1"/>
          </p:cNvSpPr>
          <p:nvPr/>
        </p:nvSpPr>
        <p:spPr bwMode="auto">
          <a:xfrm>
            <a:off x="2769553" y="7121102"/>
            <a:ext cx="5258419" cy="933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700" dirty="0">
                <a:latin typeface="Arial" charset="0"/>
                <a:hlinkClick r:id="rId7"/>
              </a:rPr>
              <a:t>https://www.pinterest.com/vtpbis/</a:t>
            </a:r>
            <a:endParaRPr lang="en-US" altLang="en-US" sz="2700" dirty="0">
              <a:latin typeface="Arial" charset="0"/>
            </a:endParaRPr>
          </a:p>
          <a:p>
            <a:pPr>
              <a:spcBef>
                <a:spcPct val="0"/>
              </a:spcBef>
              <a:buFontTx/>
              <a:buNone/>
            </a:pPr>
            <a:endParaRPr lang="en-US" altLang="en-US" sz="2700" dirty="0">
              <a:latin typeface="Arial" charset="0"/>
            </a:endParaRPr>
          </a:p>
        </p:txBody>
      </p:sp>
      <p:sp>
        <p:nvSpPr>
          <p:cNvPr id="149510" name="AutoShape 2" descr="mage result for pinterest"/>
          <p:cNvSpPr>
            <a:spLocks noChangeAspect="1" noChangeArrowheads="1"/>
          </p:cNvSpPr>
          <p:nvPr/>
        </p:nvSpPr>
        <p:spPr bwMode="auto">
          <a:xfrm>
            <a:off x="0" y="0"/>
            <a:ext cx="335280" cy="345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2700">
              <a:latin typeface="Arial" charset="0"/>
            </a:endParaRPr>
          </a:p>
        </p:txBody>
      </p:sp>
      <p:sp>
        <p:nvSpPr>
          <p:cNvPr id="149511" name="Rectangle 2"/>
          <p:cNvSpPr>
            <a:spLocks noChangeArrowheads="1"/>
          </p:cNvSpPr>
          <p:nvPr/>
        </p:nvSpPr>
        <p:spPr bwMode="auto">
          <a:xfrm>
            <a:off x="6277769" y="4739005"/>
            <a:ext cx="4552473" cy="940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700">
                <a:latin typeface="Arial" charset="0"/>
                <a:hlinkClick r:id="rId8"/>
              </a:rPr>
              <a:t>https://twitter.com/vtpbis</a:t>
            </a:r>
            <a:endParaRPr lang="en-US" altLang="en-US" sz="2700">
              <a:latin typeface="Arial" charset="0"/>
            </a:endParaRPr>
          </a:p>
          <a:p>
            <a:pPr>
              <a:spcBef>
                <a:spcPct val="0"/>
              </a:spcBef>
              <a:buFontTx/>
              <a:buNone/>
            </a:pPr>
            <a:endParaRPr lang="en-US" altLang="en-US" sz="2700">
              <a:latin typeface="Arial" charset="0"/>
            </a:endParaRPr>
          </a:p>
        </p:txBody>
      </p:sp>
      <p:sp>
        <p:nvSpPr>
          <p:cNvPr id="149512" name="Title 8"/>
          <p:cNvSpPr>
            <a:spLocks noGrp="1"/>
          </p:cNvSpPr>
          <p:nvPr>
            <p:ph type="title"/>
          </p:nvPr>
        </p:nvSpPr>
        <p:spPr/>
        <p:txBody>
          <a:bodyPr/>
          <a:lstStyle/>
          <a:p>
            <a:r>
              <a:rPr lang="en-US" altLang="en-US"/>
              <a:t>Stay Connected</a:t>
            </a:r>
          </a:p>
        </p:txBody>
      </p:sp>
    </p:spTree>
    <p:extLst>
      <p:ext uri="{BB962C8B-B14F-4D97-AF65-F5344CB8AC3E}">
        <p14:creationId xmlns:p14="http://schemas.microsoft.com/office/powerpoint/2010/main" val="2641789404"/>
      </p:ext>
    </p:extLst>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0" y="6908800"/>
            <a:ext cx="10058400" cy="863600"/>
          </a:xfrm>
          <a:prstGeom prst="rect">
            <a:avLst/>
          </a:prstGeom>
          <a:solidFill>
            <a:srgbClr val="008000">
              <a:alpha val="50195"/>
            </a:srgbClr>
          </a:solidFill>
          <a:ln w="9525">
            <a:noFill/>
            <a:miter lim="800000"/>
            <a:headEnd/>
            <a:tailEnd/>
          </a:ln>
        </p:spPr>
        <p:txBody>
          <a:bodyPr lIns="101882" tIns="50941" rIns="101882" bIns="50941" anchor="ctr"/>
          <a:lstStyle/>
          <a:p>
            <a:pPr algn="ctr">
              <a:defRPr/>
            </a:pPr>
            <a:endParaRPr lang="en-US" sz="2200" dirty="0">
              <a:latin typeface="+mj-lt"/>
              <a:cs typeface="ＭＳ Ｐゴシック" charset="-128"/>
            </a:endParaRPr>
          </a:p>
          <a:p>
            <a:pPr algn="ctr">
              <a:defRPr/>
            </a:pPr>
            <a:r>
              <a:rPr lang="en-US" sz="2200" dirty="0">
                <a:latin typeface="+mj-lt"/>
                <a:cs typeface="ＭＳ Ｐゴシック" charset="-128"/>
              </a:rPr>
              <a:t>When in doubt, contact Anne Dubie!</a:t>
            </a:r>
          </a:p>
          <a:p>
            <a:pPr algn="ctr">
              <a:defRPr/>
            </a:pPr>
            <a:r>
              <a:rPr lang="en-US" sz="2200" dirty="0">
                <a:latin typeface="+mj-lt"/>
                <a:cs typeface="ＭＳ Ｐゴシック" charset="-128"/>
              </a:rPr>
              <a:t>(802) 656-5775 or </a:t>
            </a:r>
            <a:r>
              <a:rPr lang="en-US" sz="2200" dirty="0">
                <a:latin typeface="+mj-lt"/>
                <a:cs typeface="ＭＳ Ｐゴシック" charset="-128"/>
                <a:hlinkClick r:id="rId3"/>
              </a:rPr>
              <a:t>Anne.Dubie@uvm.edu</a:t>
            </a:r>
            <a:endParaRPr lang="en-US" sz="2200" dirty="0">
              <a:latin typeface="+mj-lt"/>
              <a:cs typeface="ＭＳ Ｐゴシック" charset="-128"/>
            </a:endParaRPr>
          </a:p>
          <a:p>
            <a:pPr algn="ctr">
              <a:defRPr/>
            </a:pPr>
            <a:endParaRPr lang="en-US" sz="2200" dirty="0">
              <a:latin typeface="+mj-lt"/>
              <a:cs typeface="ＭＳ Ｐゴシック" charset="-128"/>
            </a:endParaRPr>
          </a:p>
        </p:txBody>
      </p:sp>
      <p:sp>
        <p:nvSpPr>
          <p:cNvPr id="151563" name="Title 1"/>
          <p:cNvSpPr txBox="1">
            <a:spLocks/>
          </p:cNvSpPr>
          <p:nvPr/>
        </p:nvSpPr>
        <p:spPr bwMode="auto">
          <a:xfrm>
            <a:off x="502920" y="66570"/>
            <a:ext cx="9052560" cy="975148"/>
          </a:xfrm>
          <a:prstGeom prst="rect">
            <a:avLst/>
          </a:prstGeom>
          <a:solidFill>
            <a:srgbClr val="008000">
              <a:alpha val="50195"/>
            </a:srgbClr>
          </a:solidFill>
          <a:ln>
            <a:noFill/>
          </a:ln>
          <a:extLst>
            <a:ext uri="{FAA26D3D-D897-4be2-8F04-BA451C77F1D7}">
              <ma14:placeholderFlag xmlns=""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en-US" sz="4500" dirty="0">
                <a:solidFill>
                  <a:srgbClr val="000000"/>
                </a:solidFill>
              </a:rPr>
              <a:t>Questions? Contact a VTPBiS TA</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534" t="9768" r="18099" b="8981"/>
          <a:stretch/>
        </p:blipFill>
        <p:spPr>
          <a:xfrm>
            <a:off x="3230113" y="1205505"/>
            <a:ext cx="3598174" cy="5539510"/>
          </a:xfrm>
          <a:prstGeom prst="rect">
            <a:avLst/>
          </a:prstGeom>
        </p:spPr>
      </p:pic>
    </p:spTree>
    <p:extLst>
      <p:ext uri="{BB962C8B-B14F-4D97-AF65-F5344CB8AC3E}">
        <p14:creationId xmlns:p14="http://schemas.microsoft.com/office/powerpoint/2010/main" val="302734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Content Placeholder 2"/>
          <p:cNvSpPr>
            <a:spLocks noGrp="1"/>
          </p:cNvSpPr>
          <p:nvPr>
            <p:ph type="subTitle" idx="1"/>
          </p:nvPr>
        </p:nvSpPr>
        <p:spPr>
          <a:xfrm>
            <a:off x="1608297" y="516361"/>
            <a:ext cx="7040880" cy="1365567"/>
          </a:xfrm>
        </p:spPr>
        <p:txBody>
          <a:bodyPr/>
          <a:lstStyle/>
          <a:p>
            <a:pPr eaLnBrk="1" hangingPunct="1"/>
            <a:r>
              <a:rPr lang="en-US" altLang="en-US" sz="9800" dirty="0">
                <a:solidFill>
                  <a:srgbClr val="000000"/>
                </a:solidFill>
              </a:rPr>
              <a:t>THANK YOU!</a:t>
            </a:r>
          </a:p>
          <a:p>
            <a:pPr eaLnBrk="1" hangingPunct="1"/>
            <a:r>
              <a:rPr lang="en-US" altLang="en-US" sz="9800" dirty="0">
                <a:solidFill>
                  <a:srgbClr val="000000"/>
                </a:solidFill>
              </a:rPr>
              <a:t>Safe Travels!</a:t>
            </a:r>
          </a:p>
        </p:txBody>
      </p:sp>
    </p:spTree>
    <p:extLst>
      <p:ext uri="{BB962C8B-B14F-4D97-AF65-F5344CB8AC3E}">
        <p14:creationId xmlns:p14="http://schemas.microsoft.com/office/powerpoint/2010/main" val="171598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3699" y="1872493"/>
            <a:ext cx="184731" cy="320857"/>
          </a:xfrm>
          <a:prstGeom prst="rect">
            <a:avLst/>
          </a:prstGeom>
          <a:noFill/>
        </p:spPr>
        <p:txBody>
          <a:bodyPr wrap="none" rtlCol="0">
            <a:spAutoFit/>
          </a:bodyPr>
          <a:lstStyle/>
          <a:p>
            <a:pPr defTabSz="754380"/>
            <a:endParaRPr lang="en-US" sz="1485" dirty="0">
              <a:solidFill>
                <a:prstClr val="black"/>
              </a:solidFill>
              <a:latin typeface="Calibri" panose="020F0502020204030204"/>
            </a:endParaRPr>
          </a:p>
        </p:txBody>
      </p:sp>
      <p:sp>
        <p:nvSpPr>
          <p:cNvPr id="3" name="Title 2"/>
          <p:cNvSpPr>
            <a:spLocks noGrp="1"/>
          </p:cNvSpPr>
          <p:nvPr>
            <p:ph type="ctrTitle"/>
          </p:nvPr>
        </p:nvSpPr>
        <p:spPr/>
        <p:txBody>
          <a:bodyPr/>
          <a:lstStyle/>
          <a:p>
            <a:r>
              <a:rPr lang="en-US" dirty="0"/>
              <a:t>CHILDREN WHO ARE HEARD LISTEN</a:t>
            </a:r>
          </a:p>
        </p:txBody>
      </p:sp>
      <p:sp>
        <p:nvSpPr>
          <p:cNvPr id="4" name="Subtitle 3"/>
          <p:cNvSpPr>
            <a:spLocks noGrp="1"/>
          </p:cNvSpPr>
          <p:nvPr>
            <p:ph type="subTitle" idx="1"/>
          </p:nvPr>
        </p:nvSpPr>
        <p:spPr/>
        <p:txBody>
          <a:bodyPr/>
          <a:lstStyle/>
          <a:p>
            <a:r>
              <a:rPr lang="en-US" dirty="0"/>
              <a:t>Kids want to tell their story</a:t>
            </a:r>
          </a:p>
          <a:p>
            <a:endParaRPr lang="en-US" dirty="0"/>
          </a:p>
        </p:txBody>
      </p:sp>
      <p:sp>
        <p:nvSpPr>
          <p:cNvPr id="5" name="TextBox 4">
            <a:extLst>
              <a:ext uri="{FF2B5EF4-FFF2-40B4-BE49-F238E27FC236}">
                <a16:creationId xmlns:a16="http://schemas.microsoft.com/office/drawing/2014/main" id="{29F37E0F-BE71-CC47-83BA-D837A3DF4A63}"/>
              </a:ext>
            </a:extLst>
          </p:cNvPr>
          <p:cNvSpPr txBox="1"/>
          <p:nvPr/>
        </p:nvSpPr>
        <p:spPr>
          <a:xfrm>
            <a:off x="2180844" y="4417695"/>
            <a:ext cx="184731" cy="320857"/>
          </a:xfrm>
          <a:prstGeom prst="rect">
            <a:avLst/>
          </a:prstGeom>
          <a:noFill/>
        </p:spPr>
        <p:txBody>
          <a:bodyPr wrap="none" rtlCol="0">
            <a:spAutoFit/>
          </a:bodyPr>
          <a:lstStyle/>
          <a:p>
            <a:pPr defTabSz="754380"/>
            <a:endParaRPr lang="en-US" sz="1485" dirty="0">
              <a:solidFill>
                <a:prstClr val="black"/>
              </a:solidFill>
              <a:latin typeface="Calibri" panose="020F0502020204030204"/>
            </a:endParaRPr>
          </a:p>
        </p:txBody>
      </p:sp>
    </p:spTree>
    <p:extLst>
      <p:ext uri="{BB962C8B-B14F-4D97-AF65-F5344CB8AC3E}">
        <p14:creationId xmlns:p14="http://schemas.microsoft.com/office/powerpoint/2010/main" val="247336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83302" y="6497682"/>
            <a:ext cx="527685" cy="223521"/>
          </a:xfrm>
          <a:prstGeom prst="rect">
            <a:avLst/>
          </a:prstGeom>
        </p:spPr>
        <p:txBody>
          <a:bodyPr vert="horz" wrap="square" lIns="0" tIns="0" rIns="0" bIns="0" rtlCol="0">
            <a:noAutofit/>
          </a:bodyPr>
          <a:lstStyle/>
          <a:p>
            <a:pPr marL="12695"/>
            <a:r>
              <a:rPr sz="1300" spc="-145" dirty="0">
                <a:solidFill>
                  <a:srgbClr val="FFFFFF"/>
                </a:solidFill>
                <a:latin typeface="Times New Roman"/>
                <a:cs typeface="Times New Roman"/>
              </a:rPr>
              <a:t>C</a:t>
            </a:r>
            <a:r>
              <a:rPr sz="1300" spc="95" dirty="0">
                <a:solidFill>
                  <a:srgbClr val="FFFFFF"/>
                </a:solidFill>
                <a:latin typeface="Times New Roman"/>
                <a:cs typeface="Times New Roman"/>
              </a:rPr>
              <a:t>enter</a:t>
            </a:r>
            <a:endParaRPr sz="1300">
              <a:latin typeface="Times New Roman"/>
              <a:cs typeface="Times New Roman"/>
            </a:endParaRPr>
          </a:p>
        </p:txBody>
      </p:sp>
      <p:sp>
        <p:nvSpPr>
          <p:cNvPr id="7" name="object 7"/>
          <p:cNvSpPr txBox="1"/>
          <p:nvPr/>
        </p:nvSpPr>
        <p:spPr>
          <a:xfrm>
            <a:off x="6579156" y="6703423"/>
            <a:ext cx="2583815" cy="424815"/>
          </a:xfrm>
          <a:prstGeom prst="rect">
            <a:avLst/>
          </a:prstGeom>
        </p:spPr>
        <p:txBody>
          <a:bodyPr vert="horz" wrap="square" lIns="0" tIns="0" rIns="0" bIns="0" rtlCol="0">
            <a:noAutofit/>
          </a:bodyPr>
          <a:lstStyle/>
          <a:p>
            <a:pPr marL="1896080" marR="3172" indent="284379" algn="r">
              <a:lnSpc>
                <a:spcPct val="102099"/>
              </a:lnSpc>
            </a:pP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50" dirty="0">
                <a:solidFill>
                  <a:srgbClr val="FFFFFF"/>
                </a:solidFill>
                <a:latin typeface="Times New Roman"/>
                <a:cs typeface="Times New Roman"/>
              </a:rPr>
              <a:t>Di</a:t>
            </a:r>
            <a:r>
              <a:rPr sz="1300" spc="-25" dirty="0">
                <a:solidFill>
                  <a:srgbClr val="FFFFFF"/>
                </a:solidFill>
                <a:latin typeface="Times New Roman"/>
                <a:cs typeface="Times New Roman"/>
              </a:rPr>
              <a:t> </a:t>
            </a:r>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120" dirty="0">
                <a:solidFill>
                  <a:srgbClr val="FFFFFF"/>
                </a:solidFill>
                <a:latin typeface="Times New Roman"/>
                <a:cs typeface="Times New Roman"/>
              </a:rPr>
              <a:t>om</a:t>
            </a:r>
            <a:endParaRPr sz="1300">
              <a:latin typeface="Times New Roman"/>
              <a:cs typeface="Times New Roman"/>
            </a:endParaRPr>
          </a:p>
        </p:txBody>
      </p:sp>
      <p:sp>
        <p:nvSpPr>
          <p:cNvPr id="8" name="object 8"/>
          <p:cNvSpPr txBox="1"/>
          <p:nvPr/>
        </p:nvSpPr>
        <p:spPr>
          <a:xfrm>
            <a:off x="9139975" y="6703423"/>
            <a:ext cx="571500" cy="437515"/>
          </a:xfrm>
          <a:prstGeom prst="rect">
            <a:avLst/>
          </a:prstGeom>
        </p:spPr>
        <p:txBody>
          <a:bodyPr vert="horz" wrap="square" lIns="0" tIns="0" rIns="0" bIns="0" rtlCol="0">
            <a:noAutofit/>
          </a:bodyPr>
          <a:lstStyle/>
          <a:p>
            <a:pPr marL="12695" marR="12695" indent="6349">
              <a:lnSpc>
                <a:spcPct val="102099"/>
              </a:lnSpc>
            </a:pPr>
            <a:r>
              <a:rPr sz="1300" spc="25" dirty="0">
                <a:solidFill>
                  <a:srgbClr val="FFFFFF"/>
                </a:solidFill>
                <a:latin typeface="Times New Roman"/>
                <a:cs typeface="Times New Roman"/>
              </a:rPr>
              <a:t>sability</a:t>
            </a:r>
            <a:r>
              <a:rPr sz="1300" spc="20" dirty="0">
                <a:solidFill>
                  <a:srgbClr val="FFFFFF"/>
                </a:solidFill>
                <a:latin typeface="Times New Roman"/>
                <a:cs typeface="Times New Roman"/>
              </a:rPr>
              <a:t> </a:t>
            </a:r>
            <a:r>
              <a:rPr sz="1300" spc="75" dirty="0">
                <a:solidFill>
                  <a:srgbClr val="FFFFFF"/>
                </a:solidFill>
                <a:latin typeface="Times New Roman"/>
                <a:cs typeface="Times New Roman"/>
              </a:rPr>
              <a:t>munity</a:t>
            </a:r>
            <a:endParaRPr sz="1300" dirty="0">
              <a:latin typeface="Times New Roman"/>
              <a:cs typeface="Times New Roman"/>
            </a:endParaRPr>
          </a:p>
        </p:txBody>
      </p:sp>
      <p:sp>
        <p:nvSpPr>
          <p:cNvPr id="11" name="object 11"/>
          <p:cNvSpPr/>
          <p:nvPr/>
        </p:nvSpPr>
        <p:spPr>
          <a:xfrm>
            <a:off x="895568" y="1945073"/>
            <a:ext cx="2583445" cy="1550511"/>
          </a:xfrm>
          <a:custGeom>
            <a:avLst/>
            <a:gdLst/>
            <a:ahLst/>
            <a:cxnLst/>
            <a:rect l="l" t="t" r="r" b="b"/>
            <a:pathLst>
              <a:path w="2583445" h="1550511">
                <a:moveTo>
                  <a:pt x="0" y="0"/>
                </a:moveTo>
                <a:lnTo>
                  <a:pt x="2583445" y="0"/>
                </a:lnTo>
                <a:lnTo>
                  <a:pt x="2583445" y="1550511"/>
                </a:lnTo>
                <a:lnTo>
                  <a:pt x="0" y="1550511"/>
                </a:lnTo>
                <a:lnTo>
                  <a:pt x="0" y="0"/>
                </a:lnTo>
                <a:close/>
              </a:path>
            </a:pathLst>
          </a:custGeom>
          <a:solidFill>
            <a:srgbClr val="E47026"/>
          </a:solidFill>
        </p:spPr>
        <p:txBody>
          <a:bodyPr wrap="square" lIns="0" tIns="0" rIns="0" bIns="0" rtlCol="0">
            <a:noAutofit/>
          </a:bodyPr>
          <a:lstStyle/>
          <a:p>
            <a:endParaRPr/>
          </a:p>
        </p:txBody>
      </p:sp>
      <p:sp>
        <p:nvSpPr>
          <p:cNvPr id="12" name="object 12"/>
          <p:cNvSpPr/>
          <p:nvPr/>
        </p:nvSpPr>
        <p:spPr>
          <a:xfrm>
            <a:off x="895571" y="1945076"/>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3" name="object 13"/>
          <p:cNvSpPr txBox="1"/>
          <p:nvPr/>
        </p:nvSpPr>
        <p:spPr>
          <a:xfrm>
            <a:off x="1173522" y="2509689"/>
            <a:ext cx="2033906"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Relationships</a:t>
            </a:r>
            <a:endParaRPr sz="2600" dirty="0">
              <a:latin typeface="Calibri"/>
              <a:cs typeface="Calibri"/>
            </a:endParaRPr>
          </a:p>
        </p:txBody>
      </p:sp>
      <p:sp>
        <p:nvSpPr>
          <p:cNvPr id="14" name="object 14"/>
          <p:cNvSpPr/>
          <p:nvPr/>
        </p:nvSpPr>
        <p:spPr>
          <a:xfrm>
            <a:off x="3737359" y="1945073"/>
            <a:ext cx="2583446" cy="1550511"/>
          </a:xfrm>
          <a:custGeom>
            <a:avLst/>
            <a:gdLst/>
            <a:ahLst/>
            <a:cxnLst/>
            <a:rect l="l" t="t" r="r" b="b"/>
            <a:pathLst>
              <a:path w="2583446" h="1550511">
                <a:moveTo>
                  <a:pt x="0" y="0"/>
                </a:moveTo>
                <a:lnTo>
                  <a:pt x="2583446" y="0"/>
                </a:lnTo>
                <a:lnTo>
                  <a:pt x="2583446" y="1550511"/>
                </a:lnTo>
                <a:lnTo>
                  <a:pt x="0" y="1550511"/>
                </a:lnTo>
                <a:lnTo>
                  <a:pt x="0" y="0"/>
                </a:lnTo>
                <a:close/>
              </a:path>
            </a:pathLst>
          </a:custGeom>
          <a:solidFill>
            <a:srgbClr val="D5D23F"/>
          </a:solidFill>
        </p:spPr>
        <p:txBody>
          <a:bodyPr wrap="square" lIns="0" tIns="0" rIns="0" bIns="0" rtlCol="0">
            <a:noAutofit/>
          </a:bodyPr>
          <a:lstStyle/>
          <a:p>
            <a:endParaRPr/>
          </a:p>
        </p:txBody>
      </p:sp>
      <p:sp>
        <p:nvSpPr>
          <p:cNvPr id="15" name="object 15"/>
          <p:cNvSpPr/>
          <p:nvPr/>
        </p:nvSpPr>
        <p:spPr>
          <a:xfrm>
            <a:off x="3737359" y="1945076"/>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6" name="object 16"/>
          <p:cNvSpPr txBox="1"/>
          <p:nvPr/>
        </p:nvSpPr>
        <p:spPr>
          <a:xfrm>
            <a:off x="4363863" y="2509689"/>
            <a:ext cx="1337310"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Routines</a:t>
            </a:r>
            <a:endParaRPr sz="2600">
              <a:latin typeface="Calibri"/>
              <a:cs typeface="Calibri"/>
            </a:endParaRPr>
          </a:p>
        </p:txBody>
      </p:sp>
      <p:sp>
        <p:nvSpPr>
          <p:cNvPr id="17" name="object 17"/>
          <p:cNvSpPr/>
          <p:nvPr/>
        </p:nvSpPr>
        <p:spPr>
          <a:xfrm>
            <a:off x="6579155" y="1945073"/>
            <a:ext cx="2583445" cy="1550511"/>
          </a:xfrm>
          <a:custGeom>
            <a:avLst/>
            <a:gdLst/>
            <a:ahLst/>
            <a:cxnLst/>
            <a:rect l="l" t="t" r="r" b="b"/>
            <a:pathLst>
              <a:path w="2583445" h="1550511">
                <a:moveTo>
                  <a:pt x="0" y="0"/>
                </a:moveTo>
                <a:lnTo>
                  <a:pt x="2583445" y="0"/>
                </a:lnTo>
                <a:lnTo>
                  <a:pt x="2583445" y="1550511"/>
                </a:lnTo>
                <a:lnTo>
                  <a:pt x="0" y="1550511"/>
                </a:lnTo>
                <a:lnTo>
                  <a:pt x="0" y="0"/>
                </a:lnTo>
                <a:close/>
              </a:path>
            </a:pathLst>
          </a:custGeom>
          <a:solidFill>
            <a:srgbClr val="9FC6DC"/>
          </a:solidFill>
        </p:spPr>
        <p:txBody>
          <a:bodyPr wrap="square" lIns="0" tIns="0" rIns="0" bIns="0" rtlCol="0">
            <a:noAutofit/>
          </a:bodyPr>
          <a:lstStyle/>
          <a:p>
            <a:endParaRPr/>
          </a:p>
        </p:txBody>
      </p:sp>
      <p:sp>
        <p:nvSpPr>
          <p:cNvPr id="18" name="object 18"/>
          <p:cNvSpPr/>
          <p:nvPr/>
        </p:nvSpPr>
        <p:spPr>
          <a:xfrm>
            <a:off x="6579152" y="1945076"/>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9" name="object 19"/>
          <p:cNvSpPr txBox="1"/>
          <p:nvPr/>
        </p:nvSpPr>
        <p:spPr>
          <a:xfrm>
            <a:off x="6883473" y="2389631"/>
            <a:ext cx="1981835" cy="677545"/>
          </a:xfrm>
          <a:prstGeom prst="rect">
            <a:avLst/>
          </a:prstGeom>
        </p:spPr>
        <p:txBody>
          <a:bodyPr vert="horz" wrap="square" lIns="0" tIns="0" rIns="0" bIns="0" rtlCol="0">
            <a:noAutofit/>
          </a:bodyPr>
          <a:lstStyle/>
          <a:p>
            <a:pPr marL="301519" marR="12695" indent="-289459">
              <a:lnSpc>
                <a:spcPts val="2650"/>
              </a:lnSpc>
            </a:pPr>
            <a:r>
              <a:rPr sz="2600" spc="-155" dirty="0">
                <a:solidFill>
                  <a:srgbClr val="FFFFFF"/>
                </a:solidFill>
                <a:latin typeface="Calibri"/>
                <a:cs typeface="Calibri"/>
              </a:rPr>
              <a:t>W</a:t>
            </a:r>
            <a:r>
              <a:rPr sz="2600" spc="-20" dirty="0">
                <a:solidFill>
                  <a:srgbClr val="FFFFFF"/>
                </a:solidFill>
                <a:latin typeface="Calibri"/>
                <a:cs typeface="Calibri"/>
              </a:rPr>
              <a:t>a</a:t>
            </a:r>
            <a:r>
              <a:rPr sz="2600" spc="50" dirty="0">
                <a:solidFill>
                  <a:srgbClr val="FFFFFF"/>
                </a:solidFill>
                <a:latin typeface="Calibri"/>
                <a:cs typeface="Calibri"/>
              </a:rPr>
              <a:t>r</a:t>
            </a:r>
            <a:r>
              <a:rPr sz="2600" spc="-20" dirty="0">
                <a:solidFill>
                  <a:srgbClr val="FFFFFF"/>
                </a:solidFill>
                <a:latin typeface="Calibri"/>
                <a:cs typeface="Calibri"/>
              </a:rPr>
              <a:t>n befo</a:t>
            </a:r>
            <a:r>
              <a:rPr sz="2600" spc="-10" dirty="0">
                <a:solidFill>
                  <a:srgbClr val="FFFFFF"/>
                </a:solidFill>
                <a:latin typeface="Calibri"/>
                <a:cs typeface="Calibri"/>
              </a:rPr>
              <a:t>r</a:t>
            </a:r>
            <a:r>
              <a:rPr sz="2600" spc="-20" dirty="0">
                <a:solidFill>
                  <a:srgbClr val="FFFFFF"/>
                </a:solidFill>
                <a:latin typeface="Calibri"/>
                <a:cs typeface="Calibri"/>
              </a:rPr>
              <a:t>e</a:t>
            </a:r>
            <a:r>
              <a:rPr sz="2600" spc="-14" dirty="0">
                <a:solidFill>
                  <a:srgbClr val="FFFFFF"/>
                </a:solidFill>
                <a:latin typeface="Calibri"/>
                <a:cs typeface="Calibri"/>
              </a:rPr>
              <a:t> changes</a:t>
            </a:r>
            <a:endParaRPr sz="2600" dirty="0">
              <a:latin typeface="Calibri"/>
              <a:cs typeface="Calibri"/>
            </a:endParaRPr>
          </a:p>
        </p:txBody>
      </p:sp>
      <p:sp>
        <p:nvSpPr>
          <p:cNvPr id="20" name="object 20"/>
          <p:cNvSpPr/>
          <p:nvPr/>
        </p:nvSpPr>
        <p:spPr>
          <a:xfrm>
            <a:off x="895568" y="3754003"/>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941100"/>
          </a:solidFill>
        </p:spPr>
        <p:txBody>
          <a:bodyPr wrap="square" lIns="0" tIns="0" rIns="0" bIns="0" rtlCol="0">
            <a:noAutofit/>
          </a:bodyPr>
          <a:lstStyle/>
          <a:p>
            <a:endParaRPr/>
          </a:p>
        </p:txBody>
      </p:sp>
      <p:sp>
        <p:nvSpPr>
          <p:cNvPr id="21" name="object 21"/>
          <p:cNvSpPr/>
          <p:nvPr/>
        </p:nvSpPr>
        <p:spPr>
          <a:xfrm>
            <a:off x="895571" y="3754004"/>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2" name="object 22"/>
          <p:cNvSpPr txBox="1"/>
          <p:nvPr/>
        </p:nvSpPr>
        <p:spPr>
          <a:xfrm>
            <a:off x="1537229" y="4318618"/>
            <a:ext cx="1307466"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Choices</a:t>
            </a:r>
            <a:endParaRPr sz="2600">
              <a:latin typeface="Calibri"/>
              <a:cs typeface="Calibri"/>
            </a:endParaRPr>
          </a:p>
        </p:txBody>
      </p:sp>
      <p:sp>
        <p:nvSpPr>
          <p:cNvPr id="23" name="object 23"/>
          <p:cNvSpPr/>
          <p:nvPr/>
        </p:nvSpPr>
        <p:spPr>
          <a:xfrm>
            <a:off x="3737359" y="3754003"/>
            <a:ext cx="2583446" cy="1550509"/>
          </a:xfrm>
          <a:custGeom>
            <a:avLst/>
            <a:gdLst/>
            <a:ahLst/>
            <a:cxnLst/>
            <a:rect l="l" t="t" r="r" b="b"/>
            <a:pathLst>
              <a:path w="2583446" h="1550509">
                <a:moveTo>
                  <a:pt x="0" y="0"/>
                </a:moveTo>
                <a:lnTo>
                  <a:pt x="2583446" y="0"/>
                </a:lnTo>
                <a:lnTo>
                  <a:pt x="2583446" y="1550509"/>
                </a:lnTo>
                <a:lnTo>
                  <a:pt x="0" y="1550509"/>
                </a:lnTo>
                <a:lnTo>
                  <a:pt x="0" y="0"/>
                </a:lnTo>
                <a:close/>
              </a:path>
            </a:pathLst>
          </a:custGeom>
          <a:solidFill>
            <a:srgbClr val="A79E9E"/>
          </a:solidFill>
        </p:spPr>
        <p:txBody>
          <a:bodyPr wrap="square" lIns="0" tIns="0" rIns="0" bIns="0" rtlCol="0">
            <a:noAutofit/>
          </a:bodyPr>
          <a:lstStyle/>
          <a:p>
            <a:endParaRPr/>
          </a:p>
        </p:txBody>
      </p:sp>
      <p:sp>
        <p:nvSpPr>
          <p:cNvPr id="24" name="object 24"/>
          <p:cNvSpPr/>
          <p:nvPr/>
        </p:nvSpPr>
        <p:spPr>
          <a:xfrm>
            <a:off x="3737359" y="3754004"/>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5" name="object 25"/>
          <p:cNvSpPr txBox="1"/>
          <p:nvPr/>
        </p:nvSpPr>
        <p:spPr>
          <a:xfrm>
            <a:off x="4180710" y="4318618"/>
            <a:ext cx="1703705"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Clear </a:t>
            </a:r>
            <a:r>
              <a:rPr sz="2600" spc="-10" dirty="0">
                <a:solidFill>
                  <a:srgbClr val="FFFFFF"/>
                </a:solidFill>
                <a:latin typeface="Calibri"/>
                <a:cs typeface="Calibri"/>
              </a:rPr>
              <a:t>limits</a:t>
            </a:r>
            <a:endParaRPr sz="2600">
              <a:latin typeface="Calibri"/>
              <a:cs typeface="Calibri"/>
            </a:endParaRPr>
          </a:p>
        </p:txBody>
      </p:sp>
      <p:sp>
        <p:nvSpPr>
          <p:cNvPr id="26" name="object 26"/>
          <p:cNvSpPr/>
          <p:nvPr/>
        </p:nvSpPr>
        <p:spPr>
          <a:xfrm>
            <a:off x="6579155" y="3754003"/>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E47026"/>
          </a:solidFill>
        </p:spPr>
        <p:txBody>
          <a:bodyPr wrap="square" lIns="0" tIns="0" rIns="0" bIns="0" rtlCol="0">
            <a:noAutofit/>
          </a:bodyPr>
          <a:lstStyle/>
          <a:p>
            <a:endParaRPr/>
          </a:p>
        </p:txBody>
      </p:sp>
      <p:sp>
        <p:nvSpPr>
          <p:cNvPr id="27" name="object 27"/>
          <p:cNvSpPr/>
          <p:nvPr/>
        </p:nvSpPr>
        <p:spPr>
          <a:xfrm>
            <a:off x="6579152" y="3754004"/>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8" name="object 28"/>
          <p:cNvSpPr txBox="1"/>
          <p:nvPr/>
        </p:nvSpPr>
        <p:spPr>
          <a:xfrm>
            <a:off x="6914028" y="4318618"/>
            <a:ext cx="1920875"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S</a:t>
            </a:r>
            <a:r>
              <a:rPr sz="2600" spc="-25" dirty="0">
                <a:solidFill>
                  <a:srgbClr val="FFFFFF"/>
                </a:solidFill>
                <a:latin typeface="Calibri"/>
                <a:cs typeface="Calibri"/>
              </a:rPr>
              <a:t>a</a:t>
            </a:r>
            <a:r>
              <a:rPr sz="2600" dirty="0">
                <a:solidFill>
                  <a:srgbClr val="FFFFFF"/>
                </a:solidFill>
                <a:latin typeface="Calibri"/>
                <a:cs typeface="Calibri"/>
              </a:rPr>
              <a:t>fe </a:t>
            </a:r>
            <a:r>
              <a:rPr sz="2600" spc="-14" dirty="0">
                <a:solidFill>
                  <a:srgbClr val="FFFFFF"/>
                </a:solidFill>
                <a:latin typeface="Calibri"/>
                <a:cs typeface="Calibri"/>
              </a:rPr>
              <a:t>spaces</a:t>
            </a:r>
            <a:endParaRPr sz="2600">
              <a:latin typeface="Calibri"/>
              <a:cs typeface="Calibri"/>
            </a:endParaRPr>
          </a:p>
        </p:txBody>
      </p:sp>
      <p:sp>
        <p:nvSpPr>
          <p:cNvPr id="29" name="object 29"/>
          <p:cNvSpPr/>
          <p:nvPr/>
        </p:nvSpPr>
        <p:spPr>
          <a:xfrm>
            <a:off x="895568" y="5562935"/>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D5D23F"/>
          </a:solidFill>
        </p:spPr>
        <p:txBody>
          <a:bodyPr wrap="square" lIns="0" tIns="0" rIns="0" bIns="0" rtlCol="0">
            <a:noAutofit/>
          </a:bodyPr>
          <a:lstStyle/>
          <a:p>
            <a:endParaRPr/>
          </a:p>
        </p:txBody>
      </p:sp>
      <p:sp>
        <p:nvSpPr>
          <p:cNvPr id="30" name="object 30"/>
          <p:cNvSpPr/>
          <p:nvPr/>
        </p:nvSpPr>
        <p:spPr>
          <a:xfrm>
            <a:off x="895571" y="5562932"/>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1" name="object 31"/>
          <p:cNvSpPr txBox="1"/>
          <p:nvPr/>
        </p:nvSpPr>
        <p:spPr>
          <a:xfrm>
            <a:off x="1355020" y="6007493"/>
            <a:ext cx="1671320" cy="677545"/>
          </a:xfrm>
          <a:prstGeom prst="rect">
            <a:avLst/>
          </a:prstGeom>
        </p:spPr>
        <p:txBody>
          <a:bodyPr vert="horz" wrap="square" lIns="0" tIns="0" rIns="0" bIns="0" rtlCol="0">
            <a:noAutofit/>
          </a:bodyPr>
          <a:lstStyle/>
          <a:p>
            <a:pPr marL="265337" marR="12695" indent="-253278">
              <a:lnSpc>
                <a:spcPts val="2650"/>
              </a:lnSpc>
            </a:pPr>
            <a:r>
              <a:rPr sz="2600" spc="-25" dirty="0">
                <a:solidFill>
                  <a:srgbClr val="FFFFFF"/>
                </a:solidFill>
                <a:latin typeface="Calibri"/>
                <a:cs typeface="Calibri"/>
              </a:rPr>
              <a:t>A</a:t>
            </a:r>
            <a:r>
              <a:rPr sz="2600" spc="-20" dirty="0">
                <a:solidFill>
                  <a:srgbClr val="FFFFFF"/>
                </a:solidFill>
                <a:latin typeface="Calibri"/>
                <a:cs typeface="Calibri"/>
              </a:rPr>
              <a:t>nt</a:t>
            </a:r>
            <a:r>
              <a:rPr sz="2600" spc="-14" dirty="0">
                <a:solidFill>
                  <a:srgbClr val="FFFFFF"/>
                </a:solidFill>
                <a:latin typeface="Calibri"/>
                <a:cs typeface="Calibri"/>
              </a:rPr>
              <a:t>icipat</a:t>
            </a:r>
            <a:r>
              <a:rPr sz="2600" spc="-20" dirty="0">
                <a:solidFill>
                  <a:srgbClr val="FFFFFF"/>
                </a:solidFill>
                <a:latin typeface="Calibri"/>
                <a:cs typeface="Calibri"/>
              </a:rPr>
              <a:t>e</a:t>
            </a:r>
            <a:r>
              <a:rPr sz="2600" spc="-10" dirty="0">
                <a:solidFill>
                  <a:srgbClr val="FFFFFF"/>
                </a:solidFill>
                <a:latin typeface="Calibri"/>
                <a:cs typeface="Calibri"/>
              </a:rPr>
              <a:t> </a:t>
            </a:r>
            <a:r>
              <a:rPr sz="2600" spc="-4" dirty="0">
                <a:solidFill>
                  <a:srgbClr val="FFFFFF"/>
                </a:solidFill>
                <a:latin typeface="Calibri"/>
                <a:cs typeface="Calibri"/>
              </a:rPr>
              <a:t>triggers</a:t>
            </a:r>
            <a:endParaRPr sz="2600">
              <a:latin typeface="Calibri"/>
              <a:cs typeface="Calibri"/>
            </a:endParaRPr>
          </a:p>
        </p:txBody>
      </p:sp>
      <p:sp>
        <p:nvSpPr>
          <p:cNvPr id="32" name="object 32"/>
          <p:cNvSpPr/>
          <p:nvPr/>
        </p:nvSpPr>
        <p:spPr>
          <a:xfrm>
            <a:off x="3737359" y="5562935"/>
            <a:ext cx="2583446" cy="1550509"/>
          </a:xfrm>
          <a:custGeom>
            <a:avLst/>
            <a:gdLst/>
            <a:ahLst/>
            <a:cxnLst/>
            <a:rect l="l" t="t" r="r" b="b"/>
            <a:pathLst>
              <a:path w="2583446" h="1550509">
                <a:moveTo>
                  <a:pt x="0" y="0"/>
                </a:moveTo>
                <a:lnTo>
                  <a:pt x="2583446" y="0"/>
                </a:lnTo>
                <a:lnTo>
                  <a:pt x="2583446" y="1550509"/>
                </a:lnTo>
                <a:lnTo>
                  <a:pt x="0" y="1550509"/>
                </a:lnTo>
                <a:lnTo>
                  <a:pt x="0" y="0"/>
                </a:lnTo>
                <a:close/>
              </a:path>
            </a:pathLst>
          </a:custGeom>
          <a:solidFill>
            <a:srgbClr val="9FC6DC"/>
          </a:solidFill>
        </p:spPr>
        <p:txBody>
          <a:bodyPr wrap="square" lIns="0" tIns="0" rIns="0" bIns="0" rtlCol="0">
            <a:noAutofit/>
          </a:bodyPr>
          <a:lstStyle/>
          <a:p>
            <a:endParaRPr/>
          </a:p>
        </p:txBody>
      </p:sp>
      <p:sp>
        <p:nvSpPr>
          <p:cNvPr id="33" name="object 33"/>
          <p:cNvSpPr/>
          <p:nvPr/>
        </p:nvSpPr>
        <p:spPr>
          <a:xfrm>
            <a:off x="3737359" y="5562932"/>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4" name="object 34"/>
          <p:cNvSpPr txBox="1"/>
          <p:nvPr/>
        </p:nvSpPr>
        <p:spPr>
          <a:xfrm>
            <a:off x="3921052" y="5823292"/>
            <a:ext cx="2223135" cy="1036955"/>
          </a:xfrm>
          <a:prstGeom prst="rect">
            <a:avLst/>
          </a:prstGeom>
        </p:spPr>
        <p:txBody>
          <a:bodyPr vert="horz" wrap="square" lIns="0" tIns="0" rIns="0" bIns="0" rtlCol="0">
            <a:noAutofit/>
          </a:bodyPr>
          <a:lstStyle/>
          <a:p>
            <a:pPr marL="12695" marR="12695" indent="-635" algn="ctr">
              <a:lnSpc>
                <a:spcPct val="88400"/>
              </a:lnSpc>
            </a:pPr>
            <a:r>
              <a:rPr sz="2600" spc="-25" dirty="0">
                <a:solidFill>
                  <a:srgbClr val="FFFFFF"/>
                </a:solidFill>
                <a:latin typeface="Calibri"/>
                <a:cs typeface="Calibri"/>
              </a:rPr>
              <a:t>An</a:t>
            </a:r>
            <a:r>
              <a:rPr sz="2600" spc="-10" dirty="0">
                <a:solidFill>
                  <a:srgbClr val="FFFFFF"/>
                </a:solidFill>
                <a:latin typeface="Calibri"/>
                <a:cs typeface="Calibri"/>
              </a:rPr>
              <a:t>s</a:t>
            </a:r>
            <a:r>
              <a:rPr sz="2600" spc="-20" dirty="0">
                <a:solidFill>
                  <a:srgbClr val="FFFFFF"/>
                </a:solidFill>
                <a:latin typeface="Calibri"/>
                <a:cs typeface="Calibri"/>
              </a:rPr>
              <a:t>wer</a:t>
            </a:r>
            <a:r>
              <a:rPr sz="2600" spc="-14" dirty="0">
                <a:solidFill>
                  <a:srgbClr val="FFFFFF"/>
                </a:solidFill>
                <a:latin typeface="Calibri"/>
                <a:cs typeface="Calibri"/>
              </a:rPr>
              <a:t> questions about tr</a:t>
            </a:r>
            <a:r>
              <a:rPr sz="2600" spc="-20" dirty="0">
                <a:solidFill>
                  <a:srgbClr val="FFFFFF"/>
                </a:solidFill>
                <a:latin typeface="Calibri"/>
                <a:cs typeface="Calibri"/>
              </a:rPr>
              <a:t>auma</a:t>
            </a:r>
            <a:endParaRPr sz="2600" dirty="0">
              <a:latin typeface="Calibri"/>
              <a:cs typeface="Calibri"/>
            </a:endParaRPr>
          </a:p>
        </p:txBody>
      </p:sp>
      <p:sp>
        <p:nvSpPr>
          <p:cNvPr id="35" name="object 35"/>
          <p:cNvSpPr/>
          <p:nvPr/>
        </p:nvSpPr>
        <p:spPr>
          <a:xfrm>
            <a:off x="6579155" y="5562935"/>
            <a:ext cx="2583445" cy="1550509"/>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941100"/>
          </a:solidFill>
        </p:spPr>
        <p:txBody>
          <a:bodyPr wrap="square" lIns="0" tIns="0" rIns="0" bIns="0" rtlCol="0">
            <a:noAutofit/>
          </a:bodyPr>
          <a:lstStyle/>
          <a:p>
            <a:endParaRPr/>
          </a:p>
        </p:txBody>
      </p:sp>
      <p:sp>
        <p:nvSpPr>
          <p:cNvPr id="36" name="object 36"/>
          <p:cNvSpPr/>
          <p:nvPr/>
        </p:nvSpPr>
        <p:spPr>
          <a:xfrm>
            <a:off x="6579152" y="5562932"/>
            <a:ext cx="2583446" cy="1550510"/>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7" name="object 37"/>
          <p:cNvSpPr txBox="1"/>
          <p:nvPr/>
        </p:nvSpPr>
        <p:spPr>
          <a:xfrm>
            <a:off x="6665975" y="5778212"/>
            <a:ext cx="2416810"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Under</a:t>
            </a:r>
            <a:r>
              <a:rPr sz="2600" spc="-10" dirty="0">
                <a:solidFill>
                  <a:srgbClr val="FFFFFF"/>
                </a:solidFill>
                <a:latin typeface="Calibri"/>
                <a:cs typeface="Calibri"/>
              </a:rPr>
              <a:t>st</a:t>
            </a:r>
            <a:r>
              <a:rPr sz="2600" spc="-20" dirty="0">
                <a:solidFill>
                  <a:srgbClr val="FFFFFF"/>
                </a:solidFill>
                <a:latin typeface="Calibri"/>
                <a:cs typeface="Calibri"/>
              </a:rPr>
              <a:t>and </a:t>
            </a:r>
            <a:r>
              <a:rPr sz="2600" spc="-10" dirty="0">
                <a:solidFill>
                  <a:srgbClr val="FFFFFF"/>
                </a:solidFill>
                <a:latin typeface="Calibri"/>
                <a:cs typeface="Calibri"/>
              </a:rPr>
              <a:t>link</a:t>
            </a:r>
            <a:endParaRPr sz="2600" dirty="0">
              <a:latin typeface="Calibri"/>
              <a:cs typeface="Calibri"/>
            </a:endParaRPr>
          </a:p>
        </p:txBody>
      </p:sp>
      <p:sp>
        <p:nvSpPr>
          <p:cNvPr id="38" name="object 38"/>
          <p:cNvSpPr txBox="1"/>
          <p:nvPr/>
        </p:nvSpPr>
        <p:spPr>
          <a:xfrm>
            <a:off x="6760080" y="6115150"/>
            <a:ext cx="2228850" cy="394970"/>
          </a:xfrm>
          <a:prstGeom prst="rect">
            <a:avLst/>
          </a:prstGeom>
        </p:spPr>
        <p:txBody>
          <a:bodyPr vert="horz" wrap="square" lIns="0" tIns="0" rIns="0" bIns="0" rtlCol="0">
            <a:noAutofit/>
          </a:bodyPr>
          <a:lstStyle/>
          <a:p>
            <a:pPr marL="12695"/>
            <a:r>
              <a:rPr sz="2600" spc="-20" dirty="0">
                <a:solidFill>
                  <a:srgbClr val="FFFFFF"/>
                </a:solidFill>
                <a:latin typeface="Calibri"/>
                <a:cs typeface="Calibri"/>
              </a:rPr>
              <a:t>b/w trauma &amp;</a:t>
            </a:r>
            <a:endParaRPr sz="2600" dirty="0">
              <a:latin typeface="Calibri"/>
              <a:cs typeface="Calibri"/>
            </a:endParaRPr>
          </a:p>
        </p:txBody>
      </p:sp>
      <p:sp>
        <p:nvSpPr>
          <p:cNvPr id="39" name="object 39"/>
          <p:cNvSpPr txBox="1"/>
          <p:nvPr/>
        </p:nvSpPr>
        <p:spPr>
          <a:xfrm>
            <a:off x="7160655" y="6465563"/>
            <a:ext cx="1427480" cy="394970"/>
          </a:xfrm>
          <a:prstGeom prst="rect">
            <a:avLst/>
          </a:prstGeom>
        </p:spPr>
        <p:txBody>
          <a:bodyPr vert="horz" wrap="square" lIns="0" tIns="0" rIns="0" bIns="0" rtlCol="0">
            <a:noAutofit/>
          </a:bodyPr>
          <a:lstStyle/>
          <a:p>
            <a:pPr marL="12695"/>
            <a:r>
              <a:rPr sz="2600" spc="-14" dirty="0">
                <a:solidFill>
                  <a:srgbClr val="FFFFFF"/>
                </a:solidFill>
                <a:latin typeface="Calibri"/>
                <a:cs typeface="Calibri"/>
              </a:rPr>
              <a:t>behavior</a:t>
            </a:r>
            <a:endParaRPr sz="2600" dirty="0">
              <a:latin typeface="Calibri"/>
              <a:cs typeface="Calibri"/>
            </a:endParaRPr>
          </a:p>
        </p:txBody>
      </p:sp>
      <p:sp>
        <p:nvSpPr>
          <p:cNvPr id="43" name="Title 42"/>
          <p:cNvSpPr>
            <a:spLocks noGrp="1"/>
          </p:cNvSpPr>
          <p:nvPr>
            <p:ph type="title"/>
          </p:nvPr>
        </p:nvSpPr>
        <p:spPr>
          <a:xfrm>
            <a:off x="502920" y="228600"/>
            <a:ext cx="9052560" cy="1295400"/>
          </a:xfrm>
        </p:spPr>
        <p:txBody>
          <a:bodyPr/>
          <a:lstStyle/>
          <a:p>
            <a:r>
              <a:rPr lang="en-US" dirty="0"/>
              <a:t>General Strategies</a:t>
            </a:r>
          </a:p>
        </p:txBody>
      </p:sp>
      <p:sp>
        <p:nvSpPr>
          <p:cNvPr id="40" name="object 40"/>
          <p:cNvSpPr/>
          <p:nvPr/>
        </p:nvSpPr>
        <p:spPr>
          <a:xfrm>
            <a:off x="6208768" y="1294685"/>
            <a:ext cx="3637856" cy="808642"/>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44158" y="6497973"/>
            <a:ext cx="401267" cy="862787"/>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061399" y="6515478"/>
            <a:ext cx="262837" cy="829915"/>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663658" y="6493365"/>
            <a:ext cx="8753476" cy="519430"/>
          </a:xfrm>
          <a:prstGeom prst="rect">
            <a:avLst/>
          </a:prstGeom>
        </p:spPr>
        <p:txBody>
          <a:bodyPr vert="horz" wrap="square" lIns="0" tIns="0" rIns="0" bIns="0" rtlCol="0">
            <a:noAutofit/>
          </a:bodyPr>
          <a:lstStyle/>
          <a:p>
            <a:pPr marL="8094046" indent="434823">
              <a:lnSpc>
                <a:spcPct val="102099"/>
              </a:lnSpc>
            </a:pPr>
            <a:r>
              <a:rPr sz="1300" spc="-145" dirty="0">
                <a:solidFill>
                  <a:srgbClr val="FFFFFF"/>
                </a:solidFill>
                <a:latin typeface="Times New Roman"/>
                <a:cs typeface="Times New Roman"/>
              </a:rPr>
              <a:t>C</a:t>
            </a:r>
            <a:r>
              <a:rPr sz="1300" spc="105" dirty="0">
                <a:solidFill>
                  <a:srgbClr val="FFFFFF"/>
                </a:solidFill>
                <a:latin typeface="Times New Roman"/>
                <a:cs typeface="Times New Roman"/>
              </a:rPr>
              <a:t>e</a:t>
            </a:r>
            <a:r>
              <a:rPr sz="1300" spc="60" dirty="0">
                <a:solidFill>
                  <a:srgbClr val="FFFFFF"/>
                </a:solidFill>
                <a:latin typeface="Times New Roman"/>
                <a:cs typeface="Times New Roman"/>
              </a:rPr>
              <a:t> </a:t>
            </a:r>
            <a:r>
              <a:rPr sz="1300" spc="100" dirty="0">
                <a:solidFill>
                  <a:srgbClr val="FFFFFF"/>
                </a:solidFill>
                <a:latin typeface="Times New Roman"/>
                <a:cs typeface="Times New Roman"/>
              </a:rPr>
              <a:t>on</a:t>
            </a:r>
            <a:r>
              <a:rPr sz="1300" spc="-20" dirty="0">
                <a:solidFill>
                  <a:srgbClr val="FFFFFF"/>
                </a:solidFill>
                <a:latin typeface="Times New Roman"/>
                <a:cs typeface="Times New Roman"/>
              </a:rPr>
              <a:t> </a:t>
            </a:r>
            <a:r>
              <a:rPr sz="1300" spc="25" dirty="0">
                <a:solidFill>
                  <a:srgbClr val="FFFFFF"/>
                </a:solidFill>
                <a:latin typeface="Times New Roman"/>
                <a:cs typeface="Times New Roman"/>
              </a:rPr>
              <a:t>Disab</a:t>
            </a:r>
            <a:endParaRPr sz="1300">
              <a:latin typeface="Times New Roman"/>
              <a:cs typeface="Times New Roman"/>
            </a:endParaRPr>
          </a:p>
        </p:txBody>
      </p:sp>
      <p:sp>
        <p:nvSpPr>
          <p:cNvPr id="7" name="object 7"/>
          <p:cNvSpPr txBox="1"/>
          <p:nvPr/>
        </p:nvSpPr>
        <p:spPr>
          <a:xfrm>
            <a:off x="9370846" y="6497682"/>
            <a:ext cx="340360" cy="223521"/>
          </a:xfrm>
          <a:prstGeom prst="rect">
            <a:avLst/>
          </a:prstGeom>
        </p:spPr>
        <p:txBody>
          <a:bodyPr vert="horz" wrap="square" lIns="0" tIns="0" rIns="0" bIns="0" rtlCol="0">
            <a:noAutofit/>
          </a:bodyPr>
          <a:lstStyle/>
          <a:p>
            <a:pPr marL="12695"/>
            <a:r>
              <a:rPr sz="1300" spc="90" dirty="0">
                <a:solidFill>
                  <a:srgbClr val="FFFFFF"/>
                </a:solidFill>
                <a:latin typeface="Times New Roman"/>
                <a:cs typeface="Times New Roman"/>
              </a:rPr>
              <a:t>nter</a:t>
            </a:r>
            <a:endParaRPr sz="1300">
              <a:latin typeface="Times New Roman"/>
              <a:cs typeface="Times New Roman"/>
            </a:endParaRPr>
          </a:p>
        </p:txBody>
      </p:sp>
      <p:sp>
        <p:nvSpPr>
          <p:cNvPr id="8" name="object 8"/>
          <p:cNvSpPr txBox="1"/>
          <p:nvPr/>
        </p:nvSpPr>
        <p:spPr>
          <a:xfrm>
            <a:off x="9404301" y="6707742"/>
            <a:ext cx="306705" cy="223521"/>
          </a:xfrm>
          <a:prstGeom prst="rect">
            <a:avLst/>
          </a:prstGeom>
        </p:spPr>
        <p:txBody>
          <a:bodyPr vert="horz" wrap="square" lIns="0" tIns="0" rIns="0" bIns="0" rtlCol="0">
            <a:noAutofit/>
          </a:bodyPr>
          <a:lstStyle/>
          <a:p>
            <a:pPr marL="12695"/>
            <a:r>
              <a:rPr sz="1300" dirty="0">
                <a:solidFill>
                  <a:srgbClr val="FFFFFF"/>
                </a:solidFill>
                <a:latin typeface="Times New Roman"/>
                <a:cs typeface="Times New Roman"/>
              </a:rPr>
              <a:t>ility</a:t>
            </a:r>
            <a:endParaRPr sz="1300">
              <a:latin typeface="Times New Roman"/>
              <a:cs typeface="Times New Roman"/>
            </a:endParaRPr>
          </a:p>
        </p:txBody>
      </p:sp>
      <p:sp>
        <p:nvSpPr>
          <p:cNvPr id="9" name="object 9"/>
          <p:cNvSpPr txBox="1"/>
          <p:nvPr/>
        </p:nvSpPr>
        <p:spPr>
          <a:xfrm>
            <a:off x="8463474" y="6917796"/>
            <a:ext cx="1247775" cy="223521"/>
          </a:xfrm>
          <a:prstGeom prst="rect">
            <a:avLst/>
          </a:prstGeom>
        </p:spPr>
        <p:txBody>
          <a:bodyPr vert="horz" wrap="square" lIns="0" tIns="0" rIns="0" bIns="0" rtlCol="0">
            <a:noAutofit/>
          </a:bodyPr>
          <a:lstStyle/>
          <a:p>
            <a:pPr marL="12695"/>
            <a:r>
              <a:rPr sz="1300" spc="100" dirty="0">
                <a:solidFill>
                  <a:srgbClr val="FFFFFF"/>
                </a:solidFill>
                <a:latin typeface="Times New Roman"/>
                <a:cs typeface="Times New Roman"/>
              </a:rPr>
              <a:t>and</a:t>
            </a:r>
            <a:r>
              <a:rPr sz="1300" spc="-20" dirty="0">
                <a:solidFill>
                  <a:srgbClr val="FFFFFF"/>
                </a:solidFill>
                <a:latin typeface="Times New Roman"/>
                <a:cs typeface="Times New Roman"/>
              </a:rPr>
              <a:t> </a:t>
            </a:r>
            <a:r>
              <a:rPr sz="1300" spc="-145" dirty="0">
                <a:solidFill>
                  <a:srgbClr val="FFFFFF"/>
                </a:solidFill>
                <a:latin typeface="Times New Roman"/>
                <a:cs typeface="Times New Roman"/>
              </a:rPr>
              <a:t>C</a:t>
            </a:r>
            <a:r>
              <a:rPr sz="1300" spc="90" dirty="0">
                <a:solidFill>
                  <a:srgbClr val="FFFFFF"/>
                </a:solidFill>
                <a:latin typeface="Times New Roman"/>
                <a:cs typeface="Times New Roman"/>
              </a:rPr>
              <a:t>ommunity</a:t>
            </a:r>
            <a:endParaRPr sz="1300">
              <a:latin typeface="Times New Roman"/>
              <a:cs typeface="Times New Roman"/>
            </a:endParaRPr>
          </a:p>
        </p:txBody>
      </p:sp>
      <p:sp>
        <p:nvSpPr>
          <p:cNvPr id="11" name="object 11"/>
          <p:cNvSpPr txBox="1">
            <a:spLocks noGrp="1"/>
          </p:cNvSpPr>
          <p:nvPr>
            <p:ph type="title"/>
          </p:nvPr>
        </p:nvSpPr>
        <p:spPr>
          <a:prstGeom prst="rect">
            <a:avLst/>
          </a:prstGeom>
        </p:spPr>
        <p:txBody>
          <a:bodyPr vert="horz" wrap="square" lIns="0" tIns="256015" rIns="0" bIns="0" rtlCol="0">
            <a:noAutofit/>
          </a:bodyPr>
          <a:lstStyle/>
          <a:p>
            <a:pPr marL="12695"/>
            <a:r>
              <a:rPr spc="-135" dirty="0">
                <a:solidFill>
                  <a:srgbClr val="000000"/>
                </a:solidFill>
                <a:latin typeface="Calibri"/>
                <a:cs typeface="Calibri"/>
              </a:rPr>
              <a:t>BS</a:t>
            </a:r>
            <a:r>
              <a:rPr spc="-25" dirty="0">
                <a:solidFill>
                  <a:srgbClr val="000000"/>
                </a:solidFill>
                <a:latin typeface="Calibri"/>
                <a:cs typeface="Calibri"/>
              </a:rPr>
              <a:t>P</a:t>
            </a:r>
            <a:r>
              <a:rPr spc="-209" dirty="0">
                <a:solidFill>
                  <a:srgbClr val="000000"/>
                </a:solidFill>
                <a:latin typeface="Calibri"/>
                <a:cs typeface="Calibri"/>
              </a:rPr>
              <a:t> </a:t>
            </a:r>
            <a:r>
              <a:rPr spc="-130" dirty="0">
                <a:solidFill>
                  <a:srgbClr val="000000"/>
                </a:solidFill>
                <a:latin typeface="Calibri"/>
                <a:cs typeface="Calibri"/>
              </a:rPr>
              <a:t>Strategie</a:t>
            </a:r>
            <a:r>
              <a:rPr spc="-20" dirty="0">
                <a:solidFill>
                  <a:srgbClr val="000000"/>
                </a:solidFill>
                <a:latin typeface="Calibri"/>
                <a:cs typeface="Calibri"/>
              </a:rPr>
              <a:t>s</a:t>
            </a:r>
            <a:r>
              <a:rPr spc="-209" dirty="0">
                <a:solidFill>
                  <a:srgbClr val="000000"/>
                </a:solidFill>
                <a:latin typeface="Calibri"/>
                <a:cs typeface="Calibri"/>
              </a:rPr>
              <a:t> </a:t>
            </a:r>
            <a:r>
              <a:rPr spc="-135" dirty="0">
                <a:solidFill>
                  <a:srgbClr val="000000"/>
                </a:solidFill>
                <a:latin typeface="Calibri"/>
                <a:cs typeface="Calibri"/>
              </a:rPr>
              <a:t>Base</a:t>
            </a:r>
            <a:r>
              <a:rPr spc="-30" dirty="0">
                <a:solidFill>
                  <a:srgbClr val="000000"/>
                </a:solidFill>
                <a:latin typeface="Calibri"/>
                <a:cs typeface="Calibri"/>
              </a:rPr>
              <a:t>d</a:t>
            </a:r>
            <a:r>
              <a:rPr spc="-215" dirty="0">
                <a:solidFill>
                  <a:srgbClr val="000000"/>
                </a:solidFill>
                <a:latin typeface="Calibri"/>
                <a:cs typeface="Calibri"/>
              </a:rPr>
              <a:t> </a:t>
            </a:r>
            <a:r>
              <a:rPr spc="-140" dirty="0">
                <a:solidFill>
                  <a:srgbClr val="000000"/>
                </a:solidFill>
                <a:latin typeface="Calibri"/>
                <a:cs typeface="Calibri"/>
              </a:rPr>
              <a:t>o</a:t>
            </a:r>
            <a:r>
              <a:rPr spc="-30" dirty="0">
                <a:solidFill>
                  <a:srgbClr val="000000"/>
                </a:solidFill>
                <a:latin typeface="Calibri"/>
                <a:cs typeface="Calibri"/>
              </a:rPr>
              <a:t>n</a:t>
            </a:r>
            <a:r>
              <a:rPr spc="-209" dirty="0">
                <a:solidFill>
                  <a:srgbClr val="000000"/>
                </a:solidFill>
                <a:latin typeface="Calibri"/>
                <a:cs typeface="Calibri"/>
              </a:rPr>
              <a:t> </a:t>
            </a:r>
            <a:r>
              <a:rPr spc="-140" dirty="0">
                <a:solidFill>
                  <a:srgbClr val="000000"/>
                </a:solidFill>
                <a:latin typeface="Calibri"/>
                <a:cs typeface="Calibri"/>
              </a:rPr>
              <a:t>FBA</a:t>
            </a:r>
            <a:endParaRPr dirty="0">
              <a:solidFill>
                <a:srgbClr val="000000"/>
              </a:solidFill>
              <a:latin typeface="Calibri"/>
              <a:cs typeface="Calibri"/>
            </a:endParaRPr>
          </a:p>
        </p:txBody>
      </p:sp>
      <p:sp>
        <p:nvSpPr>
          <p:cNvPr id="12" name="object 12"/>
          <p:cNvSpPr/>
          <p:nvPr/>
        </p:nvSpPr>
        <p:spPr>
          <a:xfrm>
            <a:off x="663655" y="2312563"/>
            <a:ext cx="8730856" cy="767176"/>
          </a:xfrm>
          <a:custGeom>
            <a:avLst/>
            <a:gdLst/>
            <a:ahLst/>
            <a:cxnLst/>
            <a:rect l="l" t="t" r="r" b="b"/>
            <a:pathLst>
              <a:path w="8730856" h="767176">
                <a:moveTo>
                  <a:pt x="0" y="0"/>
                </a:moveTo>
                <a:lnTo>
                  <a:pt x="8730856" y="0"/>
                </a:lnTo>
                <a:lnTo>
                  <a:pt x="8730856" y="767176"/>
                </a:lnTo>
                <a:lnTo>
                  <a:pt x="0" y="767176"/>
                </a:lnTo>
                <a:lnTo>
                  <a:pt x="0" y="0"/>
                </a:lnTo>
                <a:close/>
              </a:path>
            </a:pathLst>
          </a:custGeom>
          <a:ln w="28042">
            <a:solidFill>
              <a:srgbClr val="E47026"/>
            </a:solidFill>
          </a:ln>
        </p:spPr>
        <p:txBody>
          <a:bodyPr wrap="square" lIns="0" tIns="0" rIns="0" bIns="0" rtlCol="0">
            <a:noAutofit/>
          </a:bodyPr>
          <a:lstStyle/>
          <a:p>
            <a:endParaRPr/>
          </a:p>
        </p:txBody>
      </p:sp>
      <p:sp>
        <p:nvSpPr>
          <p:cNvPr id="13" name="object 13"/>
          <p:cNvSpPr/>
          <p:nvPr/>
        </p:nvSpPr>
        <p:spPr>
          <a:xfrm>
            <a:off x="1100198" y="2046287"/>
            <a:ext cx="6111600" cy="532557"/>
          </a:xfrm>
          <a:custGeom>
            <a:avLst/>
            <a:gdLst/>
            <a:ahLst/>
            <a:cxnLst/>
            <a:rect l="l" t="t" r="r" b="b"/>
            <a:pathLst>
              <a:path w="6111600" h="532557">
                <a:moveTo>
                  <a:pt x="6022863" y="0"/>
                </a:moveTo>
                <a:lnTo>
                  <a:pt x="75848" y="929"/>
                </a:lnTo>
                <a:lnTo>
                  <a:pt x="37117" y="16554"/>
                </a:lnTo>
                <a:lnTo>
                  <a:pt x="10131" y="47536"/>
                </a:lnTo>
                <a:lnTo>
                  <a:pt x="0" y="88761"/>
                </a:lnTo>
                <a:lnTo>
                  <a:pt x="929" y="456687"/>
                </a:lnTo>
                <a:lnTo>
                  <a:pt x="16550" y="495430"/>
                </a:lnTo>
                <a:lnTo>
                  <a:pt x="47522" y="522424"/>
                </a:lnTo>
                <a:lnTo>
                  <a:pt x="88736" y="532557"/>
                </a:lnTo>
                <a:lnTo>
                  <a:pt x="6035751" y="531628"/>
                </a:lnTo>
                <a:lnTo>
                  <a:pt x="6074482" y="516002"/>
                </a:lnTo>
                <a:lnTo>
                  <a:pt x="6101469" y="485021"/>
                </a:lnTo>
                <a:lnTo>
                  <a:pt x="6111600" y="443796"/>
                </a:lnTo>
                <a:lnTo>
                  <a:pt x="6110671" y="75869"/>
                </a:lnTo>
                <a:lnTo>
                  <a:pt x="6095049" y="37127"/>
                </a:lnTo>
                <a:lnTo>
                  <a:pt x="6064076" y="10133"/>
                </a:lnTo>
                <a:lnTo>
                  <a:pt x="6022863" y="0"/>
                </a:lnTo>
                <a:close/>
              </a:path>
            </a:pathLst>
          </a:custGeom>
          <a:solidFill>
            <a:srgbClr val="E47026"/>
          </a:solidFill>
        </p:spPr>
        <p:txBody>
          <a:bodyPr wrap="square" lIns="0" tIns="0" rIns="0" bIns="0" rtlCol="0">
            <a:noAutofit/>
          </a:bodyPr>
          <a:lstStyle/>
          <a:p>
            <a:endParaRPr/>
          </a:p>
        </p:txBody>
      </p:sp>
      <p:sp>
        <p:nvSpPr>
          <p:cNvPr id="14" name="object 14"/>
          <p:cNvSpPr/>
          <p:nvPr/>
        </p:nvSpPr>
        <p:spPr>
          <a:xfrm>
            <a:off x="1100202" y="2046285"/>
            <a:ext cx="6111599" cy="532558"/>
          </a:xfrm>
          <a:custGeom>
            <a:avLst/>
            <a:gdLst/>
            <a:ahLst/>
            <a:cxnLst/>
            <a:rect l="l" t="t" r="r" b="b"/>
            <a:pathLst>
              <a:path w="6111599" h="532558">
                <a:moveTo>
                  <a:pt x="0" y="88762"/>
                </a:moveTo>
                <a:lnTo>
                  <a:pt x="10131" y="47536"/>
                </a:lnTo>
                <a:lnTo>
                  <a:pt x="37117" y="16555"/>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2"/>
                </a:lnTo>
                <a:close/>
              </a:path>
            </a:pathLst>
          </a:custGeom>
          <a:ln w="28042">
            <a:solidFill>
              <a:srgbClr val="FFFFFF"/>
            </a:solidFill>
          </a:ln>
        </p:spPr>
        <p:txBody>
          <a:bodyPr wrap="square" lIns="0" tIns="0" rIns="0" bIns="0" rtlCol="0">
            <a:noAutofit/>
          </a:bodyPr>
          <a:lstStyle/>
          <a:p>
            <a:endParaRPr/>
          </a:p>
        </p:txBody>
      </p:sp>
      <p:sp>
        <p:nvSpPr>
          <p:cNvPr id="15" name="object 15"/>
          <p:cNvSpPr/>
          <p:nvPr/>
        </p:nvSpPr>
        <p:spPr>
          <a:xfrm>
            <a:off x="663655" y="3443439"/>
            <a:ext cx="8730856" cy="1022902"/>
          </a:xfrm>
          <a:custGeom>
            <a:avLst/>
            <a:gdLst/>
            <a:ahLst/>
            <a:cxnLst/>
            <a:rect l="l" t="t" r="r" b="b"/>
            <a:pathLst>
              <a:path w="8730856" h="1022902">
                <a:moveTo>
                  <a:pt x="0" y="0"/>
                </a:moveTo>
                <a:lnTo>
                  <a:pt x="8730856" y="0"/>
                </a:lnTo>
                <a:lnTo>
                  <a:pt x="8730856" y="1022902"/>
                </a:lnTo>
                <a:lnTo>
                  <a:pt x="0" y="1022902"/>
                </a:lnTo>
                <a:lnTo>
                  <a:pt x="0" y="0"/>
                </a:lnTo>
                <a:close/>
              </a:path>
            </a:pathLst>
          </a:custGeom>
          <a:ln w="28042">
            <a:solidFill>
              <a:srgbClr val="D5D23F"/>
            </a:solidFill>
          </a:ln>
        </p:spPr>
        <p:txBody>
          <a:bodyPr wrap="square" lIns="0" tIns="0" rIns="0" bIns="0" rtlCol="0">
            <a:noAutofit/>
          </a:bodyPr>
          <a:lstStyle/>
          <a:p>
            <a:endParaRPr/>
          </a:p>
        </p:txBody>
      </p:sp>
      <p:sp>
        <p:nvSpPr>
          <p:cNvPr id="16" name="object 16"/>
          <p:cNvSpPr/>
          <p:nvPr/>
        </p:nvSpPr>
        <p:spPr>
          <a:xfrm>
            <a:off x="1100198" y="3177163"/>
            <a:ext cx="6111600" cy="532557"/>
          </a:xfrm>
          <a:custGeom>
            <a:avLst/>
            <a:gdLst/>
            <a:ahLst/>
            <a:cxnLst/>
            <a:rect l="l" t="t" r="r" b="b"/>
            <a:pathLst>
              <a:path w="6111600" h="532557">
                <a:moveTo>
                  <a:pt x="6022863" y="0"/>
                </a:moveTo>
                <a:lnTo>
                  <a:pt x="75848" y="929"/>
                </a:lnTo>
                <a:lnTo>
                  <a:pt x="37117" y="16554"/>
                </a:lnTo>
                <a:lnTo>
                  <a:pt x="10131" y="47536"/>
                </a:lnTo>
                <a:lnTo>
                  <a:pt x="0" y="88761"/>
                </a:lnTo>
                <a:lnTo>
                  <a:pt x="929" y="456687"/>
                </a:lnTo>
                <a:lnTo>
                  <a:pt x="16550" y="495430"/>
                </a:lnTo>
                <a:lnTo>
                  <a:pt x="47522" y="522424"/>
                </a:lnTo>
                <a:lnTo>
                  <a:pt x="88736" y="532557"/>
                </a:lnTo>
                <a:lnTo>
                  <a:pt x="6035751" y="531628"/>
                </a:lnTo>
                <a:lnTo>
                  <a:pt x="6074482" y="516002"/>
                </a:lnTo>
                <a:lnTo>
                  <a:pt x="6101469" y="485021"/>
                </a:lnTo>
                <a:lnTo>
                  <a:pt x="6111600" y="443796"/>
                </a:lnTo>
                <a:lnTo>
                  <a:pt x="6110671" y="75869"/>
                </a:lnTo>
                <a:lnTo>
                  <a:pt x="6095049" y="37127"/>
                </a:lnTo>
                <a:lnTo>
                  <a:pt x="6064076" y="10133"/>
                </a:lnTo>
                <a:lnTo>
                  <a:pt x="6022863" y="0"/>
                </a:lnTo>
                <a:close/>
              </a:path>
            </a:pathLst>
          </a:custGeom>
          <a:solidFill>
            <a:srgbClr val="D5D23F"/>
          </a:solidFill>
        </p:spPr>
        <p:txBody>
          <a:bodyPr wrap="square" lIns="0" tIns="0" rIns="0" bIns="0" rtlCol="0">
            <a:noAutofit/>
          </a:bodyPr>
          <a:lstStyle/>
          <a:p>
            <a:endParaRPr/>
          </a:p>
        </p:txBody>
      </p:sp>
      <p:sp>
        <p:nvSpPr>
          <p:cNvPr id="17" name="object 17"/>
          <p:cNvSpPr/>
          <p:nvPr/>
        </p:nvSpPr>
        <p:spPr>
          <a:xfrm>
            <a:off x="1100202" y="3177161"/>
            <a:ext cx="6111599" cy="532558"/>
          </a:xfrm>
          <a:custGeom>
            <a:avLst/>
            <a:gdLst/>
            <a:ahLst/>
            <a:cxnLst/>
            <a:rect l="l" t="t" r="r" b="b"/>
            <a:pathLst>
              <a:path w="6111599" h="532558">
                <a:moveTo>
                  <a:pt x="0" y="88762"/>
                </a:moveTo>
                <a:lnTo>
                  <a:pt x="10131" y="47536"/>
                </a:lnTo>
                <a:lnTo>
                  <a:pt x="37117" y="16555"/>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2"/>
                </a:lnTo>
                <a:close/>
              </a:path>
            </a:pathLst>
          </a:custGeom>
          <a:ln w="28042">
            <a:solidFill>
              <a:srgbClr val="FFFFFF"/>
            </a:solidFill>
          </a:ln>
        </p:spPr>
        <p:txBody>
          <a:bodyPr wrap="square" lIns="0" tIns="0" rIns="0" bIns="0" rtlCol="0">
            <a:noAutofit/>
          </a:bodyPr>
          <a:lstStyle/>
          <a:p>
            <a:endParaRPr/>
          </a:p>
        </p:txBody>
      </p:sp>
      <p:sp>
        <p:nvSpPr>
          <p:cNvPr id="18" name="object 18"/>
          <p:cNvSpPr/>
          <p:nvPr/>
        </p:nvSpPr>
        <p:spPr>
          <a:xfrm>
            <a:off x="663655" y="4830039"/>
            <a:ext cx="8730856" cy="767176"/>
          </a:xfrm>
          <a:custGeom>
            <a:avLst/>
            <a:gdLst/>
            <a:ahLst/>
            <a:cxnLst/>
            <a:rect l="l" t="t" r="r" b="b"/>
            <a:pathLst>
              <a:path w="8730856" h="767176">
                <a:moveTo>
                  <a:pt x="0" y="0"/>
                </a:moveTo>
                <a:lnTo>
                  <a:pt x="8730856" y="0"/>
                </a:lnTo>
                <a:lnTo>
                  <a:pt x="8730856" y="767176"/>
                </a:lnTo>
                <a:lnTo>
                  <a:pt x="0" y="767176"/>
                </a:lnTo>
                <a:lnTo>
                  <a:pt x="0" y="0"/>
                </a:lnTo>
                <a:close/>
              </a:path>
            </a:pathLst>
          </a:custGeom>
          <a:ln w="28042">
            <a:solidFill>
              <a:srgbClr val="9FC6DC"/>
            </a:solidFill>
          </a:ln>
        </p:spPr>
        <p:txBody>
          <a:bodyPr wrap="square" lIns="0" tIns="0" rIns="0" bIns="0" rtlCol="0">
            <a:noAutofit/>
          </a:bodyPr>
          <a:lstStyle/>
          <a:p>
            <a:endParaRPr/>
          </a:p>
        </p:txBody>
      </p:sp>
      <p:sp>
        <p:nvSpPr>
          <p:cNvPr id="19" name="object 19"/>
          <p:cNvSpPr/>
          <p:nvPr/>
        </p:nvSpPr>
        <p:spPr>
          <a:xfrm>
            <a:off x="1100198" y="4563764"/>
            <a:ext cx="6111600" cy="532559"/>
          </a:xfrm>
          <a:custGeom>
            <a:avLst/>
            <a:gdLst/>
            <a:ahLst/>
            <a:cxnLst/>
            <a:rect l="l" t="t" r="r" b="b"/>
            <a:pathLst>
              <a:path w="6111600" h="532559">
                <a:moveTo>
                  <a:pt x="6022863" y="0"/>
                </a:moveTo>
                <a:lnTo>
                  <a:pt x="75848" y="929"/>
                </a:lnTo>
                <a:lnTo>
                  <a:pt x="37117" y="16555"/>
                </a:lnTo>
                <a:lnTo>
                  <a:pt x="10131" y="47536"/>
                </a:lnTo>
                <a:lnTo>
                  <a:pt x="0" y="88761"/>
                </a:lnTo>
                <a:lnTo>
                  <a:pt x="929" y="456688"/>
                </a:lnTo>
                <a:lnTo>
                  <a:pt x="16550" y="495430"/>
                </a:lnTo>
                <a:lnTo>
                  <a:pt x="47522" y="522425"/>
                </a:lnTo>
                <a:lnTo>
                  <a:pt x="88736" y="532559"/>
                </a:lnTo>
                <a:lnTo>
                  <a:pt x="6035751" y="531629"/>
                </a:lnTo>
                <a:lnTo>
                  <a:pt x="6074482" y="516003"/>
                </a:lnTo>
                <a:lnTo>
                  <a:pt x="6101469" y="485022"/>
                </a:lnTo>
                <a:lnTo>
                  <a:pt x="6111600" y="443797"/>
                </a:lnTo>
                <a:lnTo>
                  <a:pt x="6110671" y="75869"/>
                </a:lnTo>
                <a:lnTo>
                  <a:pt x="6095049" y="37128"/>
                </a:lnTo>
                <a:lnTo>
                  <a:pt x="6064076" y="10134"/>
                </a:lnTo>
                <a:lnTo>
                  <a:pt x="6022863" y="0"/>
                </a:lnTo>
                <a:close/>
              </a:path>
            </a:pathLst>
          </a:custGeom>
          <a:solidFill>
            <a:srgbClr val="9FC6DC"/>
          </a:solidFill>
        </p:spPr>
        <p:txBody>
          <a:bodyPr wrap="square" lIns="0" tIns="0" rIns="0" bIns="0" rtlCol="0">
            <a:noAutofit/>
          </a:bodyPr>
          <a:lstStyle/>
          <a:p>
            <a:endParaRPr dirty="0"/>
          </a:p>
        </p:txBody>
      </p:sp>
      <p:sp>
        <p:nvSpPr>
          <p:cNvPr id="20" name="object 20"/>
          <p:cNvSpPr/>
          <p:nvPr/>
        </p:nvSpPr>
        <p:spPr>
          <a:xfrm>
            <a:off x="1100202" y="4563760"/>
            <a:ext cx="6111599" cy="532558"/>
          </a:xfrm>
          <a:custGeom>
            <a:avLst/>
            <a:gdLst/>
            <a:ahLst/>
            <a:cxnLst/>
            <a:rect l="l" t="t" r="r" b="b"/>
            <a:pathLst>
              <a:path w="6111599" h="532558">
                <a:moveTo>
                  <a:pt x="0" y="88761"/>
                </a:moveTo>
                <a:lnTo>
                  <a:pt x="10131" y="47536"/>
                </a:lnTo>
                <a:lnTo>
                  <a:pt x="37117" y="16554"/>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1"/>
                </a:lnTo>
                <a:close/>
              </a:path>
            </a:pathLst>
          </a:custGeom>
          <a:ln w="28042">
            <a:solidFill>
              <a:srgbClr val="FFFFFF"/>
            </a:solidFill>
          </a:ln>
        </p:spPr>
        <p:txBody>
          <a:bodyPr wrap="square" lIns="0" tIns="0" rIns="0" bIns="0" rtlCol="0">
            <a:noAutofit/>
          </a:bodyPr>
          <a:lstStyle/>
          <a:p>
            <a:endParaRPr/>
          </a:p>
        </p:txBody>
      </p:sp>
      <p:sp>
        <p:nvSpPr>
          <p:cNvPr id="21" name="object 21"/>
          <p:cNvSpPr/>
          <p:nvPr/>
        </p:nvSpPr>
        <p:spPr>
          <a:xfrm>
            <a:off x="663655" y="5960915"/>
            <a:ext cx="8730856" cy="1051316"/>
          </a:xfrm>
          <a:custGeom>
            <a:avLst/>
            <a:gdLst/>
            <a:ahLst/>
            <a:cxnLst/>
            <a:rect l="l" t="t" r="r" b="b"/>
            <a:pathLst>
              <a:path w="8730856" h="1051316">
                <a:moveTo>
                  <a:pt x="0" y="0"/>
                </a:moveTo>
                <a:lnTo>
                  <a:pt x="8730856" y="0"/>
                </a:lnTo>
                <a:lnTo>
                  <a:pt x="8730856" y="1051316"/>
                </a:lnTo>
                <a:lnTo>
                  <a:pt x="0" y="1051316"/>
                </a:lnTo>
                <a:lnTo>
                  <a:pt x="0"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663655" y="5960915"/>
            <a:ext cx="8730856" cy="1051316"/>
          </a:xfrm>
          <a:custGeom>
            <a:avLst/>
            <a:gdLst/>
            <a:ahLst/>
            <a:cxnLst/>
            <a:rect l="l" t="t" r="r" b="b"/>
            <a:pathLst>
              <a:path w="8730856" h="1051316">
                <a:moveTo>
                  <a:pt x="0" y="0"/>
                </a:moveTo>
                <a:lnTo>
                  <a:pt x="8730856" y="0"/>
                </a:lnTo>
                <a:lnTo>
                  <a:pt x="8730856" y="1051316"/>
                </a:lnTo>
                <a:lnTo>
                  <a:pt x="0" y="1051316"/>
                </a:lnTo>
                <a:lnTo>
                  <a:pt x="0" y="0"/>
                </a:lnTo>
                <a:close/>
              </a:path>
            </a:pathLst>
          </a:custGeom>
          <a:ln w="28042">
            <a:solidFill>
              <a:srgbClr val="941100"/>
            </a:solidFill>
          </a:ln>
        </p:spPr>
        <p:txBody>
          <a:bodyPr wrap="square" lIns="0" tIns="0" rIns="0" bIns="0" rtlCol="0">
            <a:noAutofit/>
          </a:bodyPr>
          <a:lstStyle/>
          <a:p>
            <a:endParaRPr/>
          </a:p>
        </p:txBody>
      </p:sp>
      <p:sp>
        <p:nvSpPr>
          <p:cNvPr id="23" name="object 23"/>
          <p:cNvSpPr/>
          <p:nvPr/>
        </p:nvSpPr>
        <p:spPr>
          <a:xfrm>
            <a:off x="1100198" y="5694638"/>
            <a:ext cx="6111600" cy="532559"/>
          </a:xfrm>
          <a:custGeom>
            <a:avLst/>
            <a:gdLst/>
            <a:ahLst/>
            <a:cxnLst/>
            <a:rect l="l" t="t" r="r" b="b"/>
            <a:pathLst>
              <a:path w="6111600" h="532559">
                <a:moveTo>
                  <a:pt x="6022863" y="0"/>
                </a:moveTo>
                <a:lnTo>
                  <a:pt x="75848" y="929"/>
                </a:lnTo>
                <a:lnTo>
                  <a:pt x="37117" y="16555"/>
                </a:lnTo>
                <a:lnTo>
                  <a:pt x="10131" y="47536"/>
                </a:lnTo>
                <a:lnTo>
                  <a:pt x="0" y="88761"/>
                </a:lnTo>
                <a:lnTo>
                  <a:pt x="929" y="456688"/>
                </a:lnTo>
                <a:lnTo>
                  <a:pt x="16550" y="495430"/>
                </a:lnTo>
                <a:lnTo>
                  <a:pt x="47523" y="522425"/>
                </a:lnTo>
                <a:lnTo>
                  <a:pt x="88736" y="532559"/>
                </a:lnTo>
                <a:lnTo>
                  <a:pt x="6035752" y="531629"/>
                </a:lnTo>
                <a:lnTo>
                  <a:pt x="6074483" y="516003"/>
                </a:lnTo>
                <a:lnTo>
                  <a:pt x="6101469" y="485021"/>
                </a:lnTo>
                <a:lnTo>
                  <a:pt x="6111600" y="443796"/>
                </a:lnTo>
                <a:lnTo>
                  <a:pt x="6110671" y="75869"/>
                </a:lnTo>
                <a:lnTo>
                  <a:pt x="6095049" y="37128"/>
                </a:lnTo>
                <a:lnTo>
                  <a:pt x="6064076" y="10134"/>
                </a:lnTo>
                <a:lnTo>
                  <a:pt x="6022863" y="0"/>
                </a:lnTo>
                <a:close/>
              </a:path>
            </a:pathLst>
          </a:custGeom>
          <a:solidFill>
            <a:srgbClr val="941100"/>
          </a:solidFill>
        </p:spPr>
        <p:txBody>
          <a:bodyPr wrap="square" lIns="0" tIns="0" rIns="0" bIns="0" rtlCol="0">
            <a:noAutofit/>
          </a:bodyPr>
          <a:lstStyle/>
          <a:p>
            <a:endParaRPr/>
          </a:p>
        </p:txBody>
      </p:sp>
      <p:sp>
        <p:nvSpPr>
          <p:cNvPr id="24" name="object 24"/>
          <p:cNvSpPr/>
          <p:nvPr/>
        </p:nvSpPr>
        <p:spPr>
          <a:xfrm>
            <a:off x="1100202" y="5694635"/>
            <a:ext cx="6111599" cy="532558"/>
          </a:xfrm>
          <a:custGeom>
            <a:avLst/>
            <a:gdLst/>
            <a:ahLst/>
            <a:cxnLst/>
            <a:rect l="l" t="t" r="r" b="b"/>
            <a:pathLst>
              <a:path w="6111599" h="532558">
                <a:moveTo>
                  <a:pt x="0" y="88761"/>
                </a:moveTo>
                <a:lnTo>
                  <a:pt x="10131" y="47536"/>
                </a:lnTo>
                <a:lnTo>
                  <a:pt x="37117" y="16554"/>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1"/>
                </a:lnTo>
                <a:close/>
              </a:path>
            </a:pathLst>
          </a:custGeom>
          <a:ln w="28042">
            <a:solidFill>
              <a:srgbClr val="FFFFFF"/>
            </a:solidFill>
          </a:ln>
        </p:spPr>
        <p:txBody>
          <a:bodyPr wrap="square" lIns="0" tIns="0" rIns="0" bIns="0" rtlCol="0">
            <a:noAutofit/>
          </a:bodyPr>
          <a:lstStyle/>
          <a:p>
            <a:endParaRPr/>
          </a:p>
        </p:txBody>
      </p:sp>
      <p:sp>
        <p:nvSpPr>
          <p:cNvPr id="25" name="object 25"/>
          <p:cNvSpPr txBox="1"/>
          <p:nvPr/>
        </p:nvSpPr>
        <p:spPr>
          <a:xfrm>
            <a:off x="1426847" y="2057402"/>
            <a:ext cx="7259955" cy="3931285"/>
          </a:xfrm>
          <a:prstGeom prst="rect">
            <a:avLst/>
          </a:prstGeom>
        </p:spPr>
        <p:txBody>
          <a:bodyPr vert="horz" wrap="square" lIns="0" tIns="0" rIns="0" bIns="0" rtlCol="0">
            <a:noAutofit/>
          </a:bodyPr>
          <a:lstStyle/>
          <a:p>
            <a:pPr marL="28565"/>
            <a:r>
              <a:rPr sz="2000" b="1" dirty="0">
                <a:solidFill>
                  <a:srgbClr val="FFFFFF"/>
                </a:solidFill>
                <a:latin typeface="Calibri"/>
                <a:cs typeface="Calibri"/>
              </a:rPr>
              <a:t>S</a:t>
            </a:r>
            <a:r>
              <a:rPr sz="2000" b="1" spc="-4" dirty="0">
                <a:solidFill>
                  <a:srgbClr val="FFFFFF"/>
                </a:solidFill>
                <a:latin typeface="Calibri"/>
                <a:cs typeface="Calibri"/>
              </a:rPr>
              <a:t>e</a:t>
            </a:r>
            <a:r>
              <a:rPr sz="2000" b="1" dirty="0">
                <a:solidFill>
                  <a:srgbClr val="FFFFFF"/>
                </a:solidFill>
                <a:latin typeface="Calibri"/>
                <a:cs typeface="Calibri"/>
              </a:rPr>
              <a:t>tting Event Strategies</a:t>
            </a:r>
            <a:endParaRPr sz="2000" dirty="0">
              <a:latin typeface="Calibri"/>
              <a:cs typeface="Calibri"/>
            </a:endParaRPr>
          </a:p>
          <a:p>
            <a:pPr>
              <a:lnSpc>
                <a:spcPts val="750"/>
              </a:lnSpc>
              <a:spcBef>
                <a:spcPts val="40"/>
              </a:spcBef>
            </a:pPr>
            <a:endParaRPr sz="2000" dirty="0">
              <a:latin typeface="Calibri"/>
              <a:cs typeface="Calibri"/>
            </a:endParaRPr>
          </a:p>
          <a:p>
            <a:pPr>
              <a:lnSpc>
                <a:spcPts val="999"/>
              </a:lnSpc>
            </a:pPr>
            <a:endParaRPr sz="2000" dirty="0">
              <a:latin typeface="Calibri"/>
              <a:cs typeface="Calibri"/>
            </a:endParaRPr>
          </a:p>
          <a:p>
            <a:pPr marL="187259" indent="-175198">
              <a:buFont typeface="Century Gothic"/>
              <a:buChar char="•"/>
              <a:tabLst>
                <a:tab pos="194242" algn="l"/>
              </a:tabLst>
            </a:pPr>
            <a:r>
              <a:rPr sz="2000" dirty="0">
                <a:latin typeface="Calibri"/>
                <a:cs typeface="Calibri"/>
              </a:rPr>
              <a:t>Understanding and add</a:t>
            </a:r>
            <a:r>
              <a:rPr sz="2000" spc="-10" dirty="0">
                <a:latin typeface="Calibri"/>
                <a:cs typeface="Calibri"/>
              </a:rPr>
              <a:t>r</a:t>
            </a:r>
            <a:r>
              <a:rPr sz="2000" dirty="0">
                <a:latin typeface="Calibri"/>
                <a:cs typeface="Calibri"/>
              </a:rPr>
              <a:t>essing p</a:t>
            </a:r>
            <a:r>
              <a:rPr sz="2000" spc="-10" dirty="0">
                <a:latin typeface="Calibri"/>
                <a:cs typeface="Calibri"/>
              </a:rPr>
              <a:t>r</a:t>
            </a:r>
            <a:r>
              <a:rPr sz="2000" dirty="0">
                <a:latin typeface="Calibri"/>
                <a:cs typeface="Calibri"/>
              </a:rPr>
              <a:t>ecipitating factors (if possible)</a:t>
            </a:r>
          </a:p>
          <a:p>
            <a:pPr>
              <a:lnSpc>
                <a:spcPts val="750"/>
              </a:lnSpc>
              <a:spcBef>
                <a:spcPts val="43"/>
              </a:spcBef>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marL="28565"/>
            <a:r>
              <a:rPr sz="2000" b="1" dirty="0">
                <a:solidFill>
                  <a:srgbClr val="FFFFFF"/>
                </a:solidFill>
                <a:latin typeface="Calibri"/>
                <a:cs typeface="Calibri"/>
              </a:rPr>
              <a:t>Antecedent Strategies</a:t>
            </a:r>
            <a:endParaRPr sz="2000" dirty="0">
              <a:latin typeface="Calibri"/>
              <a:cs typeface="Calibri"/>
            </a:endParaRPr>
          </a:p>
          <a:p>
            <a:pPr>
              <a:lnSpc>
                <a:spcPts val="999"/>
              </a:lnSpc>
            </a:pPr>
            <a:endParaRPr sz="2000" dirty="0">
              <a:latin typeface="Calibri"/>
              <a:cs typeface="Calibri"/>
            </a:endParaRPr>
          </a:p>
          <a:p>
            <a:pPr>
              <a:lnSpc>
                <a:spcPts val="999"/>
              </a:lnSpc>
              <a:spcBef>
                <a:spcPts val="62"/>
              </a:spcBef>
            </a:pPr>
            <a:endParaRPr sz="2000" dirty="0">
              <a:latin typeface="Calibri"/>
              <a:cs typeface="Calibri"/>
            </a:endParaRPr>
          </a:p>
          <a:p>
            <a:pPr marL="187259" marR="12695" indent="-175198">
              <a:lnSpc>
                <a:spcPts val="1910"/>
              </a:lnSpc>
              <a:buFont typeface="Century Gothic"/>
              <a:buChar char="•"/>
              <a:tabLst>
                <a:tab pos="194242" algn="l"/>
              </a:tabLst>
            </a:pPr>
            <a:r>
              <a:rPr sz="2000" dirty="0">
                <a:latin typeface="Calibri"/>
                <a:cs typeface="Calibri"/>
              </a:rPr>
              <a:t>Redesigning the lea</a:t>
            </a:r>
            <a:r>
              <a:rPr sz="2000" spc="35" dirty="0">
                <a:latin typeface="Calibri"/>
                <a:cs typeface="Calibri"/>
              </a:rPr>
              <a:t>r</a:t>
            </a:r>
            <a:r>
              <a:rPr sz="2000" dirty="0">
                <a:latin typeface="Calibri"/>
                <a:cs typeface="Calibri"/>
              </a:rPr>
              <a:t>ning and envi</a:t>
            </a:r>
            <a:r>
              <a:rPr sz="2000" spc="-10" dirty="0">
                <a:latin typeface="Calibri"/>
                <a:cs typeface="Calibri"/>
              </a:rPr>
              <a:t>r</a:t>
            </a:r>
            <a:r>
              <a:rPr sz="2000" dirty="0">
                <a:latin typeface="Calibri"/>
                <a:cs typeface="Calibri"/>
              </a:rPr>
              <a:t>onments to p</a:t>
            </a:r>
            <a:r>
              <a:rPr sz="2000" spc="-10" dirty="0">
                <a:latin typeface="Calibri"/>
                <a:cs typeface="Calibri"/>
              </a:rPr>
              <a:t>r</a:t>
            </a:r>
            <a:r>
              <a:rPr sz="2000" dirty="0">
                <a:latin typeface="Calibri"/>
                <a:cs typeface="Calibri"/>
              </a:rPr>
              <a:t>event p</a:t>
            </a:r>
            <a:r>
              <a:rPr sz="2000" spc="-10" dirty="0">
                <a:latin typeface="Calibri"/>
                <a:cs typeface="Calibri"/>
              </a:rPr>
              <a:t>r</a:t>
            </a:r>
            <a:r>
              <a:rPr sz="2000" dirty="0">
                <a:latin typeface="Calibri"/>
                <a:cs typeface="Calibri"/>
              </a:rPr>
              <a:t>oblem behaviors</a:t>
            </a:r>
          </a:p>
          <a:p>
            <a:pPr>
              <a:lnSpc>
                <a:spcPts val="850"/>
              </a:lnSpc>
              <a:spcBef>
                <a:spcPts val="25"/>
              </a:spcBef>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a:lnSpc>
                <a:spcPts val="999"/>
              </a:lnSpc>
              <a:buFont typeface="Century Gothic"/>
              <a:buChar char="•"/>
            </a:pPr>
            <a:endParaRPr sz="2000" dirty="0">
              <a:latin typeface="Calibri"/>
              <a:cs typeface="Calibri"/>
            </a:endParaRPr>
          </a:p>
          <a:p>
            <a:pPr marL="28565"/>
            <a:r>
              <a:rPr lang="en-US" sz="2000" b="1" dirty="0">
                <a:solidFill>
                  <a:srgbClr val="FFFFFF"/>
                </a:solidFill>
                <a:latin typeface="Calibri"/>
                <a:cs typeface="Calibri"/>
              </a:rPr>
              <a:t>Behavior </a:t>
            </a:r>
            <a:r>
              <a:rPr sz="2000" b="1" dirty="0">
                <a:solidFill>
                  <a:srgbClr val="FFFFFF"/>
                </a:solidFill>
                <a:latin typeface="Calibri"/>
                <a:cs typeface="Calibri"/>
              </a:rPr>
              <a:t>Teaching Strategies</a:t>
            </a:r>
            <a:endParaRPr sz="2000" dirty="0">
              <a:latin typeface="Calibri"/>
              <a:cs typeface="Calibri"/>
            </a:endParaRPr>
          </a:p>
          <a:p>
            <a:pPr>
              <a:lnSpc>
                <a:spcPts val="750"/>
              </a:lnSpc>
              <a:spcBef>
                <a:spcPts val="40"/>
              </a:spcBef>
            </a:pPr>
            <a:endParaRPr sz="2000" dirty="0">
              <a:latin typeface="Calibri"/>
              <a:cs typeface="Calibri"/>
            </a:endParaRPr>
          </a:p>
          <a:p>
            <a:pPr>
              <a:lnSpc>
                <a:spcPts val="999"/>
              </a:lnSpc>
            </a:pPr>
            <a:endParaRPr sz="2000" dirty="0">
              <a:latin typeface="Calibri"/>
              <a:cs typeface="Calibri"/>
            </a:endParaRPr>
          </a:p>
          <a:p>
            <a:pPr marL="194242" indent="-182182">
              <a:buFont typeface="Century Gothic"/>
              <a:buChar char="•"/>
              <a:tabLst>
                <a:tab pos="194242" algn="l"/>
              </a:tabLst>
            </a:pPr>
            <a:r>
              <a:rPr sz="2000" dirty="0">
                <a:latin typeface="Calibri"/>
                <a:cs typeface="Calibri"/>
              </a:rPr>
              <a:t>defining, modeling, practicing new behaviors</a:t>
            </a:r>
          </a:p>
          <a:p>
            <a:pPr>
              <a:lnSpc>
                <a:spcPts val="750"/>
              </a:lnSpc>
              <a:spcBef>
                <a:spcPts val="43"/>
              </a:spcBef>
            </a:pPr>
            <a:endParaRPr sz="2000" dirty="0">
              <a:latin typeface="Calibri"/>
              <a:cs typeface="Calibri"/>
            </a:endParaRPr>
          </a:p>
          <a:p>
            <a:pPr>
              <a:lnSpc>
                <a:spcPts val="999"/>
              </a:lnSpc>
            </a:pPr>
            <a:endParaRPr sz="2000" dirty="0">
              <a:latin typeface="Calibri"/>
              <a:cs typeface="Calibri"/>
            </a:endParaRPr>
          </a:p>
          <a:p>
            <a:pPr>
              <a:lnSpc>
                <a:spcPts val="999"/>
              </a:lnSpc>
            </a:pPr>
            <a:endParaRPr sz="2000" dirty="0">
              <a:latin typeface="Calibri"/>
              <a:cs typeface="Calibri"/>
            </a:endParaRPr>
          </a:p>
          <a:p>
            <a:pPr marL="28565"/>
            <a:r>
              <a:rPr sz="2000" b="1" dirty="0">
                <a:solidFill>
                  <a:srgbClr val="FFFFFF"/>
                </a:solidFill>
                <a:latin typeface="Calibri"/>
                <a:cs typeface="Calibri"/>
              </a:rPr>
              <a:t>Consequence Strategies</a:t>
            </a:r>
            <a:endParaRPr sz="2000" dirty="0">
              <a:latin typeface="Calibri"/>
              <a:cs typeface="Calibri"/>
            </a:endParaRPr>
          </a:p>
        </p:txBody>
      </p:sp>
      <p:sp>
        <p:nvSpPr>
          <p:cNvPr id="26" name="object 26"/>
          <p:cNvSpPr txBox="1"/>
          <p:nvPr/>
        </p:nvSpPr>
        <p:spPr>
          <a:xfrm>
            <a:off x="1328567" y="6314271"/>
            <a:ext cx="6158230" cy="282575"/>
          </a:xfrm>
          <a:prstGeom prst="rect">
            <a:avLst/>
          </a:prstGeom>
        </p:spPr>
        <p:txBody>
          <a:bodyPr vert="horz" wrap="square" lIns="0" tIns="0" rIns="0" bIns="0" rtlCol="0">
            <a:noAutofit/>
          </a:bodyPr>
          <a:lstStyle/>
          <a:p>
            <a:pPr marL="194242" indent="-182182">
              <a:buFont typeface="Century Gothic"/>
              <a:buChar char="•"/>
              <a:tabLst>
                <a:tab pos="194242" algn="l"/>
              </a:tabLst>
            </a:pPr>
            <a:r>
              <a:rPr sz="2000" dirty="0">
                <a:latin typeface="Calibri"/>
                <a:cs typeface="Calibri"/>
              </a:rPr>
              <a:t>implementing specific to generalizable </a:t>
            </a:r>
            <a:r>
              <a:rPr sz="2000" spc="-10" dirty="0">
                <a:latin typeface="Calibri"/>
                <a:cs typeface="Calibri"/>
              </a:rPr>
              <a:t>r</a:t>
            </a:r>
            <a:r>
              <a:rPr sz="2000" dirty="0">
                <a:latin typeface="Calibri"/>
                <a:cs typeface="Calibri"/>
              </a:rPr>
              <a:t>einfo</a:t>
            </a:r>
            <a:r>
              <a:rPr sz="2000" spc="-14" dirty="0">
                <a:latin typeface="Calibri"/>
                <a:cs typeface="Calibri"/>
              </a:rPr>
              <a:t>r</a:t>
            </a:r>
            <a:r>
              <a:rPr sz="2000" dirty="0">
                <a:latin typeface="Calibri"/>
                <a:cs typeface="Calibri"/>
              </a:rPr>
              <a:t>cement</a:t>
            </a:r>
          </a:p>
        </p:txBody>
      </p:sp>
      <p:sp>
        <p:nvSpPr>
          <p:cNvPr id="27" name="object 27"/>
          <p:cNvSpPr txBox="1"/>
          <p:nvPr/>
        </p:nvSpPr>
        <p:spPr>
          <a:xfrm>
            <a:off x="1328567" y="6597297"/>
            <a:ext cx="1217930" cy="282575"/>
          </a:xfrm>
          <a:prstGeom prst="rect">
            <a:avLst/>
          </a:prstGeom>
        </p:spPr>
        <p:txBody>
          <a:bodyPr vert="horz" wrap="square" lIns="0" tIns="0" rIns="0" bIns="0" rtlCol="0">
            <a:noAutofit/>
          </a:bodyPr>
          <a:lstStyle/>
          <a:p>
            <a:pPr marL="194242" indent="-182182">
              <a:buFont typeface="Century Gothic"/>
              <a:buChar char="•"/>
              <a:tabLst>
                <a:tab pos="194242" algn="l"/>
              </a:tabLst>
            </a:pPr>
            <a:r>
              <a:rPr sz="2000" dirty="0">
                <a:latin typeface="Calibri"/>
                <a:cs typeface="Calibri"/>
              </a:rPr>
              <a:t>teaching</a:t>
            </a:r>
          </a:p>
        </p:txBody>
      </p:sp>
      <p:grpSp>
        <p:nvGrpSpPr>
          <p:cNvPr id="28" name="Group 27"/>
          <p:cNvGrpSpPr/>
          <p:nvPr/>
        </p:nvGrpSpPr>
        <p:grpSpPr>
          <a:xfrm>
            <a:off x="8346896" y="500909"/>
            <a:ext cx="1480930" cy="1325562"/>
            <a:chOff x="3184855" y="2847536"/>
            <a:chExt cx="2090530" cy="2273104"/>
          </a:xfrm>
        </p:grpSpPr>
        <p:sp>
          <p:nvSpPr>
            <p:cNvPr id="29" name="5-Point Star 28"/>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3152</TotalTime>
  <Words>2762</Words>
  <Application>Microsoft Macintosh PowerPoint</Application>
  <PresentationFormat>Custom</PresentationFormat>
  <Paragraphs>646</Paragraphs>
  <Slides>69</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69</vt:i4>
      </vt:variant>
    </vt:vector>
  </HeadingPairs>
  <TitlesOfParts>
    <vt:vector size="82" baseType="lpstr">
      <vt:lpstr>ＭＳ Ｐゴシック</vt:lpstr>
      <vt:lpstr>ヒラギノ角ゴ ProN W3</vt:lpstr>
      <vt:lpstr>Arial</vt:lpstr>
      <vt:lpstr>Calibri</vt:lpstr>
      <vt:lpstr>Calibri </vt:lpstr>
      <vt:lpstr>Calibri Light</vt:lpstr>
      <vt:lpstr>Century Gothic</vt:lpstr>
      <vt:lpstr>Chalkboard</vt:lpstr>
      <vt:lpstr>Gill Sans MT</vt:lpstr>
      <vt:lpstr>Times New Roman</vt:lpstr>
      <vt:lpstr>Wingdings</vt:lpstr>
      <vt:lpstr>1_Office Theme</vt:lpstr>
      <vt:lpstr>2_Office Theme</vt:lpstr>
      <vt:lpstr> VTPBIS Leadership Team Training   Within a Multi-Tiered System of Supports  Intensive Level</vt:lpstr>
      <vt:lpstr>Agenda</vt:lpstr>
      <vt:lpstr>The Power of Relationships</vt:lpstr>
      <vt:lpstr>Life space Crisis Intervention</vt:lpstr>
      <vt:lpstr>De-escalation and  Relationship Building Skills</vt:lpstr>
      <vt:lpstr>WHEN DEALING WITH IN AN EMOTIONALLY CHARGED EVENT…</vt:lpstr>
      <vt:lpstr>CHILDREN WHO ARE HEARD LISTEN</vt:lpstr>
      <vt:lpstr>General Strategies</vt:lpstr>
      <vt:lpstr>BSP Strategies Based on FBA</vt:lpstr>
      <vt:lpstr>Activity</vt:lpstr>
      <vt:lpstr>F-BSP Strategy Types</vt:lpstr>
      <vt:lpstr>Selecting Strategies</vt:lpstr>
      <vt:lpstr>Setting Event Strategies</vt:lpstr>
      <vt:lpstr>At the Intensive Level, the children we are working with are often victims of trauma.</vt:lpstr>
      <vt:lpstr>What setting events impacted the function of her behavior when she broke the doll?  If you hadn’t seen this part of the clip, would you have assumed she broke the doll on purpose?</vt:lpstr>
      <vt:lpstr>Setting Events can influence the function of behavior</vt:lpstr>
      <vt:lpstr>What is trauma?</vt:lpstr>
      <vt:lpstr>The importance of knowing about trauma:</vt:lpstr>
      <vt:lpstr>PowerPoint Presentation</vt:lpstr>
      <vt:lpstr>Handouts</vt:lpstr>
      <vt:lpstr>Activity</vt:lpstr>
      <vt:lpstr>Antecedent Strategies</vt:lpstr>
      <vt:lpstr>Antecedent Strategies</vt:lpstr>
      <vt:lpstr>Activity</vt:lpstr>
      <vt:lpstr>Behavior Teaching Strategies</vt:lpstr>
      <vt:lpstr>Behavior Teaching – Adapt your  social skills curricula</vt:lpstr>
      <vt:lpstr>Instructional Approach to  Behavioral Skills Teaching (BST)</vt:lpstr>
      <vt:lpstr>Behavioral Skills Instruction at the  Intensive Level</vt:lpstr>
      <vt:lpstr>Activity</vt:lpstr>
      <vt:lpstr>Consequence Strategies</vt:lpstr>
      <vt:lpstr>Consequence Strategies</vt:lpstr>
      <vt:lpstr>Activity</vt:lpstr>
      <vt:lpstr>Supports and Practices</vt:lpstr>
      <vt:lpstr>Resources for Interventions</vt:lpstr>
      <vt:lpstr>Activity</vt:lpstr>
      <vt:lpstr>Step 5: Evaluation</vt:lpstr>
      <vt:lpstr>Short Term Goals</vt:lpstr>
      <vt:lpstr>Activity</vt:lpstr>
      <vt:lpstr>Measuring Goals</vt:lpstr>
      <vt:lpstr>Examples</vt:lpstr>
      <vt:lpstr>Example: Tracking Behaviors</vt:lpstr>
      <vt:lpstr>PowerPoint Presentation</vt:lpstr>
      <vt:lpstr>Activity</vt:lpstr>
      <vt:lpstr>Activity</vt:lpstr>
      <vt:lpstr>Measuring Fidelity</vt:lpstr>
      <vt:lpstr>Activity</vt:lpstr>
      <vt:lpstr>Behavior is improving</vt:lpstr>
      <vt:lpstr>Behavior is NOT improving</vt:lpstr>
      <vt:lpstr>When Starting  New  Interventions…</vt:lpstr>
      <vt:lpstr>CRISIS PLAN</vt:lpstr>
      <vt:lpstr>Taking Care of Yourself</vt:lpstr>
      <vt:lpstr>School-wide Crisis Plan</vt:lpstr>
      <vt:lpstr>Crisis Response</vt:lpstr>
      <vt:lpstr>Crisis Response</vt:lpstr>
      <vt:lpstr>Crisis Prevention/Intervention Plan</vt:lpstr>
      <vt:lpstr>Activity</vt:lpstr>
      <vt:lpstr>PowerPoint Presentation</vt:lpstr>
      <vt:lpstr>When should you refer?</vt:lpstr>
      <vt:lpstr>Effective Mental Health Interventions for Trauma</vt:lpstr>
      <vt:lpstr>Relationships with Partners</vt:lpstr>
      <vt:lpstr>Where do we go from here…     thoughts and/or questions…</vt:lpstr>
      <vt:lpstr>You are not alone!</vt:lpstr>
      <vt:lpstr>PowerPoint Presentation</vt:lpstr>
      <vt:lpstr>Getting ready for next year….</vt:lpstr>
      <vt:lpstr>More information about Coaching Support</vt:lpstr>
      <vt:lpstr>The elements necessary to  sustain PBIS include:</vt:lpstr>
      <vt:lpstr>Stay Connected</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Teri Brooks</dc:creator>
  <cp:lastModifiedBy>Microsoft Office User</cp:lastModifiedBy>
  <cp:revision>76</cp:revision>
  <dcterms:created xsi:type="dcterms:W3CDTF">2017-02-01T20:55:44Z</dcterms:created>
  <dcterms:modified xsi:type="dcterms:W3CDTF">2018-03-23T19:41:16Z</dcterms:modified>
</cp:coreProperties>
</file>