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  <p:sldMasterId id="2147483664" r:id="rId2"/>
  </p:sldMasterIdLst>
  <p:notesMasterIdLst>
    <p:notesMasterId r:id="rId47"/>
  </p:notesMasterIdLst>
  <p:sldIdLst>
    <p:sldId id="256" r:id="rId3"/>
    <p:sldId id="313" r:id="rId4"/>
    <p:sldId id="314" r:id="rId5"/>
    <p:sldId id="315" r:id="rId6"/>
    <p:sldId id="289" r:id="rId7"/>
    <p:sldId id="286" r:id="rId8"/>
    <p:sldId id="285" r:id="rId9"/>
    <p:sldId id="290" r:id="rId10"/>
    <p:sldId id="316" r:id="rId11"/>
    <p:sldId id="292" r:id="rId12"/>
    <p:sldId id="301" r:id="rId13"/>
    <p:sldId id="294" r:id="rId14"/>
    <p:sldId id="302" r:id="rId15"/>
    <p:sldId id="296" r:id="rId16"/>
    <p:sldId id="303" r:id="rId17"/>
    <p:sldId id="298" r:id="rId18"/>
    <p:sldId id="304" r:id="rId19"/>
    <p:sldId id="300" r:id="rId20"/>
    <p:sldId id="308" r:id="rId21"/>
    <p:sldId id="307" r:id="rId22"/>
    <p:sldId id="305" r:id="rId23"/>
    <p:sldId id="306" r:id="rId24"/>
    <p:sldId id="288" r:id="rId25"/>
    <p:sldId id="309" r:id="rId26"/>
    <p:sldId id="310" r:id="rId27"/>
    <p:sldId id="311" r:id="rId28"/>
    <p:sldId id="312" r:id="rId29"/>
    <p:sldId id="317" r:id="rId30"/>
    <p:sldId id="318" r:id="rId31"/>
    <p:sldId id="319" r:id="rId32"/>
    <p:sldId id="287" r:id="rId33"/>
    <p:sldId id="291" r:id="rId34"/>
    <p:sldId id="320" r:id="rId35"/>
    <p:sldId id="293" r:id="rId36"/>
    <p:sldId id="321" r:id="rId37"/>
    <p:sldId id="295" r:id="rId38"/>
    <p:sldId id="322" r:id="rId39"/>
    <p:sldId id="297" r:id="rId40"/>
    <p:sldId id="284" r:id="rId41"/>
    <p:sldId id="323" r:id="rId42"/>
    <p:sldId id="299" r:id="rId43"/>
    <p:sldId id="324" r:id="rId44"/>
    <p:sldId id="325" r:id="rId45"/>
    <p:sldId id="281" r:id="rId46"/>
  </p:sldIdLst>
  <p:sldSz cx="9144000" cy="5143500" type="screen16x9"/>
  <p:notesSz cx="6858000" cy="9144000"/>
  <p:custShowLst>
    <p:custShow name="Custom Show 1" id="0">
      <p:sldLst/>
    </p:custShow>
  </p:custShow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D1E2DE-EC88-4B0A-8644-85DC3D84E773}">
  <a:tblStyle styleId="{E6D1E2DE-EC88-4B0A-8644-85DC3D84E7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82866"/>
  </p:normalViewPr>
  <p:slideViewPr>
    <p:cSldViewPr snapToGrid="0" snapToObjects="1">
      <p:cViewPr varScale="1">
        <p:scale>
          <a:sx n="121" d="100"/>
          <a:sy n="121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9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1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18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2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0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60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4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B3789FA-62A6-4B47-9152-45F197951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7E0B60C-4686-914C-B712-48973F41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C51B08B-FBB9-EA4C-8CEB-5B99F591C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254501-B2A9-084C-A5D2-FA65FAF83EA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04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64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620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22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02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38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0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1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60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8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4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68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40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13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6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42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35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2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8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8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9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7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82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63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59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00CEF6"/>
              </a:buClr>
              <a:buSzPts val="14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7" name="Google Shape;337;p9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8" name="Google Shape;338;p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2" name="Google Shape;342;p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3" name="Google Shape;343;p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4" name="Google Shape;344;p9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45" name="Google Shape;345;p9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46" name="Google Shape;346;p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3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All graph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28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37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6690-8B54-FA4E-A984-726F2DFF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F55A-EDED-3340-ACA0-B4635BCA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387D2-4AC8-3E41-8204-D17CA906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EDA65FB-326D-4442-8B96-E4EBE56B0960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CCE3-07BA-1348-95DA-4D3A41FC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3416-2C9E-6345-B062-37301EF2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55F2-8BF6-824E-AEE4-44272582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6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09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◉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◉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  <a:endParaRPr sz="9600">
              <a:solidFill>
                <a:srgbClr val="00CEF6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35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0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  <p:sldLayoutId id="2147483660" r:id="rId4"/>
    <p:sldLayoutId id="214748366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65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2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en.wikipedia.org/wiki/W._Edwards_Deming&amp;sa=D&amp;ust=1463700706970000&amp;usg=AFQjCNGZqsO5eD2PW7Zhcjxo-i92jAVjc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vermont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aaronkoblin.com/&amp;sa=D&amp;ust=1463700706989000&amp;usg=AFQjCNFeawIy9f5uJ9EidwASWI0tekIH4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IgioXyJlU&amp;feature=youtu.b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aniel_Keys_Moran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unsplash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8jGf_nyhU&amp;feature=youtu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Maximizing the Effectiveness of your PBIS Team Meetings</a:t>
            </a:r>
            <a:endParaRPr dirty="0"/>
          </a:p>
        </p:txBody>
      </p:sp>
      <p:sp>
        <p:nvSpPr>
          <p:cNvPr id="3" name="Google Shape;57;p16">
            <a:extLst>
              <a:ext uri="{FF2B5EF4-FFF2-40B4-BE49-F238E27FC236}">
                <a16:creationId xmlns:a16="http://schemas.microsoft.com/office/drawing/2014/main" id="{8D6BC429-DB24-0A49-99A3-B001B4F429B1}"/>
              </a:ext>
            </a:extLst>
          </p:cNvPr>
          <p:cNvSpPr txBox="1">
            <a:spLocks/>
          </p:cNvSpPr>
          <p:nvPr/>
        </p:nvSpPr>
        <p:spPr>
          <a:xfrm>
            <a:off x="641132" y="4414345"/>
            <a:ext cx="7956331" cy="60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1800" dirty="0"/>
              <a:t>Bonnie Poe, VTPBIS Coach and Trainer</a:t>
            </a:r>
          </a:p>
          <a:p>
            <a:r>
              <a:rPr lang="en-US" sz="1800" dirty="0"/>
              <a:t>VTPBIS Annual Leadership Forum, October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4" name="Rectangle 3"/>
          <p:cNvSpPr/>
          <p:nvPr/>
        </p:nvSpPr>
        <p:spPr>
          <a:xfrm>
            <a:off x="891822" y="688623"/>
            <a:ext cx="5966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Some Basics: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3200" dirty="0"/>
              <a:t>   Team members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3200" dirty="0"/>
              <a:t>    Agenda</a:t>
            </a:r>
          </a:p>
          <a:p>
            <a:r>
              <a:rPr lang="en-US" sz="3200" dirty="0"/>
              <a:t>           Google Doc 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3200" dirty="0"/>
              <a:t>    Projector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3200" dirty="0"/>
              <a:t>    Comfortable Environment</a:t>
            </a:r>
          </a:p>
        </p:txBody>
      </p:sp>
    </p:spTree>
    <p:extLst>
      <p:ext uri="{BB962C8B-B14F-4D97-AF65-F5344CB8AC3E}">
        <p14:creationId xmlns:p14="http://schemas.microsoft.com/office/powerpoint/2010/main" val="208423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50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2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3" name="Rectangle 2"/>
          <p:cNvSpPr/>
          <p:nvPr/>
        </p:nvSpPr>
        <p:spPr>
          <a:xfrm>
            <a:off x="5204178" y="914400"/>
            <a:ext cx="32173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helvetica neue" charset="0"/>
              </a:rPr>
              <a:t>The culture of a workplace - an organization's values, norms and practices - has a huge impact on our happiness and success. </a:t>
            </a:r>
          </a:p>
          <a:p>
            <a:r>
              <a:rPr lang="en-US" dirty="0">
                <a:solidFill>
                  <a:srgbClr val="333333"/>
                </a:solidFill>
                <a:latin typeface="helvetica neue" charset="0"/>
              </a:rPr>
              <a:t>                          </a:t>
            </a:r>
          </a:p>
          <a:p>
            <a:r>
              <a:rPr lang="en-US" dirty="0">
                <a:solidFill>
                  <a:srgbClr val="333333"/>
                </a:solidFill>
                <a:latin typeface="+mj-lt"/>
              </a:rPr>
              <a:t>                                   Adam Grant</a:t>
            </a:r>
          </a:p>
          <a:p>
            <a:endParaRPr lang="en-US" dirty="0">
              <a:solidFill>
                <a:srgbClr val="333333"/>
              </a:solidFill>
              <a:latin typeface="helvetica neue" charset="0"/>
            </a:endParaRPr>
          </a:p>
          <a:p>
            <a:endParaRPr lang="en-US" dirty="0">
              <a:solidFill>
                <a:srgbClr val="333333"/>
              </a:solidFill>
              <a:latin typeface="helvetica neue" charset="0"/>
            </a:endParaRPr>
          </a:p>
          <a:p>
            <a:endParaRPr lang="en-US" dirty="0">
              <a:solidFill>
                <a:srgbClr val="333333"/>
              </a:solidFill>
              <a:latin typeface="helvetica neue" charset="0"/>
            </a:endParaRPr>
          </a:p>
          <a:p>
            <a:endParaRPr lang="en-US" dirty="0">
              <a:solidFill>
                <a:srgbClr val="333333"/>
              </a:solidFill>
              <a:latin typeface="helvetica neue" charset="0"/>
            </a:endParaRPr>
          </a:p>
          <a:p>
            <a:endParaRPr lang="en-US" dirty="0">
              <a:solidFill>
                <a:srgbClr val="333333"/>
              </a:solidFill>
              <a:latin typeface="helvetica neue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578" y="304801"/>
            <a:ext cx="41430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 prepared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Keep on task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Share the 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Decisions based made on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Encourage others</a:t>
            </a:r>
          </a:p>
        </p:txBody>
      </p:sp>
    </p:spTree>
    <p:extLst>
      <p:ext uri="{BB962C8B-B14F-4D97-AF65-F5344CB8AC3E}">
        <p14:creationId xmlns:p14="http://schemas.microsoft.com/office/powerpoint/2010/main" val="7522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50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074820" y="1003154"/>
            <a:ext cx="5678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Members</a:t>
            </a:r>
          </a:p>
          <a:p>
            <a:endParaRPr lang="en-US" sz="3600" dirty="0"/>
          </a:p>
          <a:p>
            <a:r>
              <a:rPr lang="en-US" sz="3600" dirty="0"/>
              <a:t>Save time and list them and then </a:t>
            </a:r>
            <a:r>
              <a:rPr lang="en-US" sz="3600" b="1" dirty="0"/>
              <a:t>Bold</a:t>
            </a:r>
            <a:r>
              <a:rPr lang="en-US" sz="3600" dirty="0"/>
              <a:t> them when present</a:t>
            </a:r>
          </a:p>
        </p:txBody>
      </p:sp>
    </p:spTree>
    <p:extLst>
      <p:ext uri="{BB962C8B-B14F-4D97-AF65-F5344CB8AC3E}">
        <p14:creationId xmlns:p14="http://schemas.microsoft.com/office/powerpoint/2010/main" val="173674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15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50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uk-UA" smtClean="0"/>
              <a:pPr lvl="0"/>
              <a:t>16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983341" y="1076337"/>
            <a:ext cx="7360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Member roles*:</a:t>
            </a:r>
          </a:p>
          <a:p>
            <a:endParaRPr lang="en-US" sz="3200" dirty="0"/>
          </a:p>
          <a:p>
            <a:r>
              <a:rPr lang="en-US" sz="3200" dirty="0"/>
              <a:t>Determine at previous meeting</a:t>
            </a:r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/>
              <a:t>*role definitions online</a:t>
            </a:r>
          </a:p>
        </p:txBody>
      </p:sp>
    </p:spTree>
    <p:extLst>
      <p:ext uri="{BB962C8B-B14F-4D97-AF65-F5344CB8AC3E}">
        <p14:creationId xmlns:p14="http://schemas.microsoft.com/office/powerpoint/2010/main" val="20093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17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50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0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18</a:t>
            </a:fld>
            <a:endParaRPr lang="uk-UA"/>
          </a:p>
        </p:txBody>
      </p:sp>
      <p:sp>
        <p:nvSpPr>
          <p:cNvPr id="3" name="Rectangle 2"/>
          <p:cNvSpPr/>
          <p:nvPr/>
        </p:nvSpPr>
        <p:spPr>
          <a:xfrm>
            <a:off x="5271910" y="1027289"/>
            <a:ext cx="30592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Bradley Hand" charset="0"/>
                <a:ea typeface="Bradley Hand" charset="0"/>
                <a:cs typeface="Bradley Hand" charset="0"/>
              </a:rPr>
              <a:t>One way to keep momentum going is to have constantly greater goals</a:t>
            </a:r>
            <a:r>
              <a:rPr lang="en-US" dirty="0">
                <a:solidFill>
                  <a:srgbClr val="333333"/>
                </a:solidFill>
                <a:latin typeface="helvetica neue" charset="0"/>
              </a:rPr>
              <a:t>. </a:t>
            </a:r>
          </a:p>
          <a:p>
            <a:r>
              <a:rPr lang="en-US" dirty="0">
                <a:solidFill>
                  <a:srgbClr val="333333"/>
                </a:solidFill>
                <a:latin typeface="helvetica neue" charset="0"/>
              </a:rPr>
              <a:t>                           </a:t>
            </a:r>
            <a:r>
              <a:rPr lang="en-US" sz="1100" dirty="0">
                <a:solidFill>
                  <a:srgbClr val="333333"/>
                </a:solidFill>
                <a:latin typeface="Bradley Hand" charset="0"/>
                <a:ea typeface="Bradley Hand" charset="0"/>
                <a:cs typeface="Bradley Hand" charset="0"/>
              </a:rPr>
              <a:t>Michael </a:t>
            </a:r>
            <a:r>
              <a:rPr lang="en-US" sz="1100" dirty="0" err="1">
                <a:solidFill>
                  <a:srgbClr val="333333"/>
                </a:solidFill>
                <a:latin typeface="Bradley Hand" charset="0"/>
                <a:ea typeface="Bradley Hand" charset="0"/>
                <a:cs typeface="Bradley Hand" charset="0"/>
              </a:rPr>
              <a:t>Korda</a:t>
            </a:r>
            <a:br>
              <a:rPr lang="en-US" sz="1100" dirty="0">
                <a:latin typeface="Bradley Hand" charset="0"/>
                <a:ea typeface="Bradley Hand" charset="0"/>
                <a:cs typeface="Bradley Hand" charset="0"/>
              </a:rPr>
            </a:br>
            <a:endParaRPr lang="en-US" sz="11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089" y="880534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Importance of Goals and Objectives for a Meeting</a:t>
            </a:r>
          </a:p>
        </p:txBody>
      </p:sp>
    </p:spTree>
    <p:extLst>
      <p:ext uri="{BB962C8B-B14F-4D97-AF65-F5344CB8AC3E}">
        <p14:creationId xmlns:p14="http://schemas.microsoft.com/office/powerpoint/2010/main" val="120661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19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50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D3D8-11EB-DA49-A9C9-FDCF2D2C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79" y="355847"/>
            <a:ext cx="5626200" cy="8574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2700" b="1" dirty="0"/>
            </a:br>
            <a:r>
              <a:rPr lang="en-US" sz="2700" b="1" dirty="0"/>
              <a:t>Maximizing Your Session Participation</a:t>
            </a:r>
            <a:br>
              <a:rPr lang="en-US" sz="2700" b="1" dirty="0"/>
            </a:br>
            <a:endParaRPr lang="en-US" sz="2700" b="1" dirty="0"/>
          </a:p>
        </p:txBody>
      </p:sp>
      <p:grpSp>
        <p:nvGrpSpPr>
          <p:cNvPr id="35842" name="Freeform 4">
            <a:extLst>
              <a:ext uri="{FF2B5EF4-FFF2-40B4-BE49-F238E27FC236}">
                <a16:creationId xmlns:a16="http://schemas.microsoft.com/office/drawing/2014/main" id="{E860DFA0-0340-364E-959D-4BA666D5F151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1247775"/>
            <a:ext cx="5010150" cy="2552700"/>
            <a:chOff x="848" y="1048"/>
            <a:chExt cx="4208" cy="2144"/>
          </a:xfrm>
        </p:grpSpPr>
        <p:pic>
          <p:nvPicPr>
            <p:cNvPr id="35847" name="Freeform 4">
              <a:extLst>
                <a:ext uri="{FF2B5EF4-FFF2-40B4-BE49-F238E27FC236}">
                  <a16:creationId xmlns:a16="http://schemas.microsoft.com/office/drawing/2014/main" id="{D3B1A059-5E57-9A46-AC3B-947B0130FC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048"/>
              <a:ext cx="4208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3">
              <a:extLst>
                <a:ext uri="{FF2B5EF4-FFF2-40B4-BE49-F238E27FC236}">
                  <a16:creationId xmlns:a16="http://schemas.microsoft.com/office/drawing/2014/main" id="{B8776AB0-AE1E-9540-A39F-4FCCABE92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069"/>
              <a:ext cx="4141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9504" tIns="119504" rIns="119504" bIns="1776329"/>
            <a:lstStyle>
              <a:lvl1pPr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985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endParaRPr lang="en-US" altLang="en-US" sz="1650">
                <a:solidFill>
                  <a:srgbClr val="FFFFFF"/>
                </a:solidFill>
              </a:endParaRPr>
            </a:p>
          </p:txBody>
        </p:sp>
      </p:grpSp>
      <p:grpSp>
        <p:nvGrpSpPr>
          <p:cNvPr id="35843" name="Freeform 5">
            <a:extLst>
              <a:ext uri="{FF2B5EF4-FFF2-40B4-BE49-F238E27FC236}">
                <a16:creationId xmlns:a16="http://schemas.microsoft.com/office/drawing/2014/main" id="{399F06B2-C9E2-8640-81B1-80FAED19CDC1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1438275"/>
            <a:ext cx="4886325" cy="2733675"/>
            <a:chOff x="816" y="1208"/>
            <a:chExt cx="4104" cy="2296"/>
          </a:xfrm>
        </p:grpSpPr>
        <p:pic>
          <p:nvPicPr>
            <p:cNvPr id="35845" name="Freeform 5">
              <a:extLst>
                <a:ext uri="{FF2B5EF4-FFF2-40B4-BE49-F238E27FC236}">
                  <a16:creationId xmlns:a16="http://schemas.microsoft.com/office/drawing/2014/main" id="{83D1CF69-CABB-424F-B588-937FF2ED34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08"/>
              <a:ext cx="4104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B62B92EC-51A5-2948-A672-ED3241C92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229"/>
              <a:ext cx="3997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153" tIns="154305" rIns="77153" bIns="77153"/>
            <a:lstStyle>
              <a:lvl1pPr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17550" indent="-198438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985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altLang="en-US" sz="2400"/>
                <a:t>Consider these questions: 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100"/>
                <a:t>Where are we in our implementation?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100"/>
                <a:t>What do I hope to learn?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100"/>
                <a:t>What did I learn?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100"/>
                <a:t>What will I do with what I learned? 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100"/>
                <a:t>By when?</a:t>
              </a:r>
            </a:p>
          </p:txBody>
        </p:sp>
      </p:grpSp>
      <p:sp>
        <p:nvSpPr>
          <p:cNvPr id="35844" name="TextBox 2">
            <a:extLst>
              <a:ext uri="{FF2B5EF4-FFF2-40B4-BE49-F238E27FC236}">
                <a16:creationId xmlns:a16="http://schemas.microsoft.com/office/drawing/2014/main" id="{EC578509-17D3-634A-B79B-0F345277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0" y="4205288"/>
            <a:ext cx="341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Use the Learning Reflection Sheet</a:t>
            </a:r>
          </a:p>
        </p:txBody>
      </p:sp>
    </p:spTree>
    <p:extLst>
      <p:ext uri="{BB962C8B-B14F-4D97-AF65-F5344CB8AC3E}">
        <p14:creationId xmlns:p14="http://schemas.microsoft.com/office/powerpoint/2010/main" val="106626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20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903111" y="1038578"/>
            <a:ext cx="351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Homework????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7378" y="959557"/>
            <a:ext cx="294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Bradley Hand" charset="0"/>
                <a:ea typeface="Bradley Hand" charset="0"/>
                <a:cs typeface="Bradley Hand" charset="0"/>
              </a:rPr>
              <a:t>When you go to meetings or auditions and you fail to prepare, then prepare to fail. It is simple but true</a:t>
            </a:r>
            <a:r>
              <a:rPr lang="en-US" dirty="0">
                <a:solidFill>
                  <a:srgbClr val="333333"/>
                </a:solidFill>
                <a:latin typeface="helvetica neue" charset="0"/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  <a:latin typeface="helvetica neue" charset="0"/>
              </a:rPr>
              <a:t>                                    </a:t>
            </a:r>
            <a:r>
              <a:rPr lang="en-US" sz="1200" dirty="0">
                <a:solidFill>
                  <a:srgbClr val="333333"/>
                </a:solidFill>
                <a:latin typeface="Bradley Hand" charset="0"/>
                <a:ea typeface="Bradley Hand" charset="0"/>
                <a:cs typeface="Bradley Hand" charset="0"/>
              </a:rPr>
              <a:t>Paula Abdul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1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21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50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22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140178" y="869244"/>
            <a:ext cx="7078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Capture the key information for future use</a:t>
            </a:r>
          </a:p>
          <a:p>
            <a:endParaRPr lang="en-US" sz="3600" dirty="0"/>
          </a:p>
          <a:p>
            <a:r>
              <a:rPr lang="en-US" sz="3600" dirty="0"/>
              <a:t>How will decisions be made?</a:t>
            </a:r>
          </a:p>
        </p:txBody>
      </p:sp>
    </p:spTree>
    <p:extLst>
      <p:ext uri="{BB962C8B-B14F-4D97-AF65-F5344CB8AC3E}">
        <p14:creationId xmlns:p14="http://schemas.microsoft.com/office/powerpoint/2010/main" val="92647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23</a:t>
            </a:fld>
            <a:endParaRPr lang="uk-U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03329"/>
              </p:ext>
            </p:extLst>
          </p:nvPr>
        </p:nvGraphicFramePr>
        <p:xfrm>
          <a:off x="1143000" y="615950"/>
          <a:ext cx="68580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4" imgW="9398000" imgH="5359400" progId="Word.Document.12">
                  <p:embed/>
                </p:oleObj>
              </mc:Choice>
              <mc:Fallback>
                <p:oleObj name="Document" r:id="rId4" imgW="9398000" imgH="535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15950"/>
                        <a:ext cx="6858000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084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24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575733" y="541867"/>
            <a:ext cx="939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+As the meeting progresses, note </a:t>
            </a:r>
          </a:p>
          <a:p>
            <a:r>
              <a:rPr lang="en-US" sz="3600" dirty="0"/>
              <a:t>   potential next meeting agenda items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733" y="1873957"/>
            <a:ext cx="7845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+ Choose next member roles</a:t>
            </a:r>
          </a:p>
        </p:txBody>
      </p:sp>
    </p:spTree>
    <p:extLst>
      <p:ext uri="{BB962C8B-B14F-4D97-AF65-F5344CB8AC3E}">
        <p14:creationId xmlns:p14="http://schemas.microsoft.com/office/powerpoint/2010/main" val="177053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25</a:t>
            </a:fld>
            <a:endParaRPr lang="uk-U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03329"/>
              </p:ext>
            </p:extLst>
          </p:nvPr>
        </p:nvGraphicFramePr>
        <p:xfrm>
          <a:off x="1143000" y="615950"/>
          <a:ext cx="68580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9398000" imgH="5359400" progId="Word.Document.12">
                  <p:embed/>
                </p:oleObj>
              </mc:Choice>
              <mc:Fallback>
                <p:oleObj name="Document" r:id="rId4" imgW="9398000" imgH="535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15950"/>
                        <a:ext cx="6858000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90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26</a:t>
            </a:fld>
            <a:endParaRPr lang="uk-U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03329"/>
              </p:ext>
            </p:extLst>
          </p:nvPr>
        </p:nvGraphicFramePr>
        <p:xfrm>
          <a:off x="1143000" y="615950"/>
          <a:ext cx="68580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4" imgW="9398000" imgH="5359400" progId="Word.Document.12">
                  <p:embed/>
                </p:oleObj>
              </mc:Choice>
              <mc:Fallback>
                <p:oleObj name="Document" r:id="rId4" imgW="9398000" imgH="535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15950"/>
                        <a:ext cx="6858000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702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27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733779" y="530578"/>
            <a:ext cx="7879644" cy="343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Take 5 </a:t>
            </a:r>
            <a:r>
              <a:rPr lang="mr-IN" sz="3600" dirty="0"/>
              <a:t>–</a:t>
            </a:r>
            <a:endParaRPr lang="en-US" sz="3600" dirty="0"/>
          </a:p>
          <a:p>
            <a:pPr marL="571500" indent="-571500">
              <a:buFont typeface="Wingdings" charset="2"/>
              <a:buChar char="§"/>
            </a:pPr>
            <a:r>
              <a:rPr lang="en-US" sz="3600" dirty="0"/>
              <a:t>      Reflect on anything you want to address at your PBIS team meetings </a:t>
            </a:r>
          </a:p>
          <a:p>
            <a:pPr marL="571500" indent="-571500">
              <a:buFont typeface="Wingdings" charset="2"/>
              <a:buChar char="§"/>
            </a:pPr>
            <a:endParaRPr lang="en-US" sz="3600" dirty="0"/>
          </a:p>
          <a:p>
            <a:pPr marL="571500" indent="-571500">
              <a:buFont typeface="Wingdings" charset="2"/>
              <a:buChar char="§"/>
            </a:pPr>
            <a:r>
              <a:rPr lang="en-US" sz="3600" dirty="0"/>
              <a:t>      Stretch, stand up</a:t>
            </a:r>
          </a:p>
        </p:txBody>
      </p:sp>
    </p:spTree>
    <p:extLst>
      <p:ext uri="{BB962C8B-B14F-4D97-AF65-F5344CB8AC3E}">
        <p14:creationId xmlns:p14="http://schemas.microsoft.com/office/powerpoint/2010/main" val="80836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47975" y="3048000"/>
            <a:ext cx="5610300" cy="1475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“In God we trust. All others must bring data.”-</a:t>
            </a:r>
            <a:r>
              <a:rPr lang="en-US" sz="2800" dirty="0"/>
              <a:t> </a:t>
            </a:r>
            <a:r>
              <a:rPr lang="en-US" sz="2800" i="1" dirty="0">
                <a:hlinkClick r:id="rId3"/>
              </a:rPr>
              <a:t>W. Edwards Deming</a:t>
            </a:r>
            <a:r>
              <a:rPr lang="en-US" sz="2800" i="1" dirty="0"/>
              <a:t>, Statistician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419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Data Tips: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SWIS Proficiency</a:t>
            </a:r>
          </a:p>
          <a:p>
            <a:r>
              <a:rPr lang="en-US" sz="3200" dirty="0">
                <a:hlinkClick r:id="rId3"/>
              </a:rPr>
              <a:t>https://www.pbisvermont.org/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55858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2710C77-C610-524D-BAC7-5DBC5CE2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8" y="162219"/>
            <a:ext cx="8036472" cy="798397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ea typeface="ＭＳ Ｐゴシック" panose="020B0600070205080204" pitchFamily="34" charset="-128"/>
              </a:rPr>
              <a:t>Where is your school in the implementation process?</a:t>
            </a:r>
            <a:br>
              <a:rPr lang="en-US" altLang="en-US" sz="3000" b="1" dirty="0">
                <a:ea typeface="ＭＳ Ｐゴシック" panose="020B0600070205080204" pitchFamily="34" charset="-128"/>
              </a:rPr>
            </a:br>
            <a:endParaRPr lang="en-US" altLang="en-US" sz="1200" b="1" dirty="0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54161DC1-3AEB-C74F-BD21-8F4709B829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27" y="861500"/>
            <a:ext cx="5423832" cy="40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2402BF8F-D33A-584C-90DB-DFD62384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061" y="4862512"/>
            <a:ext cx="29065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latin typeface="Arial" panose="020B0604020202020204" pitchFamily="34" charset="0"/>
              </a:rPr>
              <a:t>Adapted from Fixsen &amp; Blase, 2005</a:t>
            </a:r>
          </a:p>
        </p:txBody>
      </p:sp>
    </p:spTree>
    <p:extLst>
      <p:ext uri="{BB962C8B-B14F-4D97-AF65-F5344CB8AC3E}">
        <p14:creationId xmlns:p14="http://schemas.microsoft.com/office/powerpoint/2010/main" val="316300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237067"/>
            <a:ext cx="6996600" cy="3228622"/>
          </a:xfrm>
        </p:spPr>
        <p:txBody>
          <a:bodyPr/>
          <a:lstStyle/>
          <a:p>
            <a:r>
              <a:rPr lang="en-US" sz="3200" dirty="0"/>
              <a:t>If teachers are reporting minors and majors, then share the data as frequently as you can!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WHY?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6588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78" y="1311317"/>
            <a:ext cx="8782755" cy="2718816"/>
          </a:xfrm>
        </p:spPr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</a:rPr>
              <a:t>“I think you can have a ridiculously enormous and complex data set, but if you have the right tools and methodology then it’s not a problem.” </a:t>
            </a:r>
            <a:r>
              <a:rPr lang="en-US" dirty="0"/>
              <a:t>–</a:t>
            </a:r>
            <a:r>
              <a:rPr lang="en-US" sz="1200" dirty="0"/>
              <a:t> </a:t>
            </a:r>
            <a:r>
              <a:rPr lang="en-US" sz="1200" i="1" dirty="0">
                <a:hlinkClick r:id="rId3"/>
              </a:rPr>
              <a:t>Aaron Koblin</a:t>
            </a:r>
            <a:r>
              <a:rPr lang="en-US" sz="1200" i="1" dirty="0"/>
              <a:t>, Entrepreneur in data and digital technologies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46267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689" y="4826200"/>
            <a:ext cx="5407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https://www.youtube.com/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watch?v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=3FIgioXyJlU&amp;feature=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youtu.be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FC1A4B5-C1FE-1B41-88F3-38EF66182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78" y="194947"/>
            <a:ext cx="8149381" cy="46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99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8" y="2607733"/>
            <a:ext cx="8130897" cy="1915492"/>
          </a:xfrm>
        </p:spPr>
        <p:txBody>
          <a:bodyPr/>
          <a:lstStyle/>
          <a:p>
            <a:r>
              <a:rPr lang="en-US" sz="3600" dirty="0"/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3775500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0"/>
            <a:ext cx="73297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0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69740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2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83840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97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56"/>
            <a:ext cx="9144000" cy="37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8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594" y="1546188"/>
            <a:ext cx="819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Some thought provoking quotes about data:</a:t>
            </a:r>
          </a:p>
        </p:txBody>
      </p:sp>
    </p:spTree>
    <p:extLst>
      <p:ext uri="{BB962C8B-B14F-4D97-AF65-F5344CB8AC3E}">
        <p14:creationId xmlns:p14="http://schemas.microsoft.com/office/powerpoint/2010/main" val="4249312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85" y="2490612"/>
            <a:ext cx="7927697" cy="2652888"/>
          </a:xfrm>
        </p:spPr>
        <p:txBody>
          <a:bodyPr/>
          <a:lstStyle/>
          <a:p>
            <a:r>
              <a:rPr lang="en-US" sz="3600" dirty="0"/>
              <a:t>It is a capital mistake to theorize before one has data.</a:t>
            </a:r>
            <a:br>
              <a:rPr lang="en-US" sz="3600" dirty="0"/>
            </a:br>
            <a:r>
              <a:rPr lang="en-US" b="0" dirty="0"/>
              <a:t> </a:t>
            </a:r>
            <a:r>
              <a:rPr lang="en-US" sz="1400" b="0" dirty="0"/>
              <a:t>Arthur Conan Doyle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79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767644" y="564444"/>
            <a:ext cx="78344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Objectives: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3200" dirty="0"/>
              <a:t>Implement meeting work with fidelity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pPr marL="457200" indent="-457200">
              <a:buFont typeface="Wingdings" charset="2"/>
              <a:buChar char="q"/>
            </a:pPr>
            <a:r>
              <a:rPr lang="en-US" sz="3200" dirty="0"/>
              <a:t>Self identify what you want to work on in your meetings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pPr marL="457200" indent="-457200">
              <a:buFont typeface="Wingdings" charset="2"/>
              <a:buChar char="q"/>
            </a:pPr>
            <a:r>
              <a:rPr lang="en-US" sz="3200" dirty="0"/>
              <a:t>Identify some strategies for looking at data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8975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0" y="232691"/>
            <a:ext cx="7885015" cy="38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3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308805"/>
            <a:ext cx="6796689" cy="45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2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7175" y="647172"/>
            <a:ext cx="8229600" cy="519600"/>
          </a:xfrm>
        </p:spPr>
        <p:txBody>
          <a:bodyPr/>
          <a:lstStyle/>
          <a:p>
            <a:pPr marL="38100" indent="0">
              <a:buNone/>
            </a:pPr>
            <a:r>
              <a:rPr lang="en-US" sz="3200" b="1" i="0" dirty="0">
                <a:solidFill>
                  <a:srgbClr val="00B0F0"/>
                </a:solidFill>
              </a:rPr>
              <a:t>“You can have data without information, but you cannot have information without data.” </a:t>
            </a:r>
          </a:p>
          <a:p>
            <a:pPr marL="38100" indent="0">
              <a:buNone/>
            </a:pPr>
            <a:r>
              <a:rPr lang="en-US" sz="1200" i="0" dirty="0"/>
              <a:t>– </a:t>
            </a:r>
            <a:r>
              <a:rPr lang="en-US" sz="1200" i="0" dirty="0">
                <a:hlinkClick r:id="rId2"/>
              </a:rPr>
              <a:t>Daniel Keys Moran</a:t>
            </a:r>
            <a:r>
              <a:rPr lang="en-US" sz="1200" i="0" dirty="0"/>
              <a:t>, an American computer programmer and science fiction writer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42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118045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uk-UA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lang="uk-UA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89" y="1298222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Final thoughts: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should drive how decisions are made.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will help avoid looking for the “silver bullet” (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simple and seemingly magical solution to a complicated problem).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124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8324A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28324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400"/>
              <a:buChar char="◉"/>
            </a:pPr>
            <a:r>
              <a:rPr lang="en" sz="2400">
                <a:solidFill>
                  <a:srgbClr val="28324A"/>
                </a:solidFill>
              </a:rPr>
              <a:t>Presentation template by </a:t>
            </a:r>
            <a:r>
              <a:rPr lang="en" sz="2400" u="sng">
                <a:solidFill>
                  <a:srgbClr val="28324A"/>
                </a:solidFill>
                <a:hlinkClick r:id="rId3"/>
              </a:rPr>
              <a:t>SlidesCarnival</a:t>
            </a:r>
            <a:endParaRPr sz="2400">
              <a:solidFill>
                <a:srgbClr val="28324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2400"/>
              <a:buChar char="◉"/>
            </a:pPr>
            <a:r>
              <a:rPr lang="en" sz="2400">
                <a:solidFill>
                  <a:srgbClr val="28324A"/>
                </a:solidFill>
              </a:rPr>
              <a:t>Photographs by </a:t>
            </a:r>
            <a:r>
              <a:rPr lang="en" sz="2400" u="sng">
                <a:solidFill>
                  <a:srgbClr val="28324A"/>
                </a:solidFill>
                <a:hlinkClick r:id="rId4"/>
              </a:rPr>
              <a:t>Unsplash</a:t>
            </a:r>
            <a:endParaRPr sz="2400">
              <a:solidFill>
                <a:srgbClr val="28324A"/>
              </a:solidFill>
            </a:endParaRPr>
          </a:p>
        </p:txBody>
      </p:sp>
      <p:sp>
        <p:nvSpPr>
          <p:cNvPr id="775" name="Google Shape;775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sym typeface="Oswa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82751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733779" y="1061157"/>
            <a:ext cx="4345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Why refresh team</a:t>
            </a:r>
          </a:p>
          <a:p>
            <a:r>
              <a:rPr lang="en-US" sz="3600" dirty="0"/>
              <a:t>meeting skills?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800" y="891822"/>
            <a:ext cx="3036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charset="0"/>
                <a:ea typeface="Bradley Hand" charset="0"/>
                <a:cs typeface="Bradley Hand" charset="0"/>
              </a:rPr>
              <a:t>People who enjoy meetings should not be in charge of anything.</a:t>
            </a:r>
          </a:p>
          <a:p>
            <a:r>
              <a:rPr lang="en-US" sz="3200" dirty="0">
                <a:latin typeface="Bradley Hand" charset="0"/>
                <a:ea typeface="Bradley Hand" charset="0"/>
                <a:cs typeface="Bradley Hand" charset="0"/>
              </a:rPr>
              <a:t>               </a:t>
            </a:r>
            <a:r>
              <a:rPr lang="en-US" sz="1200" dirty="0">
                <a:latin typeface="Bradley Hand" charset="0"/>
                <a:ea typeface="Bradley Hand" charset="0"/>
                <a:cs typeface="Bradley Hand" charset="0"/>
              </a:rPr>
              <a:t>Thomas </a:t>
            </a:r>
            <a:r>
              <a:rPr lang="en-US" sz="1200" dirty="0" err="1">
                <a:latin typeface="Bradley Hand" charset="0"/>
                <a:ea typeface="Bradley Hand" charset="0"/>
                <a:cs typeface="Bradley Hand" charset="0"/>
              </a:rPr>
              <a:t>Sowelle</a:t>
            </a:r>
            <a:endParaRPr lang="en-US" sz="1200" dirty="0"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6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55" y="0"/>
            <a:ext cx="9290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4712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48"/>
            <a:ext cx="9144000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9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-86783"/>
            <a:ext cx="8432800" cy="52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3" name="Rectangle 2"/>
          <p:cNvSpPr/>
          <p:nvPr/>
        </p:nvSpPr>
        <p:spPr>
          <a:xfrm>
            <a:off x="4009346" y="2417862"/>
            <a:ext cx="114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heavy" spc="-10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N</a:t>
            </a:r>
            <a:r>
              <a:rPr lang="en-US" u="heavy" spc="-20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o</a:t>
            </a:r>
            <a:r>
              <a:rPr lang="en-US" u="heavy" spc="-10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n</a:t>
            </a:r>
            <a:r>
              <a:rPr lang="en-US" u="heavy" spc="-15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-</a:t>
            </a:r>
            <a:r>
              <a:rPr lang="en-US" u="heavy" spc="-25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e</a:t>
            </a:r>
            <a:r>
              <a:rPr lang="en-US" u="heavy" spc="-10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x</a:t>
            </a:r>
            <a:r>
              <a:rPr lang="en-US" u="heavy" spc="-15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a</a:t>
            </a:r>
            <a:r>
              <a:rPr lang="en-US" u="heavy" spc="-20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m</a:t>
            </a:r>
            <a:r>
              <a:rPr lang="en-US" u="heavy" spc="-15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p</a:t>
            </a:r>
            <a:r>
              <a:rPr lang="en-US" u="heavy" spc="-5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l</a:t>
            </a:r>
            <a:r>
              <a:rPr lang="en-US" u="heavy" spc="-20" dirty="0">
                <a:solidFill>
                  <a:srgbClr val="800080"/>
                </a:solidFill>
                <a:latin typeface="Calibri"/>
                <a:cs typeface="Calibri"/>
                <a:hlinkClick r:id="rId3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08245"/>
      </p:ext>
    </p:extLst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546</Words>
  <Application>Microsoft Macintosh PowerPoint</Application>
  <PresentationFormat>On-screen Show (16:9)</PresentationFormat>
  <Paragraphs>132</Paragraphs>
  <Slides>44</Slides>
  <Notes>35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  <vt:variant>
        <vt:lpstr>Custom Shows</vt:lpstr>
      </vt:variant>
      <vt:variant>
        <vt:i4>1</vt:i4>
      </vt:variant>
    </vt:vector>
  </HeadingPairs>
  <TitlesOfParts>
    <vt:vector size="59" baseType="lpstr">
      <vt:lpstr>ＭＳ Ｐゴシック</vt:lpstr>
      <vt:lpstr>Arial</vt:lpstr>
      <vt:lpstr>Bradley Hand</vt:lpstr>
      <vt:lpstr>Calibri</vt:lpstr>
      <vt:lpstr>Century Gothic</vt:lpstr>
      <vt:lpstr>helvetica neue</vt:lpstr>
      <vt:lpstr>Inconsolata</vt:lpstr>
      <vt:lpstr>Oswald</vt:lpstr>
      <vt:lpstr>Pangolin</vt:lpstr>
      <vt:lpstr>Source Sans Pro</vt:lpstr>
      <vt:lpstr>Wingdings</vt:lpstr>
      <vt:lpstr>Jaques template</vt:lpstr>
      <vt:lpstr>Quince template</vt:lpstr>
      <vt:lpstr>Document</vt:lpstr>
      <vt:lpstr>Maximizing the Effectiveness of your PBIS Team Meetings</vt:lpstr>
      <vt:lpstr> Maximizing Your Session Participation </vt:lpstr>
      <vt:lpstr>Where is your school in the implementation process?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“In God we trust. All others must bring data.”- W. Edwards Deming, Statistician</vt:lpstr>
      <vt:lpstr>Some Data Tips:</vt:lpstr>
      <vt:lpstr>If teachers are reporting minors and majors, then share the data as frequently as you can!  WHY?</vt:lpstr>
      <vt:lpstr>PowerPoint Presentation</vt:lpstr>
      <vt:lpstr>PowerPoint Presentation</vt:lpstr>
      <vt:lpstr>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a capital mistake to theorize before one has data.  Arthur Conan Doyle </vt:lpstr>
      <vt:lpstr>PowerPoint Presentation</vt:lpstr>
      <vt:lpstr>PowerPoint Presentation</vt:lpstr>
      <vt:lpstr>PowerPoint Presentation</vt:lpstr>
      <vt:lpstr>PowerPoint Presentation</vt:lpstr>
      <vt:lpstr>CREDITS</vt:lpstr>
      <vt:lpstr>Custom Show 1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the Effectiveness of your PBIS Team Meetings</dc:title>
  <cp:lastModifiedBy>Microsoft Office User</cp:lastModifiedBy>
  <cp:revision>34</cp:revision>
  <dcterms:modified xsi:type="dcterms:W3CDTF">2018-10-09T00:43:47Z</dcterms:modified>
</cp:coreProperties>
</file>