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8"/>
  </p:notesMasterIdLst>
  <p:handoutMasterIdLst>
    <p:handoutMasterId r:id="rId29"/>
  </p:handoutMasterIdLst>
  <p:sldIdLst>
    <p:sldId id="256" r:id="rId2"/>
    <p:sldId id="266" r:id="rId3"/>
    <p:sldId id="267" r:id="rId4"/>
    <p:sldId id="264" r:id="rId5"/>
    <p:sldId id="261" r:id="rId6"/>
    <p:sldId id="268" r:id="rId7"/>
    <p:sldId id="259" r:id="rId8"/>
    <p:sldId id="263" r:id="rId9"/>
    <p:sldId id="258" r:id="rId10"/>
    <p:sldId id="284" r:id="rId11"/>
    <p:sldId id="265" r:id="rId12"/>
    <p:sldId id="280" r:id="rId13"/>
    <p:sldId id="281" r:id="rId14"/>
    <p:sldId id="283" r:id="rId15"/>
    <p:sldId id="285" r:id="rId16"/>
    <p:sldId id="260" r:id="rId17"/>
    <p:sldId id="269" r:id="rId18"/>
    <p:sldId id="270" r:id="rId19"/>
    <p:sldId id="271" r:id="rId20"/>
    <p:sldId id="272" r:id="rId21"/>
    <p:sldId id="273" r:id="rId22"/>
    <p:sldId id="274" r:id="rId23"/>
    <p:sldId id="275" r:id="rId24"/>
    <p:sldId id="276" r:id="rId25"/>
    <p:sldId id="279"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3D58"/>
    <a:srgbClr val="1D4869"/>
    <a:srgbClr val="132F45"/>
    <a:srgbClr val="001217"/>
    <a:srgbClr val="0D2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3" autoAdjust="0"/>
    <p:restoredTop sz="94629" autoAdjust="0"/>
  </p:normalViewPr>
  <p:slideViewPr>
    <p:cSldViewPr snapToGrid="0">
      <p:cViewPr>
        <p:scale>
          <a:sx n="70" d="100"/>
          <a:sy n="70" d="100"/>
        </p:scale>
        <p:origin x="-504" y="125"/>
      </p:cViewPr>
      <p:guideLst>
        <p:guide orient="horz" pos="2160"/>
        <p:guide pos="3840"/>
      </p:guideLst>
    </p:cSldViewPr>
  </p:slideViewPr>
  <p:notesTextViewPr>
    <p:cViewPr>
      <p:scale>
        <a:sx n="1" d="1"/>
        <a:sy n="1" d="1"/>
      </p:scale>
      <p:origin x="0" y="0"/>
    </p:cViewPr>
  </p:notesTextViewPr>
  <p:sorterViewPr>
    <p:cViewPr>
      <p:scale>
        <a:sx n="40" d="100"/>
        <a:sy n="40" d="100"/>
      </p:scale>
      <p:origin x="0" y="0"/>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198EA6-AF4B-41D0-BBCC-632EF147EB1B}" type="datetimeFigureOut">
              <a:rPr lang="en-US" smtClean="0"/>
              <a:t>10/10/2018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D63244-0555-47F3-899E-93172F55CECD}" type="slidenum">
              <a:rPr lang="en-US" smtClean="0"/>
              <a:t>‹#›</a:t>
            </a:fld>
            <a:endParaRPr lang="en-US"/>
          </a:p>
        </p:txBody>
      </p:sp>
    </p:spTree>
    <p:extLst>
      <p:ext uri="{BB962C8B-B14F-4D97-AF65-F5344CB8AC3E}">
        <p14:creationId xmlns:p14="http://schemas.microsoft.com/office/powerpoint/2010/main" val="2129658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A9990-2679-4E4C-851B-FAE7431E3FE3}" type="datetimeFigureOut">
              <a:rPr lang="en-US" smtClean="0"/>
              <a:t>10/10/2018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7B897-7592-492C-B9D7-7BEE21C50716}" type="slidenum">
              <a:rPr lang="en-US" smtClean="0"/>
              <a:t>‹#›</a:t>
            </a:fld>
            <a:endParaRPr lang="en-US"/>
          </a:p>
        </p:txBody>
      </p:sp>
    </p:spTree>
    <p:extLst>
      <p:ext uri="{BB962C8B-B14F-4D97-AF65-F5344CB8AC3E}">
        <p14:creationId xmlns:p14="http://schemas.microsoft.com/office/powerpoint/2010/main" val="230335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xmlns="" id="{DB3789FA-62A6-4B47-9152-45F1979517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xmlns="" id="{67E0B60C-4686-914C-B712-48973F4171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Emphasis is that you have identified that you have a need.  How did you identify it?  Is it climate, behavioral challenges, both?  Why do you want to explore an evidence based practice?</a:t>
            </a:r>
          </a:p>
        </p:txBody>
      </p:sp>
      <p:sp>
        <p:nvSpPr>
          <p:cNvPr id="37891" name="Slide Number Placeholder 3">
            <a:extLst>
              <a:ext uri="{FF2B5EF4-FFF2-40B4-BE49-F238E27FC236}">
                <a16:creationId xmlns:a16="http://schemas.microsoft.com/office/drawing/2014/main" xmlns="" id="{BC51B08B-FBB9-EA4C-8CEB-5B99F591C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1254501-B2A9-084C-A5D2-FA65FAF83EAA}"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3737780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0" y="-1"/>
            <a:ext cx="12191999" cy="4383353"/>
          </a:xfrm>
          <a:prstGeom prst="rect">
            <a:avLst/>
          </a:prstGeom>
          <a:solidFill>
            <a:srgbClr val="183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7871" y="731752"/>
            <a:ext cx="10544435" cy="2813672"/>
          </a:xfrm>
        </p:spPr>
        <p:txBody>
          <a:bodyPr anchor="t"/>
          <a:lstStyle>
            <a:lvl1pPr algn="l">
              <a:defRPr sz="60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6116715" y="5308574"/>
            <a:ext cx="5225986" cy="1207638"/>
          </a:xfrm>
        </p:spPr>
        <p:txBody>
          <a:bodyPr>
            <a:normAutofit/>
          </a:bodyPr>
          <a:lstStyle>
            <a:lvl1pPr marL="0" indent="0" algn="r">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p:txBody>
      </p:sp>
      <p:sp>
        <p:nvSpPr>
          <p:cNvPr id="22" name="Text Placeholder 21"/>
          <p:cNvSpPr>
            <a:spLocks noGrp="1"/>
          </p:cNvSpPr>
          <p:nvPr>
            <p:ph type="body" sz="quarter" idx="10" hasCustomPrompt="1"/>
          </p:nvPr>
        </p:nvSpPr>
        <p:spPr>
          <a:xfrm>
            <a:off x="6109196" y="4776642"/>
            <a:ext cx="5227801" cy="620712"/>
          </a:xfrm>
        </p:spPr>
        <p:txBody>
          <a:bodyPr/>
          <a:lstStyle>
            <a:lvl1pPr marL="0" indent="0" algn="r">
              <a:buNone/>
              <a:defRPr b="0" baseline="0">
                <a:solidFill>
                  <a:schemeClr val="tx1"/>
                </a:solidFill>
              </a:defRPr>
            </a:lvl1pPr>
          </a:lstStyle>
          <a:p>
            <a:pPr lvl="0"/>
            <a:r>
              <a:rPr lang="en-US" dirty="0"/>
              <a:t>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97" y="5110726"/>
            <a:ext cx="1306389" cy="1253067"/>
          </a:xfrm>
          <a:prstGeom prst="rect">
            <a:avLst/>
          </a:prstGeom>
        </p:spPr>
      </p:pic>
    </p:spTree>
    <p:extLst>
      <p:ext uri="{BB962C8B-B14F-4D97-AF65-F5344CB8AC3E}">
        <p14:creationId xmlns:p14="http://schemas.microsoft.com/office/powerpoint/2010/main" val="95518187"/>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5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8359CA6-82DB-4DA8-8DE0-E99E9A716A02}" type="slidenum">
              <a:rPr lang="en-US" smtClean="0"/>
              <a:t>‹#›</a:t>
            </a:fld>
            <a:endParaRPr lang="en-US"/>
          </a:p>
        </p:txBody>
      </p:sp>
      <p:sp>
        <p:nvSpPr>
          <p:cNvPr id="7" name="Title 1"/>
          <p:cNvSpPr>
            <a:spLocks noGrp="1"/>
          </p:cNvSpPr>
          <p:nvPr>
            <p:ph type="title"/>
          </p:nvPr>
        </p:nvSpPr>
        <p:spPr>
          <a:xfrm>
            <a:off x="1888435" y="850348"/>
            <a:ext cx="10038522" cy="981551"/>
          </a:xfrm>
        </p:spPr>
        <p:txBody>
          <a:bodyPr/>
          <a:lstStyle>
            <a:lvl1pPr>
              <a:defRPr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Date Placeholder 3"/>
          <p:cNvSpPr>
            <a:spLocks noGrp="1"/>
          </p:cNvSpPr>
          <p:nvPr>
            <p:ph type="dt" sz="half" idx="10"/>
          </p:nvPr>
        </p:nvSpPr>
        <p:spPr>
          <a:xfrm>
            <a:off x="1871875"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10/10/2018</a:t>
            </a:fld>
            <a:endParaRPr lang="en-US" dirty="0"/>
          </a:p>
        </p:txBody>
      </p:sp>
    </p:spTree>
    <p:extLst>
      <p:ext uri="{BB962C8B-B14F-4D97-AF65-F5344CB8AC3E}">
        <p14:creationId xmlns:p14="http://schemas.microsoft.com/office/powerpoint/2010/main" val="14839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59CA6-82DB-4DA8-8DE0-E99E9A716A02}" type="slidenum">
              <a:rPr lang="en-US" smtClean="0"/>
              <a:t>‹#›</a:t>
            </a:fld>
            <a:endParaRPr lang="en-US"/>
          </a:p>
        </p:txBody>
      </p:sp>
      <p:sp>
        <p:nvSpPr>
          <p:cNvPr id="5" name="Date Placeholder 3"/>
          <p:cNvSpPr>
            <a:spLocks noGrp="1"/>
          </p:cNvSpPr>
          <p:nvPr>
            <p:ph type="dt" sz="half" idx="10"/>
          </p:nvPr>
        </p:nvSpPr>
        <p:spPr>
          <a:xfrm>
            <a:off x="1858504"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10/10/2018</a:t>
            </a:fld>
            <a:endParaRPr lang="en-US" dirty="0"/>
          </a:p>
        </p:txBody>
      </p:sp>
    </p:spTree>
    <p:extLst>
      <p:ext uri="{BB962C8B-B14F-4D97-AF65-F5344CB8AC3E}">
        <p14:creationId xmlns:p14="http://schemas.microsoft.com/office/powerpoint/2010/main" val="2422920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70939" y="457200"/>
            <a:ext cx="10011844" cy="1221409"/>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6019800" y="1837773"/>
            <a:ext cx="5829852" cy="42692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870939" y="1833217"/>
            <a:ext cx="3932237" cy="4273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18359CA6-82DB-4DA8-8DE0-E99E9A716A02}" type="slidenum">
              <a:rPr lang="en-US" smtClean="0"/>
              <a:t>‹#›</a:t>
            </a:fld>
            <a:endParaRPr lang="en-US"/>
          </a:p>
        </p:txBody>
      </p:sp>
      <p:sp>
        <p:nvSpPr>
          <p:cNvPr id="8" name="Date Placeholder 3"/>
          <p:cNvSpPr>
            <a:spLocks noGrp="1"/>
          </p:cNvSpPr>
          <p:nvPr>
            <p:ph type="dt" sz="half" idx="10"/>
          </p:nvPr>
        </p:nvSpPr>
        <p:spPr>
          <a:xfrm>
            <a:off x="1891067"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10/10/2018</a:t>
            </a:fld>
            <a:endParaRPr lang="en-US" dirty="0"/>
          </a:p>
        </p:txBody>
      </p:sp>
    </p:spTree>
    <p:extLst>
      <p:ext uri="{BB962C8B-B14F-4D97-AF65-F5344CB8AC3E}">
        <p14:creationId xmlns:p14="http://schemas.microsoft.com/office/powerpoint/2010/main" val="1273905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3217" y="662609"/>
            <a:ext cx="9707218" cy="960782"/>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4947478" y="1811131"/>
            <a:ext cx="6407910" cy="4049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33217" y="1822174"/>
            <a:ext cx="2938808" cy="40468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8359CA6-82DB-4DA8-8DE0-E99E9A716A02}" type="slidenum">
              <a:rPr lang="en-US" smtClean="0"/>
              <a:t>‹#›</a:t>
            </a:fld>
            <a:endParaRPr lang="en-US"/>
          </a:p>
        </p:txBody>
      </p:sp>
      <p:sp>
        <p:nvSpPr>
          <p:cNvPr id="8" name="Date Placeholder 3"/>
          <p:cNvSpPr>
            <a:spLocks noGrp="1"/>
          </p:cNvSpPr>
          <p:nvPr>
            <p:ph type="dt" sz="half" idx="10"/>
          </p:nvPr>
        </p:nvSpPr>
        <p:spPr>
          <a:xfrm>
            <a:off x="1860832"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10/10/2018</a:t>
            </a:fld>
            <a:endParaRPr lang="en-US" dirty="0"/>
          </a:p>
        </p:txBody>
      </p:sp>
    </p:spTree>
    <p:extLst>
      <p:ext uri="{BB962C8B-B14F-4D97-AF65-F5344CB8AC3E}">
        <p14:creationId xmlns:p14="http://schemas.microsoft.com/office/powerpoint/2010/main" val="3543498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4787350" y="-1087784"/>
            <a:ext cx="4019825" cy="983973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8359CA6-82DB-4DA8-8DE0-E99E9A716A02}" type="slidenum">
              <a:rPr lang="en-US" smtClean="0"/>
              <a:t>‹#›</a:t>
            </a:fld>
            <a:endParaRPr lang="en-US"/>
          </a:p>
        </p:txBody>
      </p:sp>
      <p:sp>
        <p:nvSpPr>
          <p:cNvPr id="8" name="Title 1"/>
          <p:cNvSpPr>
            <a:spLocks noGrp="1"/>
          </p:cNvSpPr>
          <p:nvPr>
            <p:ph type="title"/>
          </p:nvPr>
        </p:nvSpPr>
        <p:spPr>
          <a:xfrm>
            <a:off x="1888435" y="585304"/>
            <a:ext cx="9730698" cy="1064681"/>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7" name="Date Placeholder 3"/>
          <p:cNvSpPr>
            <a:spLocks noGrp="1"/>
          </p:cNvSpPr>
          <p:nvPr>
            <p:ph type="dt" sz="half" idx="10"/>
          </p:nvPr>
        </p:nvSpPr>
        <p:spPr>
          <a:xfrm>
            <a:off x="1860832"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10/10/2018</a:t>
            </a:fld>
            <a:endParaRPr lang="en-US" dirty="0"/>
          </a:p>
        </p:txBody>
      </p:sp>
    </p:spTree>
    <p:extLst>
      <p:ext uri="{BB962C8B-B14F-4D97-AF65-F5344CB8AC3E}">
        <p14:creationId xmlns:p14="http://schemas.microsoft.com/office/powerpoint/2010/main" val="3343452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6167785" y="-3473174"/>
            <a:ext cx="828262" cy="943112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4553003" y="-853438"/>
            <a:ext cx="4079907" cy="943113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8359CA6-82DB-4DA8-8DE0-E99E9A716A02}" type="slidenum">
              <a:rPr lang="en-US" smtClean="0"/>
              <a:t>‹#›</a:t>
            </a:fld>
            <a:endParaRPr lang="en-US"/>
          </a:p>
        </p:txBody>
      </p:sp>
      <p:sp>
        <p:nvSpPr>
          <p:cNvPr id="7" name="Date Placeholder 3"/>
          <p:cNvSpPr>
            <a:spLocks noGrp="1"/>
          </p:cNvSpPr>
          <p:nvPr>
            <p:ph type="dt" sz="half" idx="10"/>
          </p:nvPr>
        </p:nvSpPr>
        <p:spPr>
          <a:xfrm>
            <a:off x="1860832"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10/10/2018</a:t>
            </a:fld>
            <a:endParaRPr lang="en-US" dirty="0"/>
          </a:p>
        </p:txBody>
      </p:sp>
    </p:spTree>
    <p:extLst>
      <p:ext uri="{BB962C8B-B14F-4D97-AF65-F5344CB8AC3E}">
        <p14:creationId xmlns:p14="http://schemas.microsoft.com/office/powerpoint/2010/main" val="23829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634" y="1829625"/>
            <a:ext cx="9421749" cy="4057650"/>
          </a:xfrm>
        </p:spPr>
        <p:txBody>
          <a:bodyPr/>
          <a:lstStyle>
            <a:lvl1pPr marL="571500" indent="-571500">
              <a:buClr>
                <a:schemeClr val="accent1"/>
              </a:buClr>
              <a:buFont typeface="+mj-lt"/>
              <a:buAutoNum type="romanUcPeriod"/>
              <a:defRPr/>
            </a:lvl1pPr>
            <a:lvl2pPr marL="971550" indent="-514350">
              <a:buClr>
                <a:schemeClr val="accent1"/>
              </a:buClr>
              <a:buFont typeface="+mj-lt"/>
              <a:buAutoNum type="romanUcPeriod"/>
              <a:defRPr/>
            </a:lvl2pPr>
            <a:lvl3pPr marL="1428750" indent="-514350">
              <a:buClr>
                <a:schemeClr val="accent1"/>
              </a:buClr>
              <a:buFont typeface="+mj-lt"/>
              <a:buAutoNum type="romanUcPeriod"/>
              <a:defRPr/>
            </a:lvl3pPr>
            <a:lvl4pPr marL="1771650" indent="-400050">
              <a:buClr>
                <a:schemeClr val="accent1"/>
              </a:buClr>
              <a:buFont typeface="+mj-lt"/>
              <a:buAutoNum type="romanUcPeriod"/>
              <a:defRPr/>
            </a:lvl4pPr>
            <a:lvl5pPr marL="2228850" indent="-400050">
              <a:buClr>
                <a:schemeClr val="accent1"/>
              </a:buClr>
              <a:buFont typeface="+mj-lt"/>
              <a:buAutoNum type="romanU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1897855" y="979665"/>
            <a:ext cx="7679177" cy="769441"/>
          </a:xfrm>
          <a:prstGeom prst="rect">
            <a:avLst/>
          </a:prstGeom>
          <a:noFill/>
        </p:spPr>
        <p:txBody>
          <a:bodyPr wrap="square" rtlCol="0">
            <a:spAutoFit/>
          </a:bodyPr>
          <a:lstStyle/>
          <a:p>
            <a:r>
              <a:rPr lang="en-US" sz="4400" b="1" dirty="0"/>
              <a:t>Table of Contents</a:t>
            </a:r>
          </a:p>
        </p:txBody>
      </p:sp>
      <p:sp>
        <p:nvSpPr>
          <p:cNvPr id="5" name="Slide Number Placeholder 5"/>
          <p:cNvSpPr>
            <a:spLocks noGrp="1"/>
          </p:cNvSpPr>
          <p:nvPr>
            <p:ph type="sldNum" sz="quarter" idx="4"/>
          </p:nvPr>
        </p:nvSpPr>
        <p:spPr>
          <a:xfrm>
            <a:off x="11353799" y="6246123"/>
            <a:ext cx="838201" cy="365125"/>
          </a:xfrm>
          <a:prstGeom prst="rect">
            <a:avLst/>
          </a:prstGeom>
        </p:spPr>
        <p:txBody>
          <a:bodyPr vert="horz" lIns="91440" tIns="45720" rIns="91440" bIns="45720" rtlCol="0" anchor="ctr"/>
          <a:lstStyle>
            <a:lvl1pPr algn="ctr">
              <a:defRPr sz="2000" b="1">
                <a:solidFill>
                  <a:schemeClr val="bg1"/>
                </a:solidFill>
              </a:defRPr>
            </a:lvl1pPr>
          </a:lstStyle>
          <a:p>
            <a:fld id="{18359CA6-82DB-4DA8-8DE0-E99E9A716A02}" type="slidenum">
              <a:rPr lang="en-US" smtClean="0"/>
              <a:pPr/>
              <a:t>‹#›</a:t>
            </a:fld>
            <a:endParaRPr lang="en-US" dirty="0"/>
          </a:p>
        </p:txBody>
      </p:sp>
    </p:spTree>
    <p:extLst>
      <p:ext uri="{BB962C8B-B14F-4D97-AF65-F5344CB8AC3E}">
        <p14:creationId xmlns:p14="http://schemas.microsoft.com/office/powerpoint/2010/main" val="60540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12" name="Rectangle 11"/>
          <p:cNvSpPr/>
          <p:nvPr userDrawn="1"/>
        </p:nvSpPr>
        <p:spPr>
          <a:xfrm>
            <a:off x="0" y="-1"/>
            <a:ext cx="12191999" cy="43833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ctrTitle" hasCustomPrompt="1"/>
          </p:nvPr>
        </p:nvSpPr>
        <p:spPr>
          <a:xfrm>
            <a:off x="807871" y="731752"/>
            <a:ext cx="6924579" cy="2387600"/>
          </a:xfrm>
        </p:spPr>
        <p:txBody>
          <a:bodyPr anchor="b"/>
          <a:lstStyle>
            <a:lvl1pPr algn="l">
              <a:defRPr sz="6000" b="1">
                <a:solidFill>
                  <a:schemeClr val="bg1"/>
                </a:solidFill>
              </a:defRPr>
            </a:lvl1pPr>
          </a:lstStyle>
          <a:p>
            <a:r>
              <a:rPr lang="en-US" dirty="0"/>
              <a:t>Section Header Here</a:t>
            </a:r>
          </a:p>
        </p:txBody>
      </p:sp>
      <p:pic>
        <p:nvPicPr>
          <p:cNvPr id="6" name="Picture 5">
            <a:extLst>
              <a:ext uri="{FF2B5EF4-FFF2-40B4-BE49-F238E27FC236}">
                <a16:creationId xmlns:a16="http://schemas.microsoft.com/office/drawing/2014/main" xmlns="" id="{73F58791-40FC-B940-8FFC-C23AEF216D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97" y="5110726"/>
            <a:ext cx="1306389" cy="1253067"/>
          </a:xfrm>
          <a:prstGeom prst="rect">
            <a:avLst/>
          </a:prstGeom>
        </p:spPr>
      </p:pic>
    </p:spTree>
    <p:extLst>
      <p:ext uri="{BB962C8B-B14F-4D97-AF65-F5344CB8AC3E}">
        <p14:creationId xmlns:p14="http://schemas.microsoft.com/office/powerpoint/2010/main" val="422917294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5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Rectangle 9"/>
          <p:cNvSpPr/>
          <p:nvPr userDrawn="1"/>
        </p:nvSpPr>
        <p:spPr>
          <a:xfrm>
            <a:off x="0" y="-1"/>
            <a:ext cx="12191999" cy="4383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807871" y="731752"/>
            <a:ext cx="6924579" cy="2387600"/>
          </a:xfrm>
        </p:spPr>
        <p:txBody>
          <a:bodyPr anchor="b"/>
          <a:lstStyle>
            <a:lvl1pPr algn="l">
              <a:defRPr sz="6000" b="1">
                <a:solidFill>
                  <a:schemeClr val="bg1"/>
                </a:solidFill>
              </a:defRPr>
            </a:lvl1pPr>
          </a:lstStyle>
          <a:p>
            <a:r>
              <a:rPr lang="en-US" dirty="0"/>
              <a:t>Section Header Here</a:t>
            </a:r>
          </a:p>
        </p:txBody>
      </p:sp>
      <p:pic>
        <p:nvPicPr>
          <p:cNvPr id="6" name="Picture 5">
            <a:extLst>
              <a:ext uri="{FF2B5EF4-FFF2-40B4-BE49-F238E27FC236}">
                <a16:creationId xmlns:a16="http://schemas.microsoft.com/office/drawing/2014/main" xmlns="" id="{C316D2F6-2157-6745-972C-16696BAAF4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97" y="5110726"/>
            <a:ext cx="1306389" cy="1253067"/>
          </a:xfrm>
          <a:prstGeom prst="rect">
            <a:avLst/>
          </a:prstGeom>
        </p:spPr>
      </p:pic>
    </p:spTree>
    <p:extLst>
      <p:ext uri="{BB962C8B-B14F-4D97-AF65-F5344CB8AC3E}">
        <p14:creationId xmlns:p14="http://schemas.microsoft.com/office/powerpoint/2010/main" val="341416640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11" name="Rectangle 10"/>
          <p:cNvSpPr/>
          <p:nvPr userDrawn="1"/>
        </p:nvSpPr>
        <p:spPr>
          <a:xfrm>
            <a:off x="0" y="-1"/>
            <a:ext cx="12191999" cy="43833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807871" y="731752"/>
            <a:ext cx="6924579" cy="2387600"/>
          </a:xfrm>
        </p:spPr>
        <p:txBody>
          <a:bodyPr anchor="b"/>
          <a:lstStyle>
            <a:lvl1pPr algn="l">
              <a:defRPr sz="6000" b="1">
                <a:solidFill>
                  <a:schemeClr val="bg1"/>
                </a:solidFill>
              </a:defRPr>
            </a:lvl1pPr>
          </a:lstStyle>
          <a:p>
            <a:r>
              <a:rPr lang="en-US" dirty="0"/>
              <a:t>Section Header Here</a:t>
            </a:r>
          </a:p>
        </p:txBody>
      </p:sp>
      <p:pic>
        <p:nvPicPr>
          <p:cNvPr id="6" name="Picture 5">
            <a:extLst>
              <a:ext uri="{FF2B5EF4-FFF2-40B4-BE49-F238E27FC236}">
                <a16:creationId xmlns:a16="http://schemas.microsoft.com/office/drawing/2014/main" xmlns="" id="{8A282599-9968-5048-80AD-B3998FBE1D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97" y="5110726"/>
            <a:ext cx="1306389" cy="1253067"/>
          </a:xfrm>
          <a:prstGeom prst="rect">
            <a:avLst/>
          </a:prstGeom>
        </p:spPr>
      </p:pic>
    </p:spTree>
    <p:extLst>
      <p:ext uri="{BB962C8B-B14F-4D97-AF65-F5344CB8AC3E}">
        <p14:creationId xmlns:p14="http://schemas.microsoft.com/office/powerpoint/2010/main" val="250937308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sp>
        <p:nvSpPr>
          <p:cNvPr id="11" name="Rectangle 10"/>
          <p:cNvSpPr/>
          <p:nvPr userDrawn="1"/>
        </p:nvSpPr>
        <p:spPr>
          <a:xfrm>
            <a:off x="0" y="-1"/>
            <a:ext cx="12191999" cy="4383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807871" y="731752"/>
            <a:ext cx="6924579" cy="2387600"/>
          </a:xfrm>
        </p:spPr>
        <p:txBody>
          <a:bodyPr anchor="b"/>
          <a:lstStyle>
            <a:lvl1pPr algn="l">
              <a:defRPr sz="6000" b="1">
                <a:solidFill>
                  <a:schemeClr val="bg1"/>
                </a:solidFill>
              </a:defRPr>
            </a:lvl1pPr>
          </a:lstStyle>
          <a:p>
            <a:r>
              <a:rPr lang="en-US" dirty="0"/>
              <a:t>Section Header Here</a:t>
            </a:r>
          </a:p>
        </p:txBody>
      </p:sp>
      <p:pic>
        <p:nvPicPr>
          <p:cNvPr id="6" name="Picture 5">
            <a:extLst>
              <a:ext uri="{FF2B5EF4-FFF2-40B4-BE49-F238E27FC236}">
                <a16:creationId xmlns:a16="http://schemas.microsoft.com/office/drawing/2014/main" xmlns="" id="{FE21509D-AC97-344A-A6E5-220E997093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97" y="5110726"/>
            <a:ext cx="1306389" cy="1253067"/>
          </a:xfrm>
          <a:prstGeom prst="rect">
            <a:avLst/>
          </a:prstGeom>
        </p:spPr>
      </p:pic>
    </p:spTree>
    <p:extLst>
      <p:ext uri="{BB962C8B-B14F-4D97-AF65-F5344CB8AC3E}">
        <p14:creationId xmlns:p14="http://schemas.microsoft.com/office/powerpoint/2010/main" val="312346660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2680" y="607911"/>
            <a:ext cx="9805844" cy="106115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21197" y="1837583"/>
            <a:ext cx="9970994" cy="4370989"/>
          </a:xfrm>
        </p:spPr>
        <p:txBody>
          <a:bodyPr/>
          <a:lstStyle>
            <a:lvl1pPr marL="228600" indent="-228600">
              <a:spcBef>
                <a:spcPts val="1800"/>
              </a:spcBef>
              <a:spcAft>
                <a:spcPts val="0"/>
              </a:spcAft>
              <a:buClr>
                <a:schemeClr val="accent1"/>
              </a:buClr>
              <a:buFont typeface="Wingdings" panose="05000000000000000000" pitchFamily="2" charset="2"/>
              <a:buChar char="§"/>
              <a:defRPr/>
            </a:lvl1pPr>
            <a:lvl2pPr marL="685800" indent="-228600">
              <a:buFont typeface="Arial" panose="020B0604020202020204" pitchFamily="34" charset="0"/>
              <a:buChar char="–"/>
              <a:defRPr/>
            </a:lvl2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43026"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10/10/2018</a:t>
            </a:fld>
            <a:endParaRPr lang="en-US" dirty="0"/>
          </a:p>
        </p:txBody>
      </p:sp>
      <p:sp>
        <p:nvSpPr>
          <p:cNvPr id="6" name="Slide Number Placeholder 5"/>
          <p:cNvSpPr>
            <a:spLocks noGrp="1"/>
          </p:cNvSpPr>
          <p:nvPr>
            <p:ph type="sldNum" sz="quarter" idx="12"/>
          </p:nvPr>
        </p:nvSpPr>
        <p:spPr/>
        <p:txBody>
          <a:bodyPr/>
          <a:lstStyle/>
          <a:p>
            <a:fld id="{18359CA6-82DB-4DA8-8DE0-E99E9A716A02}" type="slidenum">
              <a:rPr lang="en-US" smtClean="0"/>
              <a:pPr/>
              <a:t>‹#›</a:t>
            </a:fld>
            <a:endParaRPr lang="en-US" dirty="0"/>
          </a:p>
        </p:txBody>
      </p:sp>
    </p:spTree>
    <p:extLst>
      <p:ext uri="{BB962C8B-B14F-4D97-AF65-F5344CB8AC3E}">
        <p14:creationId xmlns:p14="http://schemas.microsoft.com/office/powerpoint/2010/main" val="4015364190"/>
      </p:ext>
    </p:extLst>
  </p:cSld>
  <p:clrMapOvr>
    <a:masterClrMapping/>
  </p:clrMapOvr>
  <p:extLst mod="1">
    <p:ext uri="{DCECCB84-F9BA-43D5-87BE-67443E8EF086}">
      <p15:sldGuideLst xmlns:p15="http://schemas.microsoft.com/office/powerpoint/2012/main" xmlns="">
        <p15:guide id="1" orient="horz" pos="9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10342" y="1837580"/>
            <a:ext cx="4721583" cy="4362114"/>
          </a:xfrm>
        </p:spPr>
        <p:txBody>
          <a:bodyPr/>
          <a:lstStyle>
            <a:lvl1pPr marL="228600" indent="-228600">
              <a:buClr>
                <a:schemeClr val="accent1"/>
              </a:buClr>
              <a:buFont typeface="Wingdings" panose="05000000000000000000" pitchFamily="2" charset="2"/>
              <a:buChar char="§"/>
              <a:defRPr/>
            </a:lvl1pPr>
            <a:lvl2pPr marL="6858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05594" y="1837580"/>
            <a:ext cx="4902074" cy="4362114"/>
          </a:xfrm>
        </p:spPr>
        <p:txBody>
          <a:bodyPr/>
          <a:lstStyle>
            <a:lvl1pPr marL="228600" indent="-228600">
              <a:buClr>
                <a:schemeClr val="accent1"/>
              </a:buClr>
              <a:buFont typeface="Wingdings" panose="05000000000000000000" pitchFamily="2" charset="2"/>
              <a:buChar char="§"/>
              <a:defRPr/>
            </a:lvl1pPr>
            <a:lvl2pPr marL="6858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18359CA6-82DB-4DA8-8DE0-E99E9A716A02}" type="slidenum">
              <a:rPr lang="en-US" smtClean="0"/>
              <a:t>‹#›</a:t>
            </a:fld>
            <a:endParaRPr lang="en-US"/>
          </a:p>
        </p:txBody>
      </p:sp>
      <p:sp>
        <p:nvSpPr>
          <p:cNvPr id="9" name="Title 1"/>
          <p:cNvSpPr>
            <a:spLocks noGrp="1"/>
          </p:cNvSpPr>
          <p:nvPr>
            <p:ph type="title"/>
          </p:nvPr>
        </p:nvSpPr>
        <p:spPr>
          <a:xfrm>
            <a:off x="1935180" y="694756"/>
            <a:ext cx="9783343" cy="1028588"/>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8" name="Date Placeholder 3"/>
          <p:cNvSpPr>
            <a:spLocks noGrp="1"/>
          </p:cNvSpPr>
          <p:nvPr>
            <p:ph type="dt" sz="half" idx="10"/>
          </p:nvPr>
        </p:nvSpPr>
        <p:spPr>
          <a:xfrm>
            <a:off x="1891067"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10/10/2018</a:t>
            </a:fld>
            <a:endParaRPr lang="en-US" dirty="0"/>
          </a:p>
        </p:txBody>
      </p:sp>
    </p:spTree>
    <p:extLst>
      <p:ext uri="{BB962C8B-B14F-4D97-AF65-F5344CB8AC3E}">
        <p14:creationId xmlns:p14="http://schemas.microsoft.com/office/powerpoint/2010/main" val="271352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77780" y="1828262"/>
            <a:ext cx="4710730" cy="517524"/>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56072" y="2518490"/>
            <a:ext cx="4721584" cy="3582336"/>
          </a:xfrm>
        </p:spPr>
        <p:txBody>
          <a:bodyPr/>
          <a:lstStyle>
            <a:lvl1pPr marL="228600" indent="-228600">
              <a:buClr>
                <a:schemeClr val="accent1"/>
              </a:buClr>
              <a:buFont typeface="Wingdings" panose="05000000000000000000" pitchFamily="2" charset="2"/>
              <a:buChar char="§"/>
              <a:defRPr/>
            </a:lvl1pPr>
            <a:lvl2pPr marL="6858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27619" y="1828262"/>
            <a:ext cx="5048792" cy="517524"/>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827303" y="2518490"/>
            <a:ext cx="5036357" cy="3582336"/>
          </a:xfrm>
        </p:spPr>
        <p:txBody>
          <a:bodyPr/>
          <a:lstStyle>
            <a:lvl1pPr marL="228600" indent="-228600">
              <a:buClr>
                <a:schemeClr val="accent1"/>
              </a:buClr>
              <a:buFont typeface="Wingdings" panose="05000000000000000000" pitchFamily="2" charset="2"/>
              <a:buChar char="§"/>
              <a:defRPr/>
            </a:lvl1pPr>
            <a:lvl2pPr marL="6858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18359CA6-82DB-4DA8-8DE0-E99E9A716A02}" type="slidenum">
              <a:rPr lang="en-US" smtClean="0"/>
              <a:t>‹#›</a:t>
            </a:fld>
            <a:endParaRPr lang="en-US"/>
          </a:p>
        </p:txBody>
      </p:sp>
      <p:sp>
        <p:nvSpPr>
          <p:cNvPr id="11" name="Title 1"/>
          <p:cNvSpPr>
            <a:spLocks noGrp="1"/>
          </p:cNvSpPr>
          <p:nvPr>
            <p:ph type="title"/>
          </p:nvPr>
        </p:nvSpPr>
        <p:spPr>
          <a:xfrm>
            <a:off x="1866925" y="683900"/>
            <a:ext cx="10007589" cy="941743"/>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10" name="Date Placeholder 3"/>
          <p:cNvSpPr>
            <a:spLocks noGrp="1"/>
          </p:cNvSpPr>
          <p:nvPr>
            <p:ph type="dt" sz="half" idx="10"/>
          </p:nvPr>
        </p:nvSpPr>
        <p:spPr>
          <a:xfrm>
            <a:off x="1869358"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10/10/2018</a:t>
            </a:fld>
            <a:endParaRPr lang="en-US" dirty="0"/>
          </a:p>
        </p:txBody>
      </p:sp>
    </p:spTree>
    <p:extLst>
      <p:ext uri="{BB962C8B-B14F-4D97-AF65-F5344CB8AC3E}">
        <p14:creationId xmlns:p14="http://schemas.microsoft.com/office/powerpoint/2010/main" val="128196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0853" y="1834590"/>
            <a:ext cx="1682403" cy="5031915"/>
          </a:xfrm>
          <a:prstGeom prst="rect">
            <a:avLst/>
          </a:prstGeom>
          <a:solidFill>
            <a:srgbClr val="183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Placeholder 1"/>
          <p:cNvSpPr>
            <a:spLocks noGrp="1"/>
          </p:cNvSpPr>
          <p:nvPr>
            <p:ph type="title"/>
          </p:nvPr>
        </p:nvSpPr>
        <p:spPr>
          <a:xfrm>
            <a:off x="1942904" y="365125"/>
            <a:ext cx="983392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932050" y="1825625"/>
            <a:ext cx="985562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910342" y="6329977"/>
            <a:ext cx="98990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01893" y="6243132"/>
            <a:ext cx="838201" cy="365125"/>
          </a:xfrm>
          <a:prstGeom prst="rect">
            <a:avLst/>
          </a:prstGeom>
        </p:spPr>
        <p:txBody>
          <a:bodyPr vert="horz" lIns="91440" tIns="45720" rIns="91440" bIns="45720" rtlCol="0" anchor="ctr"/>
          <a:lstStyle>
            <a:lvl1pPr algn="ctr">
              <a:defRPr sz="2000" b="1">
                <a:solidFill>
                  <a:schemeClr val="bg1"/>
                </a:solidFill>
              </a:defRPr>
            </a:lvl1pPr>
          </a:lstStyle>
          <a:p>
            <a:fld id="{18359CA6-82DB-4DA8-8DE0-E99E9A716A02}" type="slidenum">
              <a:rPr lang="en-US" smtClean="0"/>
              <a:pPr/>
              <a:t>‹#›</a:t>
            </a:fld>
            <a:endParaRPr lang="en-US" dirty="0"/>
          </a:p>
        </p:txBody>
      </p: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04444" y="457200"/>
            <a:ext cx="1103368" cy="1058333"/>
          </a:xfrm>
          <a:prstGeom prst="rect">
            <a:avLst/>
          </a:prstGeom>
        </p:spPr>
      </p:pic>
    </p:spTree>
    <p:extLst>
      <p:ext uri="{BB962C8B-B14F-4D97-AF65-F5344CB8AC3E}">
        <p14:creationId xmlns:p14="http://schemas.microsoft.com/office/powerpoint/2010/main" val="715975185"/>
      </p:ext>
    </p:extLst>
  </p:cSld>
  <p:clrMap bg1="lt1" tx1="dk1" bg2="lt2" tx2="dk2" accent1="accent1" accent2="accent2" accent3="accent3" accent4="accent4" accent5="accent5" accent6="accent6" hlink="hlink" folHlink="folHlink"/>
  <p:sldLayoutIdLst>
    <p:sldLayoutId id="2147483726" r:id="rId1"/>
    <p:sldLayoutId id="2147483742" r:id="rId2"/>
    <p:sldLayoutId id="2147483743" r:id="rId3"/>
    <p:sldLayoutId id="2147483737" r:id="rId4"/>
    <p:sldLayoutId id="2147483740" r:id="rId5"/>
    <p:sldLayoutId id="2147483741" r:id="rId6"/>
    <p:sldLayoutId id="2147483727"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CtEHr9tBgGk&amp;feature=youtu.be"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com/maps/d/u/0/edit?hl=en&amp;mid=1hiyrxNeWCWEzNPZbAVeGVF6qiYI&amp;ll=44.10641827508858,-72.58724902968754&amp;z=8"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app.frame.io/presentations/fc8b9194-fbc1-48ca-b1e1-f8f71c52d856" TargetMode="External"/><Relationship Id="rId2" Type="http://schemas.openxmlformats.org/officeDocument/2006/relationships/hyperlink" Target="https://dev2.mobiusmentors.org/about/impact/" TargetMode="Externa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ntoring.org/" TargetMode="External"/><Relationship Id="rId2" Type="http://schemas.openxmlformats.org/officeDocument/2006/relationships/hyperlink" Target="https://dev2.mobiusmentors.org/"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mailto:chad@mentorvt.org" TargetMode="External"/><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hyperlink" Target="mailto:amy.johnston@mausd.org" TargetMode="External"/><Relationship Id="rId4" Type="http://schemas.openxmlformats.org/officeDocument/2006/relationships/hyperlink" Target="mailto:chad@mobiusmentors.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How to Start a Successful </a:t>
            </a:r>
            <a:r>
              <a:rPr lang="en-US" dirty="0" smtClean="0"/>
              <a:t>Adult-to-Youth </a:t>
            </a:r>
            <a:r>
              <a:rPr lang="en-US" dirty="0"/>
              <a:t>Mentoring Program in Your School</a:t>
            </a:r>
          </a:p>
        </p:txBody>
      </p:sp>
      <p:sp>
        <p:nvSpPr>
          <p:cNvPr id="3" name="Subtitle 2"/>
          <p:cNvSpPr>
            <a:spLocks noGrp="1"/>
          </p:cNvSpPr>
          <p:nvPr>
            <p:ph type="subTitle" idx="1"/>
          </p:nvPr>
        </p:nvSpPr>
        <p:spPr/>
        <p:txBody>
          <a:bodyPr>
            <a:normAutofit fontScale="32500" lnSpcReduction="20000"/>
          </a:bodyPr>
          <a:lstStyle/>
          <a:p>
            <a:r>
              <a:rPr lang="en-US" sz="4300" dirty="0"/>
              <a:t>Amy Johnston, MS, School Counselor, Mentor Coordinator</a:t>
            </a:r>
          </a:p>
          <a:p>
            <a:r>
              <a:rPr lang="en-US" sz="4300" dirty="0"/>
              <a:t>Chad Butt, Executive Director, </a:t>
            </a:r>
            <a:r>
              <a:rPr lang="en-US" sz="4300" dirty="0" smtClean="0"/>
              <a:t>MENTOR Vermont</a:t>
            </a:r>
            <a:endParaRPr lang="en-US" sz="4300" dirty="0"/>
          </a:p>
          <a:p>
            <a:r>
              <a:rPr lang="en-US" dirty="0"/>
              <a:t/>
            </a:r>
            <a:br>
              <a:rPr lang="en-US" dirty="0"/>
            </a:br>
            <a:endParaRPr lang="en-US" dirty="0"/>
          </a:p>
        </p:txBody>
      </p:sp>
      <p:sp>
        <p:nvSpPr>
          <p:cNvPr id="4" name="Text Placeholder 3"/>
          <p:cNvSpPr>
            <a:spLocks noGrp="1"/>
          </p:cNvSpPr>
          <p:nvPr>
            <p:ph type="body" sz="quarter" idx="10"/>
          </p:nvPr>
        </p:nvSpPr>
        <p:spPr/>
        <p:txBody>
          <a:bodyPr/>
          <a:lstStyle/>
          <a:p>
            <a:r>
              <a:rPr lang="en-US" dirty="0" smtClean="0"/>
              <a:t>October 11, 2018</a:t>
            </a:r>
            <a:endParaRPr lang="en-US" dirty="0"/>
          </a:p>
        </p:txBody>
      </p:sp>
      <p:sp>
        <p:nvSpPr>
          <p:cNvPr id="5" name="TextBox 4"/>
          <p:cNvSpPr txBox="1"/>
          <p:nvPr/>
        </p:nvSpPr>
        <p:spPr>
          <a:xfrm>
            <a:off x="818984" y="3445807"/>
            <a:ext cx="9655052" cy="1231106"/>
          </a:xfrm>
          <a:prstGeom prst="rect">
            <a:avLst/>
          </a:prstGeom>
          <a:noFill/>
        </p:spPr>
        <p:txBody>
          <a:bodyPr wrap="square" rtlCol="0">
            <a:spAutoFit/>
          </a:bodyPr>
          <a:lstStyle/>
          <a:p>
            <a:pPr algn="ctr"/>
            <a:endParaRPr lang="en-US" b="1" dirty="0" smtClean="0">
              <a:solidFill>
                <a:srgbClr val="00B0F0"/>
              </a:solidFill>
            </a:endParaRPr>
          </a:p>
          <a:p>
            <a:pPr algn="ctr"/>
            <a:r>
              <a:rPr lang="en-US" sz="2000" b="1" dirty="0" smtClean="0">
                <a:solidFill>
                  <a:srgbClr val="00B0F0"/>
                </a:solidFill>
              </a:rPr>
              <a:t>A </a:t>
            </a:r>
            <a:r>
              <a:rPr lang="en-US" sz="2000" b="1" dirty="0">
                <a:solidFill>
                  <a:srgbClr val="00B0F0"/>
                </a:solidFill>
              </a:rPr>
              <a:t>Tier 2 Intervention that works!</a:t>
            </a:r>
            <a:endParaRPr lang="en-US" sz="2000" dirty="0">
              <a:solidFill>
                <a:srgbClr val="00B0F0"/>
              </a:solidFill>
            </a:endParaRPr>
          </a:p>
          <a:p>
            <a:r>
              <a:rPr lang="en-US" dirty="0"/>
              <a:t/>
            </a:r>
            <a:br>
              <a:rPr lang="en-US" dirty="0"/>
            </a:br>
            <a:endParaRPr lang="en-US" dirty="0"/>
          </a:p>
        </p:txBody>
      </p:sp>
    </p:spTree>
    <p:extLst>
      <p:ext uri="{BB962C8B-B14F-4D97-AF65-F5344CB8AC3E}">
        <p14:creationId xmlns:p14="http://schemas.microsoft.com/office/powerpoint/2010/main" val="2302511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 Mentoring Story</a:t>
            </a:r>
            <a:endParaRPr lang="en-US" sz="4400"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524" y="2448036"/>
            <a:ext cx="9891567" cy="3018486"/>
          </a:xfrm>
        </p:spPr>
      </p:pic>
      <p:sp>
        <p:nvSpPr>
          <p:cNvPr id="5" name="Slide Number Placeholder 4"/>
          <p:cNvSpPr>
            <a:spLocks noGrp="1"/>
          </p:cNvSpPr>
          <p:nvPr>
            <p:ph type="sldNum" sz="quarter" idx="12"/>
          </p:nvPr>
        </p:nvSpPr>
        <p:spPr/>
        <p:txBody>
          <a:bodyPr/>
          <a:lstStyle/>
          <a:p>
            <a:fld id="{18359CA6-82DB-4DA8-8DE0-E99E9A716A02}" type="slidenum">
              <a:rPr lang="en-US" smtClean="0"/>
              <a:t>10</a:t>
            </a:fld>
            <a:endParaRPr lang="en-US"/>
          </a:p>
        </p:txBody>
      </p:sp>
    </p:spTree>
    <p:extLst>
      <p:ext uri="{BB962C8B-B14F-4D97-AF65-F5344CB8AC3E}">
        <p14:creationId xmlns:p14="http://schemas.microsoft.com/office/powerpoint/2010/main" val="2557178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How We Built Our </a:t>
            </a:r>
            <a:r>
              <a:rPr lang="en-US" sz="4400" dirty="0" smtClean="0"/>
              <a:t>Program</a:t>
            </a:r>
            <a:endParaRPr lang="en-US" sz="4400" dirty="0"/>
          </a:p>
        </p:txBody>
      </p:sp>
      <p:sp>
        <p:nvSpPr>
          <p:cNvPr id="3" name="Content Placeholder 2"/>
          <p:cNvSpPr>
            <a:spLocks noGrp="1"/>
          </p:cNvSpPr>
          <p:nvPr>
            <p:ph idx="1"/>
          </p:nvPr>
        </p:nvSpPr>
        <p:spPr>
          <a:xfrm>
            <a:off x="1987826" y="1789044"/>
            <a:ext cx="6329677" cy="4318000"/>
          </a:xfrm>
        </p:spPr>
        <p:txBody>
          <a:bodyPr/>
          <a:lstStyle/>
          <a:p>
            <a:pPr fontAlgn="base"/>
            <a:r>
              <a:rPr lang="en-US" dirty="0" err="1"/>
              <a:t>Starksboro</a:t>
            </a:r>
            <a:r>
              <a:rPr lang="en-US" dirty="0"/>
              <a:t> Mentoring Program</a:t>
            </a:r>
          </a:p>
          <a:p>
            <a:pPr lvl="1" fontAlgn="base"/>
            <a:r>
              <a:rPr lang="en-US" dirty="0"/>
              <a:t>Brief history-EST and the need in rural isolated town</a:t>
            </a:r>
          </a:p>
          <a:p>
            <a:pPr lvl="1" fontAlgn="base"/>
            <a:r>
              <a:rPr lang="en-US" dirty="0"/>
              <a:t>Community and School Program</a:t>
            </a:r>
          </a:p>
          <a:p>
            <a:pPr lvl="1" fontAlgn="base"/>
            <a:r>
              <a:rPr lang="en-US" dirty="0"/>
              <a:t>1:1 and Whole group gatherings (buses)</a:t>
            </a:r>
          </a:p>
          <a:p>
            <a:pPr marL="0" indent="0">
              <a:buNone/>
            </a:pPr>
            <a:endParaRPr lang="en-US" dirty="0"/>
          </a:p>
        </p:txBody>
      </p:sp>
      <p:sp>
        <p:nvSpPr>
          <p:cNvPr id="5" name="Slide Number Placeholder 4"/>
          <p:cNvSpPr>
            <a:spLocks noGrp="1"/>
          </p:cNvSpPr>
          <p:nvPr>
            <p:ph type="sldNum" sz="quarter" idx="12"/>
          </p:nvPr>
        </p:nvSpPr>
        <p:spPr/>
        <p:txBody>
          <a:bodyPr/>
          <a:lstStyle/>
          <a:p>
            <a:fld id="{18359CA6-82DB-4DA8-8DE0-E99E9A716A02}" type="slidenum">
              <a:rPr lang="en-US" smtClean="0"/>
              <a:t>11</a:t>
            </a:fld>
            <a:endParaRPr lang="en-US"/>
          </a:p>
        </p:txBody>
      </p:sp>
      <p:pic>
        <p:nvPicPr>
          <p:cNvPr id="7" name="Picture 2" descr="https://lh3.googleusercontent.com/A4j3iDbpGkHKE4xHpV1xwiA2hD9d0xvt-ToNmcbmNyjcgiOcIHr012rBkPWSP2QJ5ppv3y0J-NW6B_xE1tGS49w_Xqc4MSgPeEQMMF35c7fKvCNHaS1iAmpGydOHFMyuA6qULstsa81-mWiH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7503" y="2107096"/>
            <a:ext cx="3599375" cy="311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335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Supporting Mentors So They Can Support Mentees</a:t>
            </a:r>
            <a:endParaRPr lang="en-US" sz="4400" dirty="0"/>
          </a:p>
        </p:txBody>
      </p:sp>
      <p:sp>
        <p:nvSpPr>
          <p:cNvPr id="3" name="Content Placeholder 2"/>
          <p:cNvSpPr>
            <a:spLocks noGrp="1"/>
          </p:cNvSpPr>
          <p:nvPr>
            <p:ph idx="1"/>
          </p:nvPr>
        </p:nvSpPr>
        <p:spPr>
          <a:xfrm>
            <a:off x="1987826" y="1789043"/>
            <a:ext cx="5904890" cy="4984735"/>
          </a:xfrm>
        </p:spPr>
        <p:txBody>
          <a:bodyPr>
            <a:normAutofit fontScale="92500" lnSpcReduction="10000"/>
          </a:bodyPr>
          <a:lstStyle/>
          <a:p>
            <a:pPr fontAlgn="base"/>
            <a:r>
              <a:rPr lang="en-US" dirty="0" smtClean="0"/>
              <a:t>Sense of Importance - </a:t>
            </a:r>
            <a:r>
              <a:rPr lang="en-US" dirty="0" smtClean="0"/>
              <a:t>posters</a:t>
            </a:r>
            <a:r>
              <a:rPr lang="en-US" dirty="0"/>
              <a:t>, quilts, nametags, birdhouses, brochures, letters</a:t>
            </a:r>
          </a:p>
          <a:p>
            <a:pPr fontAlgn="base"/>
            <a:r>
              <a:rPr lang="en-US" dirty="0"/>
              <a:t>Sense of </a:t>
            </a:r>
            <a:r>
              <a:rPr lang="en-US" dirty="0" smtClean="0"/>
              <a:t>Significance </a:t>
            </a:r>
            <a:br>
              <a:rPr lang="en-US" dirty="0" smtClean="0"/>
            </a:br>
            <a:r>
              <a:rPr lang="en-US" dirty="0" smtClean="0"/>
              <a:t>(sharing mentee stories)</a:t>
            </a:r>
            <a:endParaRPr lang="en-US" dirty="0"/>
          </a:p>
          <a:p>
            <a:pPr fontAlgn="base"/>
            <a:r>
              <a:rPr lang="en-US" dirty="0"/>
              <a:t>Sense </a:t>
            </a:r>
            <a:r>
              <a:rPr lang="en-US" dirty="0" smtClean="0"/>
              <a:t>of Belonging &amp; Connectedness </a:t>
            </a:r>
            <a:br>
              <a:rPr lang="en-US" dirty="0" smtClean="0"/>
            </a:br>
            <a:r>
              <a:rPr lang="en-US" dirty="0" smtClean="0"/>
              <a:t>(</a:t>
            </a:r>
            <a:r>
              <a:rPr lang="en-US" dirty="0"/>
              <a:t>mentor only events)</a:t>
            </a:r>
          </a:p>
          <a:p>
            <a:pPr fontAlgn="base"/>
            <a:r>
              <a:rPr lang="en-US" dirty="0"/>
              <a:t>Sense of </a:t>
            </a:r>
            <a:r>
              <a:rPr lang="en-US" dirty="0" smtClean="0"/>
              <a:t>Fun</a:t>
            </a:r>
          </a:p>
          <a:p>
            <a:pPr fontAlgn="base"/>
            <a:r>
              <a:rPr lang="en-US" dirty="0"/>
              <a:t>Sense of </a:t>
            </a:r>
            <a:r>
              <a:rPr lang="en-US" dirty="0" smtClean="0"/>
              <a:t>Identity</a:t>
            </a:r>
            <a:endParaRPr lang="en-US" dirty="0"/>
          </a:p>
        </p:txBody>
      </p:sp>
      <p:sp>
        <p:nvSpPr>
          <p:cNvPr id="5" name="Slide Number Placeholder 4"/>
          <p:cNvSpPr>
            <a:spLocks noGrp="1"/>
          </p:cNvSpPr>
          <p:nvPr>
            <p:ph type="sldNum" sz="quarter" idx="12"/>
          </p:nvPr>
        </p:nvSpPr>
        <p:spPr/>
        <p:txBody>
          <a:bodyPr/>
          <a:lstStyle/>
          <a:p>
            <a:fld id="{18359CA6-82DB-4DA8-8DE0-E99E9A716A02}" type="slidenum">
              <a:rPr lang="en-US" smtClean="0"/>
              <a:t>12</a:t>
            </a:fld>
            <a:endParaRPr lang="en-US"/>
          </a:p>
        </p:txBody>
      </p:sp>
      <p:pic>
        <p:nvPicPr>
          <p:cNvPr id="3074" name="Picture 2" descr="https://lh5.googleusercontent.com/fIW4t3SybTALkAdp962plQ23oBSz_MQl6Dx7lORyLkHVQoe1CHjnSL8R9BFGpyIW1ND8T7Gyf_q-lF0KUb7uGQAKBDiIWjT6_ZRfaTPgjMbElzck5OSuw1c7ColUIXlmFs_CrI5hxYGVRceyM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9441" y="2950029"/>
            <a:ext cx="4980050" cy="371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720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Community Support of Program</a:t>
            </a:r>
            <a:endParaRPr lang="en-US" sz="4400" dirty="0"/>
          </a:p>
        </p:txBody>
      </p:sp>
      <p:sp>
        <p:nvSpPr>
          <p:cNvPr id="3" name="Content Placeholder 2"/>
          <p:cNvSpPr>
            <a:spLocks noGrp="1"/>
          </p:cNvSpPr>
          <p:nvPr>
            <p:ph idx="1"/>
          </p:nvPr>
        </p:nvSpPr>
        <p:spPr>
          <a:xfrm>
            <a:off x="1987826" y="1789044"/>
            <a:ext cx="6546574" cy="4318000"/>
          </a:xfrm>
        </p:spPr>
        <p:txBody>
          <a:bodyPr>
            <a:normAutofit fontScale="92500" lnSpcReduction="20000"/>
          </a:bodyPr>
          <a:lstStyle/>
          <a:p>
            <a:pPr fontAlgn="base"/>
            <a:r>
              <a:rPr lang="en-US" b="1" dirty="0" smtClean="0"/>
              <a:t>Teachers</a:t>
            </a:r>
            <a:r>
              <a:rPr lang="en-US" dirty="0" smtClean="0"/>
              <a:t>: field </a:t>
            </a:r>
            <a:r>
              <a:rPr lang="en-US" dirty="0"/>
              <a:t>trips, emails, stories, recognition</a:t>
            </a:r>
          </a:p>
          <a:p>
            <a:pPr fontAlgn="base"/>
            <a:r>
              <a:rPr lang="en-US" b="1" dirty="0"/>
              <a:t>Community </a:t>
            </a:r>
            <a:r>
              <a:rPr lang="en-US" b="1" dirty="0"/>
              <a:t>M</a:t>
            </a:r>
            <a:r>
              <a:rPr lang="en-US" b="1" dirty="0" smtClean="0"/>
              <a:t>embers</a:t>
            </a:r>
            <a:r>
              <a:rPr lang="en-US" dirty="0" smtClean="0"/>
              <a:t>: awareness</a:t>
            </a:r>
            <a:r>
              <a:rPr lang="en-US" dirty="0"/>
              <a:t>, front page forum, town meeting, library, town report</a:t>
            </a:r>
          </a:p>
          <a:p>
            <a:pPr fontAlgn="base"/>
            <a:r>
              <a:rPr lang="en-US" b="1" dirty="0" smtClean="0"/>
              <a:t>Board</a:t>
            </a:r>
            <a:r>
              <a:rPr lang="en-US" dirty="0" smtClean="0"/>
              <a:t>: </a:t>
            </a:r>
            <a:r>
              <a:rPr lang="en-US" dirty="0"/>
              <a:t>check-ins with new mentors</a:t>
            </a:r>
          </a:p>
          <a:p>
            <a:pPr fontAlgn="base"/>
            <a:r>
              <a:rPr lang="en-US" b="1" dirty="0" smtClean="0"/>
              <a:t>Mentees</a:t>
            </a:r>
            <a:r>
              <a:rPr lang="en-US" dirty="0" smtClean="0"/>
              <a:t>: training/giving </a:t>
            </a:r>
            <a:r>
              <a:rPr lang="en-US" dirty="0"/>
              <a:t>back</a:t>
            </a:r>
          </a:p>
          <a:p>
            <a:pPr fontAlgn="base"/>
            <a:r>
              <a:rPr lang="en-US" b="1" dirty="0" smtClean="0"/>
              <a:t>Administration</a:t>
            </a:r>
            <a:r>
              <a:rPr lang="en-US" dirty="0" smtClean="0"/>
              <a:t>: speak </a:t>
            </a:r>
            <a:r>
              <a:rPr lang="en-US" dirty="0"/>
              <a:t>at Town </a:t>
            </a:r>
            <a:r>
              <a:rPr lang="en-US" dirty="0" smtClean="0"/>
              <a:t>Meeting</a:t>
            </a:r>
            <a:endParaRPr lang="en-US" dirty="0"/>
          </a:p>
        </p:txBody>
      </p:sp>
      <p:sp>
        <p:nvSpPr>
          <p:cNvPr id="5" name="Slide Number Placeholder 4"/>
          <p:cNvSpPr>
            <a:spLocks noGrp="1"/>
          </p:cNvSpPr>
          <p:nvPr>
            <p:ph type="sldNum" sz="quarter" idx="12"/>
          </p:nvPr>
        </p:nvSpPr>
        <p:spPr/>
        <p:txBody>
          <a:bodyPr/>
          <a:lstStyle/>
          <a:p>
            <a:fld id="{18359CA6-82DB-4DA8-8DE0-E99E9A716A02}" type="slidenum">
              <a:rPr lang="en-US" smtClean="0"/>
              <a:t>13</a:t>
            </a:fld>
            <a:endParaRPr lang="en-US"/>
          </a:p>
        </p:txBody>
      </p:sp>
      <p:pic>
        <p:nvPicPr>
          <p:cNvPr id="2050" name="Picture 2" descr="https://lh4.googleusercontent.com/AY61aO66WPFVAZe3DJVD7yawnGKppzA0CliK9mB76a9E7UxwM-99m3m3U2jClh8m9dVPnNPmDYCOuwsW-rf5Q46-1nZF2xoyRrSD1keEo997QHk_dBi5DqF_s1TLcgv1OiRssZdUMVFNLXTQ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2888" y="1769164"/>
            <a:ext cx="3361912" cy="448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895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ROBINSON TEACHERS REFLECT:</a:t>
            </a:r>
            <a:endParaRPr lang="en-US" sz="4400" dirty="0"/>
          </a:p>
        </p:txBody>
      </p:sp>
      <p:sp>
        <p:nvSpPr>
          <p:cNvPr id="3" name="Content Placeholder 2"/>
          <p:cNvSpPr>
            <a:spLocks noGrp="1"/>
          </p:cNvSpPr>
          <p:nvPr>
            <p:ph idx="1"/>
          </p:nvPr>
        </p:nvSpPr>
        <p:spPr>
          <a:xfrm>
            <a:off x="1987826" y="1789043"/>
            <a:ext cx="9829036" cy="4752433"/>
          </a:xfrm>
        </p:spPr>
        <p:txBody>
          <a:bodyPr>
            <a:normAutofit fontScale="62500" lnSpcReduction="20000"/>
          </a:bodyPr>
          <a:lstStyle/>
          <a:p>
            <a:pPr marL="0" indent="0">
              <a:buNone/>
            </a:pPr>
            <a:r>
              <a:rPr lang="en-US" sz="3600" dirty="0"/>
              <a:t>I know that the mentoring program fosters transformative relationships. When mentors and children are matched they are able to begin a new, unconditionally supportive relationship. This relationship provides so much light and life to children that are often in need of positive and engaged time with a involved, caring adult. Building this relationship allows the child to see his/her best self through the eyes of their mentor. That reflection offers the child confidence, joy and a deeper sense of belonging. </a:t>
            </a:r>
            <a:endParaRPr lang="en-US" sz="3600" dirty="0" smtClean="0"/>
          </a:p>
          <a:p>
            <a:pPr marL="0" indent="0">
              <a:buNone/>
            </a:pPr>
            <a:r>
              <a:rPr lang="en-US" sz="3600" dirty="0" smtClean="0"/>
              <a:t>At </a:t>
            </a:r>
            <a:r>
              <a:rPr lang="en-US" sz="3600" dirty="0"/>
              <a:t>the same time, from the smiles radiating from the mentors in our hallways, it is clear that their hearts are forever changed through opening their lives to the mentoring relationship. The small projects, fun games, or bright conversations I hear across the halls are evidence that these "little" relationships provide deep meaning in the lives of both mentors and children at our school. </a:t>
            </a:r>
            <a:r>
              <a:rPr lang="en-US" sz="3600" dirty="0"/>
              <a:t> </a:t>
            </a:r>
            <a:r>
              <a:rPr lang="en-US" sz="3600" i="1" dirty="0" smtClean="0"/>
              <a:t>- Grade 3/4 Teacher</a:t>
            </a:r>
            <a:endParaRPr lang="en-US" sz="3600" i="1" dirty="0"/>
          </a:p>
          <a:p>
            <a:pPr marL="0" indent="0">
              <a:buNone/>
            </a:pP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18359CA6-82DB-4DA8-8DE0-E99E9A716A02}" type="slidenum">
              <a:rPr lang="en-US" smtClean="0"/>
              <a:t>14</a:t>
            </a:fld>
            <a:endParaRPr lang="en-US"/>
          </a:p>
        </p:txBody>
      </p:sp>
    </p:spTree>
    <p:extLst>
      <p:ext uri="{BB962C8B-B14F-4D97-AF65-F5344CB8AC3E}">
        <p14:creationId xmlns:p14="http://schemas.microsoft.com/office/powerpoint/2010/main" val="502891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ROBINSON TEACHERS </a:t>
            </a:r>
            <a:r>
              <a:rPr lang="en-US" sz="4400" dirty="0" smtClean="0"/>
              <a:t>REFLECT</a:t>
            </a:r>
            <a:r>
              <a:rPr lang="en-US" sz="4400" dirty="0"/>
              <a:t>:</a:t>
            </a:r>
          </a:p>
        </p:txBody>
      </p:sp>
      <p:sp>
        <p:nvSpPr>
          <p:cNvPr id="3" name="Content Placeholder 2"/>
          <p:cNvSpPr>
            <a:spLocks noGrp="1"/>
          </p:cNvSpPr>
          <p:nvPr>
            <p:ph idx="1"/>
          </p:nvPr>
        </p:nvSpPr>
        <p:spPr>
          <a:xfrm>
            <a:off x="1987826" y="1789044"/>
            <a:ext cx="9740348" cy="4174434"/>
          </a:xfrm>
        </p:spPr>
        <p:txBody>
          <a:bodyPr>
            <a:normAutofit fontScale="85000" lnSpcReduction="10000"/>
          </a:bodyPr>
          <a:lstStyle/>
          <a:p>
            <a:pPr marL="0" indent="0" fontAlgn="base">
              <a:buNone/>
            </a:pPr>
            <a:r>
              <a:rPr lang="en-US" dirty="0"/>
              <a:t>The mentoring program has had a tremendous effect on the self-esteem of one of my fourth grade students as well as on his overall happiness here at school. Just having another adult in his life who would show up, listen and spend quality time with him made a world of difference. Every student I've had and that I have now that have a mentor match are absolutely elated when their mentor arrives and anxious to tell me about the events they went to together outside of school on Monday. It's an incredible program and I only wish that every student had a mentor</a:t>
            </a:r>
            <a:r>
              <a:rPr lang="en-US" dirty="0" smtClean="0"/>
              <a:t>! - </a:t>
            </a:r>
            <a:r>
              <a:rPr lang="en-US" i="1" dirty="0" smtClean="0"/>
              <a:t>Grade </a:t>
            </a:r>
            <a:r>
              <a:rPr lang="en-US" i="1" dirty="0"/>
              <a:t>3/4 Teacher</a:t>
            </a:r>
          </a:p>
          <a:p>
            <a:pPr marL="0" indent="0" fontAlgn="base">
              <a:buNone/>
            </a:pPr>
            <a:endParaRPr lang="en-US" dirty="0"/>
          </a:p>
          <a:p>
            <a:pPr marL="0" indent="0" fontAlgn="base">
              <a:buNone/>
            </a:pPr>
            <a:endParaRPr lang="en-US" dirty="0"/>
          </a:p>
        </p:txBody>
      </p:sp>
      <p:sp>
        <p:nvSpPr>
          <p:cNvPr id="5" name="Slide Number Placeholder 4"/>
          <p:cNvSpPr>
            <a:spLocks noGrp="1"/>
          </p:cNvSpPr>
          <p:nvPr>
            <p:ph type="sldNum" sz="quarter" idx="12"/>
          </p:nvPr>
        </p:nvSpPr>
        <p:spPr/>
        <p:txBody>
          <a:bodyPr/>
          <a:lstStyle/>
          <a:p>
            <a:fld id="{18359CA6-82DB-4DA8-8DE0-E99E9A716A02}" type="slidenum">
              <a:rPr lang="en-US" smtClean="0"/>
              <a:t>15</a:t>
            </a:fld>
            <a:endParaRPr lang="en-US"/>
          </a:p>
        </p:txBody>
      </p:sp>
    </p:spTree>
    <p:extLst>
      <p:ext uri="{BB962C8B-B14F-4D97-AF65-F5344CB8AC3E}">
        <p14:creationId xmlns:p14="http://schemas.microsoft.com/office/powerpoint/2010/main" val="4103557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Mentoring </a:t>
            </a:r>
            <a:r>
              <a:rPr lang="en-US" dirty="0"/>
              <a:t>i</a:t>
            </a:r>
            <a:r>
              <a:rPr lang="en-US" dirty="0" smtClean="0"/>
              <a:t>n Vermont</a:t>
            </a:r>
            <a:endParaRPr lang="en-US" dirty="0"/>
          </a:p>
        </p:txBody>
      </p:sp>
    </p:spTree>
    <p:extLst>
      <p:ext uri="{BB962C8B-B14F-4D97-AF65-F5344CB8AC3E}">
        <p14:creationId xmlns:p14="http://schemas.microsoft.com/office/powerpoint/2010/main" val="283401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Mentoring in Vermont</a:t>
            </a:r>
            <a:endParaRPr lang="en-US" sz="4400" dirty="0"/>
          </a:p>
        </p:txBody>
      </p:sp>
      <p:sp>
        <p:nvSpPr>
          <p:cNvPr id="3" name="Content Placeholder 2"/>
          <p:cNvSpPr>
            <a:spLocks noGrp="1"/>
          </p:cNvSpPr>
          <p:nvPr>
            <p:ph idx="1"/>
          </p:nvPr>
        </p:nvSpPr>
        <p:spPr/>
        <p:txBody>
          <a:bodyPr/>
          <a:lstStyle/>
          <a:p>
            <a:r>
              <a:rPr lang="en-US" b="1" dirty="0" smtClean="0"/>
              <a:t>40+ </a:t>
            </a:r>
            <a:r>
              <a:rPr lang="en-US" dirty="0" smtClean="0"/>
              <a:t>Agencies or School Districts/Supervisory Unions</a:t>
            </a:r>
          </a:p>
          <a:p>
            <a:r>
              <a:rPr lang="en-US" b="1" dirty="0" smtClean="0"/>
              <a:t>140</a:t>
            </a:r>
            <a:r>
              <a:rPr lang="en-US" dirty="0" smtClean="0"/>
              <a:t> Program Sites</a:t>
            </a:r>
          </a:p>
          <a:p>
            <a:r>
              <a:rPr lang="en-US" b="1" dirty="0" smtClean="0"/>
              <a:t>2,300</a:t>
            </a:r>
            <a:r>
              <a:rPr lang="en-US" dirty="0" smtClean="0"/>
              <a:t> Matches</a:t>
            </a:r>
            <a:endParaRPr lang="en-US" dirty="0"/>
          </a:p>
        </p:txBody>
      </p:sp>
      <p:sp>
        <p:nvSpPr>
          <p:cNvPr id="5" name="Slide Number Placeholder 4"/>
          <p:cNvSpPr>
            <a:spLocks noGrp="1"/>
          </p:cNvSpPr>
          <p:nvPr>
            <p:ph type="sldNum" sz="quarter" idx="12"/>
          </p:nvPr>
        </p:nvSpPr>
        <p:spPr/>
        <p:txBody>
          <a:bodyPr/>
          <a:lstStyle/>
          <a:p>
            <a:fld id="{18359CA6-82DB-4DA8-8DE0-E99E9A716A02}" type="slidenum">
              <a:rPr lang="en-US" smtClean="0"/>
              <a:t>17</a:t>
            </a:fld>
            <a:endParaRPr lang="en-US"/>
          </a:p>
        </p:txBody>
      </p:sp>
      <p:pic>
        <p:nvPicPr>
          <p:cNvPr id="1027"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289" y="1617864"/>
            <a:ext cx="2962362" cy="490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442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Mentoring</a:t>
            </a:r>
            <a:endParaRPr lang="en-US" dirty="0"/>
          </a:p>
        </p:txBody>
      </p:sp>
    </p:spTree>
    <p:extLst>
      <p:ext uri="{BB962C8B-B14F-4D97-AF65-F5344CB8AC3E}">
        <p14:creationId xmlns:p14="http://schemas.microsoft.com/office/powerpoint/2010/main" val="800937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hlinkClick r:id="rId2"/>
              </a:rPr>
              <a:t>The Impact</a:t>
            </a:r>
            <a:endParaRPr lang="en-US" sz="4400" dirty="0"/>
          </a:p>
        </p:txBody>
      </p:sp>
      <p:sp>
        <p:nvSpPr>
          <p:cNvPr id="5" name="Slide Number Placeholder 4"/>
          <p:cNvSpPr>
            <a:spLocks noGrp="1"/>
          </p:cNvSpPr>
          <p:nvPr>
            <p:ph type="sldNum" sz="quarter" idx="12"/>
          </p:nvPr>
        </p:nvSpPr>
        <p:spPr/>
        <p:txBody>
          <a:bodyPr/>
          <a:lstStyle/>
          <a:p>
            <a:fld id="{18359CA6-82DB-4DA8-8DE0-E99E9A716A02}" type="slidenum">
              <a:rPr lang="en-US" smtClean="0"/>
              <a:t>19</a:t>
            </a:fld>
            <a:endParaRPr lang="en-US"/>
          </a:p>
        </p:txBody>
      </p:sp>
      <p:pic>
        <p:nvPicPr>
          <p:cNvPr id="2050" name="Picture 2">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2510" t="15922" r="13485" b="13583"/>
          <a:stretch/>
        </p:blipFill>
        <p:spPr bwMode="auto">
          <a:xfrm>
            <a:off x="2198915" y="1915887"/>
            <a:ext cx="8845848" cy="473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754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DD3D8-11EB-DA49-A9C9-FDCF2D2C959B}"/>
              </a:ext>
            </a:extLst>
          </p:cNvPr>
          <p:cNvSpPr>
            <a:spLocks noGrp="1"/>
          </p:cNvSpPr>
          <p:nvPr>
            <p:ph type="title"/>
          </p:nvPr>
        </p:nvSpPr>
        <p:spPr/>
        <p:txBody>
          <a:bodyPr>
            <a:normAutofit fontScale="90000"/>
          </a:bodyPr>
          <a:lstStyle/>
          <a:p>
            <a:pPr>
              <a:defRPr/>
            </a:pPr>
            <a:r>
              <a:rPr lang="en-US" dirty="0"/>
              <a:t/>
            </a:r>
            <a:br>
              <a:rPr lang="en-US" dirty="0"/>
            </a:br>
            <a:r>
              <a:rPr lang="en-US" dirty="0"/>
              <a:t>Maximizing Your Session Participation</a:t>
            </a:r>
            <a:br>
              <a:rPr lang="en-US" dirty="0"/>
            </a:br>
            <a:endParaRPr lang="en-US" dirty="0"/>
          </a:p>
        </p:txBody>
      </p:sp>
      <p:grpSp>
        <p:nvGrpSpPr>
          <p:cNvPr id="35842" name="Freeform 4">
            <a:extLst>
              <a:ext uri="{FF2B5EF4-FFF2-40B4-BE49-F238E27FC236}">
                <a16:creationId xmlns:a16="http://schemas.microsoft.com/office/drawing/2014/main" xmlns="" id="{E860DFA0-0340-364E-959D-4BA666D5F151}"/>
              </a:ext>
            </a:extLst>
          </p:cNvPr>
          <p:cNvGrpSpPr>
            <a:grpSpLocks/>
          </p:cNvGrpSpPr>
          <p:nvPr/>
        </p:nvGrpSpPr>
        <p:grpSpPr bwMode="auto">
          <a:xfrm>
            <a:off x="2870200" y="1663700"/>
            <a:ext cx="6680200" cy="3403600"/>
            <a:chOff x="848" y="1048"/>
            <a:chExt cx="4208" cy="2144"/>
          </a:xfrm>
        </p:grpSpPr>
        <p:pic>
          <p:nvPicPr>
            <p:cNvPr id="35847" name="Freeform 4">
              <a:extLst>
                <a:ext uri="{FF2B5EF4-FFF2-40B4-BE49-F238E27FC236}">
                  <a16:creationId xmlns:a16="http://schemas.microsoft.com/office/drawing/2014/main" xmlns="" id="{D3B1A059-5E57-9A46-AC3B-947B0130FC1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 y="1048"/>
              <a:ext cx="4208" cy="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3">
              <a:extLst>
                <a:ext uri="{FF2B5EF4-FFF2-40B4-BE49-F238E27FC236}">
                  <a16:creationId xmlns:a16="http://schemas.microsoft.com/office/drawing/2014/main" xmlns="" id="{B8776AB0-AE1E-9540-A39F-4FCCABE92B55}"/>
                </a:ext>
              </a:extLst>
            </p:cNvPr>
            <p:cNvSpPr txBox="1">
              <a:spLocks noChangeArrowheads="1"/>
            </p:cNvSpPr>
            <p:nvPr/>
          </p:nvSpPr>
          <p:spPr bwMode="auto">
            <a:xfrm>
              <a:off x="884" y="1069"/>
              <a:ext cx="4141" cy="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338" tIns="159338" rIns="159338" bIns="2368439"/>
            <a:lstStyle>
              <a:lvl1pPr defTabSz="99853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98538">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98538">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98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98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90000"/>
                </a:lnSpc>
                <a:spcBef>
                  <a:spcPct val="0"/>
                </a:spcBef>
                <a:spcAft>
                  <a:spcPct val="35000"/>
                </a:spcAft>
                <a:buFontTx/>
                <a:buNone/>
              </a:pPr>
              <a:endParaRPr lang="en-US" altLang="en-US" sz="2200">
                <a:solidFill>
                  <a:srgbClr val="FFFFFF"/>
                </a:solidFill>
              </a:endParaRPr>
            </a:p>
          </p:txBody>
        </p:sp>
      </p:grpSp>
      <p:grpSp>
        <p:nvGrpSpPr>
          <p:cNvPr id="35843" name="Freeform 5">
            <a:extLst>
              <a:ext uri="{FF2B5EF4-FFF2-40B4-BE49-F238E27FC236}">
                <a16:creationId xmlns:a16="http://schemas.microsoft.com/office/drawing/2014/main" xmlns="" id="{399F06B2-C9E2-8640-81B1-80FAED19CDC1}"/>
              </a:ext>
            </a:extLst>
          </p:cNvPr>
          <p:cNvGrpSpPr>
            <a:grpSpLocks/>
          </p:cNvGrpSpPr>
          <p:nvPr/>
        </p:nvGrpSpPr>
        <p:grpSpPr bwMode="auto">
          <a:xfrm>
            <a:off x="2819400" y="1917700"/>
            <a:ext cx="6515100" cy="3644900"/>
            <a:chOff x="816" y="1208"/>
            <a:chExt cx="4104" cy="2296"/>
          </a:xfrm>
        </p:grpSpPr>
        <p:pic>
          <p:nvPicPr>
            <p:cNvPr id="35845" name="Freeform 5">
              <a:extLst>
                <a:ext uri="{FF2B5EF4-FFF2-40B4-BE49-F238E27FC236}">
                  <a16:creationId xmlns:a16="http://schemas.microsoft.com/office/drawing/2014/main" xmlns="" id="{83D1CF69-CABB-424F-B588-937FF2ED343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1208"/>
              <a:ext cx="4104" cy="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6">
              <a:extLst>
                <a:ext uri="{FF2B5EF4-FFF2-40B4-BE49-F238E27FC236}">
                  <a16:creationId xmlns:a16="http://schemas.microsoft.com/office/drawing/2014/main" xmlns="" id="{B62B92EC-51A5-2948-A672-ED3241C92D59}"/>
                </a:ext>
              </a:extLst>
            </p:cNvPr>
            <p:cNvSpPr txBox="1">
              <a:spLocks noChangeArrowheads="1"/>
            </p:cNvSpPr>
            <p:nvPr/>
          </p:nvSpPr>
          <p:spPr bwMode="auto">
            <a:xfrm>
              <a:off x="884" y="1229"/>
              <a:ext cx="3997" cy="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70" tIns="205740" rIns="102870" bIns="102870"/>
            <a:lstStyle>
              <a:lvl1pPr defTabSz="99853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17550" indent="-198438" defTabSz="998538">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98538">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98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98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90000"/>
                </a:lnSpc>
                <a:spcBef>
                  <a:spcPct val="0"/>
                </a:spcBef>
                <a:spcAft>
                  <a:spcPct val="35000"/>
                </a:spcAft>
                <a:buFontTx/>
                <a:buNone/>
              </a:pPr>
              <a:r>
                <a:rPr lang="en-US" altLang="en-US"/>
                <a:t>Consider these questions:  </a:t>
              </a:r>
            </a:p>
            <a:p>
              <a:pPr>
                <a:lnSpc>
                  <a:spcPct val="90000"/>
                </a:lnSpc>
                <a:spcBef>
                  <a:spcPct val="0"/>
                </a:spcBef>
                <a:spcAft>
                  <a:spcPct val="35000"/>
                </a:spcAft>
                <a:buFont typeface="Century Gothic" panose="020B0502020202020204" pitchFamily="34" charset="0"/>
                <a:buChar char="–"/>
              </a:pPr>
              <a:r>
                <a:rPr lang="en-US" altLang="en-US" sz="2800"/>
                <a:t>Where are we in our implementation?</a:t>
              </a:r>
            </a:p>
            <a:p>
              <a:pPr>
                <a:lnSpc>
                  <a:spcPct val="90000"/>
                </a:lnSpc>
                <a:spcBef>
                  <a:spcPct val="0"/>
                </a:spcBef>
                <a:spcAft>
                  <a:spcPct val="35000"/>
                </a:spcAft>
                <a:buFont typeface="Century Gothic" panose="020B0502020202020204" pitchFamily="34" charset="0"/>
                <a:buChar char="–"/>
              </a:pPr>
              <a:r>
                <a:rPr lang="en-US" altLang="en-US" sz="2800"/>
                <a:t>What do I hope to learn?</a:t>
              </a:r>
            </a:p>
            <a:p>
              <a:pPr>
                <a:lnSpc>
                  <a:spcPct val="90000"/>
                </a:lnSpc>
                <a:spcBef>
                  <a:spcPct val="0"/>
                </a:spcBef>
                <a:spcAft>
                  <a:spcPct val="35000"/>
                </a:spcAft>
                <a:buFont typeface="Century Gothic" panose="020B0502020202020204" pitchFamily="34" charset="0"/>
                <a:buChar char="–"/>
              </a:pPr>
              <a:r>
                <a:rPr lang="en-US" altLang="en-US" sz="2800"/>
                <a:t>What did I learn?</a:t>
              </a:r>
            </a:p>
            <a:p>
              <a:pPr>
                <a:lnSpc>
                  <a:spcPct val="90000"/>
                </a:lnSpc>
                <a:spcBef>
                  <a:spcPct val="0"/>
                </a:spcBef>
                <a:spcAft>
                  <a:spcPct val="35000"/>
                </a:spcAft>
                <a:buFont typeface="Century Gothic" panose="020B0502020202020204" pitchFamily="34" charset="0"/>
                <a:buChar char="–"/>
              </a:pPr>
              <a:r>
                <a:rPr lang="en-US" altLang="en-US" sz="2800"/>
                <a:t>What will I do with what I learned? </a:t>
              </a:r>
            </a:p>
            <a:p>
              <a:pPr lvl="1">
                <a:lnSpc>
                  <a:spcPct val="90000"/>
                </a:lnSpc>
                <a:spcBef>
                  <a:spcPct val="0"/>
                </a:spcBef>
                <a:spcAft>
                  <a:spcPct val="35000"/>
                </a:spcAft>
                <a:buFont typeface="Century Gothic" panose="020B0502020202020204" pitchFamily="34" charset="0"/>
                <a:buChar char="–"/>
              </a:pPr>
              <a:r>
                <a:rPr lang="en-US" altLang="en-US"/>
                <a:t>By when?</a:t>
              </a:r>
            </a:p>
          </p:txBody>
        </p:sp>
      </p:grpSp>
      <p:sp>
        <p:nvSpPr>
          <p:cNvPr id="35844" name="TextBox 2">
            <a:extLst>
              <a:ext uri="{FF2B5EF4-FFF2-40B4-BE49-F238E27FC236}">
                <a16:creationId xmlns:a16="http://schemas.microsoft.com/office/drawing/2014/main" xmlns="" id="{EC578509-17D3-634A-B79B-0F345277CB85}"/>
              </a:ext>
            </a:extLst>
          </p:cNvPr>
          <p:cNvSpPr txBox="1">
            <a:spLocks noChangeArrowheads="1"/>
          </p:cNvSpPr>
          <p:nvPr/>
        </p:nvSpPr>
        <p:spPr bwMode="auto">
          <a:xfrm>
            <a:off x="3935413" y="5607051"/>
            <a:ext cx="4557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400"/>
              <a:t>Use the Learning Reflection Sheet</a:t>
            </a:r>
          </a:p>
        </p:txBody>
      </p:sp>
    </p:spTree>
    <p:extLst>
      <p:ext uri="{BB962C8B-B14F-4D97-AF65-F5344CB8AC3E}">
        <p14:creationId xmlns:p14="http://schemas.microsoft.com/office/powerpoint/2010/main" val="4262982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Start a Program</a:t>
            </a:r>
            <a:endParaRPr lang="en-US" dirty="0"/>
          </a:p>
        </p:txBody>
      </p:sp>
    </p:spTree>
    <p:extLst>
      <p:ext uri="{BB962C8B-B14F-4D97-AF65-F5344CB8AC3E}">
        <p14:creationId xmlns:p14="http://schemas.microsoft.com/office/powerpoint/2010/main" val="1975577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Starting a Mentoring Program</a:t>
            </a:r>
            <a:endParaRPr lang="en-US" sz="4400" dirty="0"/>
          </a:p>
        </p:txBody>
      </p:sp>
      <p:sp>
        <p:nvSpPr>
          <p:cNvPr id="3" name="Content Placeholder 2"/>
          <p:cNvSpPr>
            <a:spLocks noGrp="1"/>
          </p:cNvSpPr>
          <p:nvPr>
            <p:ph idx="1"/>
          </p:nvPr>
        </p:nvSpPr>
        <p:spPr>
          <a:xfrm>
            <a:off x="2067339" y="1837773"/>
            <a:ext cx="9782313" cy="4269270"/>
          </a:xfrm>
        </p:spPr>
        <p:txBody>
          <a:bodyPr/>
          <a:lstStyle/>
          <a:p>
            <a:r>
              <a:rPr lang="en-US" dirty="0" smtClean="0"/>
              <a:t>School </a:t>
            </a:r>
            <a:r>
              <a:rPr lang="en-US" dirty="0" smtClean="0"/>
              <a:t>Buy-In</a:t>
            </a:r>
            <a:endParaRPr lang="en-US" dirty="0" smtClean="0"/>
          </a:p>
          <a:p>
            <a:r>
              <a:rPr lang="en-US" dirty="0" smtClean="0"/>
              <a:t>Point Person</a:t>
            </a:r>
          </a:p>
          <a:p>
            <a:r>
              <a:rPr lang="en-US" dirty="0" smtClean="0"/>
              <a:t>Advisory Committee</a:t>
            </a:r>
          </a:p>
          <a:p>
            <a:r>
              <a:rPr lang="en-US" dirty="0" smtClean="0"/>
              <a:t>Planning Process</a:t>
            </a:r>
          </a:p>
          <a:p>
            <a:r>
              <a:rPr lang="en-US" dirty="0" smtClean="0"/>
              <a:t>Funding</a:t>
            </a:r>
          </a:p>
          <a:p>
            <a:r>
              <a:rPr lang="en-US" dirty="0" smtClean="0"/>
              <a:t>Best Practices</a:t>
            </a:r>
            <a:endParaRPr lang="en-US" dirty="0"/>
          </a:p>
        </p:txBody>
      </p:sp>
      <p:sp>
        <p:nvSpPr>
          <p:cNvPr id="5" name="Slide Number Placeholder 4"/>
          <p:cNvSpPr>
            <a:spLocks noGrp="1"/>
          </p:cNvSpPr>
          <p:nvPr>
            <p:ph type="sldNum" sz="quarter" idx="12"/>
          </p:nvPr>
        </p:nvSpPr>
        <p:spPr/>
        <p:txBody>
          <a:bodyPr/>
          <a:lstStyle/>
          <a:p>
            <a:fld id="{18359CA6-82DB-4DA8-8DE0-E99E9A716A02}" type="slidenum">
              <a:rPr lang="en-US" smtClean="0"/>
              <a:t>21</a:t>
            </a:fld>
            <a:endParaRPr lang="en-US"/>
          </a:p>
        </p:txBody>
      </p:sp>
    </p:spTree>
    <p:extLst>
      <p:ext uri="{BB962C8B-B14F-4D97-AF65-F5344CB8AC3E}">
        <p14:creationId xmlns:p14="http://schemas.microsoft.com/office/powerpoint/2010/main" val="390274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Major Pitfalls</a:t>
            </a:r>
            <a:endParaRPr lang="en-US" sz="4400" dirty="0"/>
          </a:p>
        </p:txBody>
      </p:sp>
      <p:sp>
        <p:nvSpPr>
          <p:cNvPr id="3" name="Content Placeholder 2"/>
          <p:cNvSpPr>
            <a:spLocks noGrp="1"/>
          </p:cNvSpPr>
          <p:nvPr>
            <p:ph idx="1"/>
          </p:nvPr>
        </p:nvSpPr>
        <p:spPr>
          <a:xfrm>
            <a:off x="1995777" y="1837773"/>
            <a:ext cx="9853875" cy="4269270"/>
          </a:xfrm>
        </p:spPr>
        <p:txBody>
          <a:bodyPr/>
          <a:lstStyle/>
          <a:p>
            <a:r>
              <a:rPr lang="en-US" dirty="0" smtClean="0"/>
              <a:t>Staffing Issues</a:t>
            </a:r>
            <a:endParaRPr lang="en-US" dirty="0" smtClean="0"/>
          </a:p>
          <a:p>
            <a:pPr lvl="1"/>
            <a:r>
              <a:rPr lang="en-US" dirty="0" smtClean="0"/>
              <a:t>Not a Separate Position or Part of Job</a:t>
            </a:r>
          </a:p>
          <a:p>
            <a:pPr lvl="1"/>
            <a:r>
              <a:rPr lang="en-US" dirty="0" smtClean="0"/>
              <a:t>Not Paid Adequately</a:t>
            </a:r>
          </a:p>
          <a:p>
            <a:pPr lvl="1"/>
            <a:r>
              <a:rPr lang="en-US" dirty="0" smtClean="0"/>
              <a:t>Not Enough Staff Time</a:t>
            </a:r>
          </a:p>
          <a:p>
            <a:pPr lvl="1"/>
            <a:r>
              <a:rPr lang="en-US" dirty="0" smtClean="0"/>
              <a:t>Wrong </a:t>
            </a:r>
            <a:r>
              <a:rPr lang="en-US" dirty="0" smtClean="0"/>
              <a:t>Person</a:t>
            </a:r>
          </a:p>
          <a:p>
            <a:r>
              <a:rPr lang="en-US" dirty="0" smtClean="0"/>
              <a:t>School Buy-In and Understanding of Program</a:t>
            </a:r>
            <a:endParaRPr lang="en-US" dirty="0" smtClean="0"/>
          </a:p>
        </p:txBody>
      </p:sp>
      <p:sp>
        <p:nvSpPr>
          <p:cNvPr id="5" name="Slide Number Placeholder 4"/>
          <p:cNvSpPr>
            <a:spLocks noGrp="1"/>
          </p:cNvSpPr>
          <p:nvPr>
            <p:ph type="sldNum" sz="quarter" idx="12"/>
          </p:nvPr>
        </p:nvSpPr>
        <p:spPr/>
        <p:txBody>
          <a:bodyPr/>
          <a:lstStyle/>
          <a:p>
            <a:fld id="{18359CA6-82DB-4DA8-8DE0-E99E9A716A02}" type="slidenum">
              <a:rPr lang="en-US" smtClean="0"/>
              <a:t>22</a:t>
            </a:fld>
            <a:endParaRPr lang="en-US"/>
          </a:p>
        </p:txBody>
      </p:sp>
    </p:spTree>
    <p:extLst>
      <p:ext uri="{BB962C8B-B14F-4D97-AF65-F5344CB8AC3E}">
        <p14:creationId xmlns:p14="http://schemas.microsoft.com/office/powerpoint/2010/main" val="3307978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Resources</a:t>
            </a:r>
            <a:endParaRPr lang="en-US" dirty="0"/>
          </a:p>
        </p:txBody>
      </p:sp>
    </p:spTree>
    <p:extLst>
      <p:ext uri="{BB962C8B-B14F-4D97-AF65-F5344CB8AC3E}">
        <p14:creationId xmlns:p14="http://schemas.microsoft.com/office/powerpoint/2010/main" val="1067402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We’re Here to Help</a:t>
            </a:r>
            <a:endParaRPr lang="en-US" sz="4400" dirty="0"/>
          </a:p>
        </p:txBody>
      </p:sp>
      <p:sp>
        <p:nvSpPr>
          <p:cNvPr id="3" name="Content Placeholder 2"/>
          <p:cNvSpPr>
            <a:spLocks noGrp="1"/>
          </p:cNvSpPr>
          <p:nvPr>
            <p:ph idx="1"/>
          </p:nvPr>
        </p:nvSpPr>
        <p:spPr>
          <a:xfrm>
            <a:off x="1995777" y="1837773"/>
            <a:ext cx="9853875" cy="4269270"/>
          </a:xfrm>
        </p:spPr>
        <p:txBody>
          <a:bodyPr>
            <a:normAutofit lnSpcReduction="10000"/>
          </a:bodyPr>
          <a:lstStyle/>
          <a:p>
            <a:r>
              <a:rPr lang="en-US" dirty="0" smtClean="0"/>
              <a:t>Online Resources</a:t>
            </a:r>
          </a:p>
          <a:p>
            <a:pPr lvl="1"/>
            <a:r>
              <a:rPr lang="en-US" dirty="0" smtClean="0">
                <a:hlinkClick r:id="rId2"/>
              </a:rPr>
              <a:t>MENTOR Vermont</a:t>
            </a:r>
            <a:endParaRPr lang="en-US" dirty="0" smtClean="0"/>
          </a:p>
          <a:p>
            <a:pPr lvl="1"/>
            <a:r>
              <a:rPr lang="en-US" dirty="0" smtClean="0">
                <a:hlinkClick r:id="rId3"/>
              </a:rPr>
              <a:t>MENTOR: The National Mentoring Partnership</a:t>
            </a:r>
            <a:endParaRPr lang="en-US" dirty="0" smtClean="0"/>
          </a:p>
          <a:p>
            <a:r>
              <a:rPr lang="en-US" dirty="0" smtClean="0"/>
              <a:t>In-Person Support</a:t>
            </a:r>
          </a:p>
          <a:p>
            <a:r>
              <a:rPr lang="en-US" dirty="0" smtClean="0"/>
              <a:t>Funding</a:t>
            </a:r>
          </a:p>
          <a:p>
            <a:r>
              <a:rPr lang="en-US" dirty="0" smtClean="0"/>
              <a:t>Support &amp; Training</a:t>
            </a:r>
          </a:p>
          <a:p>
            <a:r>
              <a:rPr lang="en-US" dirty="0" smtClean="0"/>
              <a:t>Resources &amp; Support</a:t>
            </a:r>
          </a:p>
        </p:txBody>
      </p:sp>
      <p:sp>
        <p:nvSpPr>
          <p:cNvPr id="5" name="Slide Number Placeholder 4"/>
          <p:cNvSpPr>
            <a:spLocks noGrp="1"/>
          </p:cNvSpPr>
          <p:nvPr>
            <p:ph type="sldNum" sz="quarter" idx="12"/>
          </p:nvPr>
        </p:nvSpPr>
        <p:spPr/>
        <p:txBody>
          <a:bodyPr/>
          <a:lstStyle/>
          <a:p>
            <a:fld id="{18359CA6-82DB-4DA8-8DE0-E99E9A716A02}" type="slidenum">
              <a:rPr lang="en-US" smtClean="0"/>
              <a:t>24</a:t>
            </a:fld>
            <a:endParaRPr lang="en-US"/>
          </a:p>
        </p:txBody>
      </p:sp>
    </p:spTree>
    <p:extLst>
      <p:ext uri="{BB962C8B-B14F-4D97-AF65-F5344CB8AC3E}">
        <p14:creationId xmlns:p14="http://schemas.microsoft.com/office/powerpoint/2010/main" val="359588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Contact Information</a:t>
            </a:r>
            <a:endParaRPr lang="en-US" sz="4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5491" y="2087872"/>
            <a:ext cx="1219859" cy="1829312"/>
          </a:xfrm>
        </p:spPr>
      </p:pic>
      <p:sp>
        <p:nvSpPr>
          <p:cNvPr id="5" name="Slide Number Placeholder 4"/>
          <p:cNvSpPr>
            <a:spLocks noGrp="1"/>
          </p:cNvSpPr>
          <p:nvPr>
            <p:ph type="sldNum" sz="quarter" idx="12"/>
          </p:nvPr>
        </p:nvSpPr>
        <p:spPr/>
        <p:txBody>
          <a:bodyPr/>
          <a:lstStyle/>
          <a:p>
            <a:fld id="{18359CA6-82DB-4DA8-8DE0-E99E9A716A02}" type="slidenum">
              <a:rPr lang="en-US" smtClean="0"/>
              <a:t>25</a:t>
            </a:fld>
            <a:endParaRPr lang="en-US"/>
          </a:p>
        </p:txBody>
      </p:sp>
      <p:sp>
        <p:nvSpPr>
          <p:cNvPr id="7" name="Content Placeholder 2"/>
          <p:cNvSpPr txBox="1">
            <a:spLocks/>
          </p:cNvSpPr>
          <p:nvPr/>
        </p:nvSpPr>
        <p:spPr>
          <a:xfrm>
            <a:off x="3061252" y="1765190"/>
            <a:ext cx="8788400" cy="500137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r>
              <a:rPr lang="en-US" dirty="0" smtClean="0"/>
              <a:t>Chad Butt </a:t>
            </a:r>
          </a:p>
          <a:p>
            <a:pPr marL="0" indent="0">
              <a:spcAft>
                <a:spcPts val="0"/>
              </a:spcAft>
              <a:buNone/>
            </a:pPr>
            <a:r>
              <a:rPr lang="en-US" dirty="0" smtClean="0"/>
              <a:t>Executive Director, MENTOR Vermont</a:t>
            </a:r>
          </a:p>
          <a:p>
            <a:pPr marL="0" indent="0">
              <a:spcAft>
                <a:spcPts val="0"/>
              </a:spcAft>
              <a:buNone/>
            </a:pPr>
            <a:r>
              <a:rPr lang="en-US" dirty="0" smtClean="0">
                <a:hlinkClick r:id="rId3"/>
              </a:rPr>
              <a:t>chad@mentorvt.org</a:t>
            </a:r>
            <a:r>
              <a:rPr lang="en-US" dirty="0" smtClean="0"/>
              <a:t> (soon)</a:t>
            </a:r>
          </a:p>
          <a:p>
            <a:pPr marL="0" indent="0">
              <a:spcAft>
                <a:spcPts val="0"/>
              </a:spcAft>
              <a:buNone/>
            </a:pPr>
            <a:r>
              <a:rPr lang="en-US" dirty="0" smtClean="0">
                <a:hlinkClick r:id="rId4"/>
              </a:rPr>
              <a:t>chad@mobiusmentors.org</a:t>
            </a:r>
            <a:r>
              <a:rPr lang="en-US" dirty="0" smtClean="0"/>
              <a:t> (now)</a:t>
            </a:r>
          </a:p>
          <a:p>
            <a:pPr marL="0" indent="0">
              <a:spcAft>
                <a:spcPts val="0"/>
              </a:spcAft>
              <a:buNone/>
            </a:pPr>
            <a:r>
              <a:rPr lang="en-US" dirty="0" smtClean="0"/>
              <a:t>802-658-1888</a:t>
            </a:r>
          </a:p>
          <a:p>
            <a:pPr marL="0" indent="0">
              <a:spcAft>
                <a:spcPts val="0"/>
              </a:spcAft>
              <a:buNone/>
            </a:pPr>
            <a:endParaRPr lang="en-US" dirty="0"/>
          </a:p>
          <a:p>
            <a:pPr marL="0" indent="0">
              <a:spcAft>
                <a:spcPts val="0"/>
              </a:spcAft>
              <a:buNone/>
            </a:pPr>
            <a:r>
              <a:rPr lang="en-US" dirty="0" smtClean="0"/>
              <a:t>Amy Johnston, MS</a:t>
            </a:r>
          </a:p>
          <a:p>
            <a:pPr marL="0" indent="0">
              <a:spcAft>
                <a:spcPts val="0"/>
              </a:spcAft>
              <a:buNone/>
            </a:pPr>
            <a:r>
              <a:rPr lang="en-US" dirty="0" smtClean="0"/>
              <a:t>School Counselor &amp; Mentor Coordinator</a:t>
            </a:r>
          </a:p>
          <a:p>
            <a:pPr marL="0" indent="0">
              <a:spcAft>
                <a:spcPts val="0"/>
              </a:spcAft>
              <a:buNone/>
            </a:pPr>
            <a:r>
              <a:rPr lang="en-US" dirty="0">
                <a:hlinkClick r:id="rId5"/>
              </a:rPr>
              <a:t>amy.johnston@mausd.org</a:t>
            </a:r>
            <a:r>
              <a:rPr lang="en-US" dirty="0"/>
              <a:t> </a:t>
            </a:r>
            <a:endParaRPr lang="en-US" dirty="0" smtClean="0"/>
          </a:p>
          <a:p>
            <a:pPr marL="0" indent="0">
              <a:spcAft>
                <a:spcPts val="0"/>
              </a:spcAft>
              <a:buNone/>
            </a:pPr>
            <a:r>
              <a:rPr lang="en-US" dirty="0" smtClean="0"/>
              <a:t>802-453-2949</a:t>
            </a:r>
          </a:p>
          <a:p>
            <a:pPr marL="0" indent="0">
              <a:spcAft>
                <a:spcPts val="0"/>
              </a:spcAft>
              <a:buNone/>
            </a:pPr>
            <a:endParaRPr lang="en-US" dirty="0" smtClean="0"/>
          </a:p>
        </p:txBody>
      </p:sp>
      <p:pic>
        <p:nvPicPr>
          <p:cNvPr id="1026" name="Picture 2" descr="C:\Users\chad\Downloads\IMG-33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865828" y="4644683"/>
            <a:ext cx="1195424" cy="212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831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339404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xmlns="" id="{72710C77-C610-524D-BAC7-5DBC5CE2C270}"/>
              </a:ext>
            </a:extLst>
          </p:cNvPr>
          <p:cNvSpPr>
            <a:spLocks noGrp="1"/>
          </p:cNvSpPr>
          <p:nvPr>
            <p:ph type="title"/>
          </p:nvPr>
        </p:nvSpPr>
        <p:spPr>
          <a:xfrm>
            <a:off x="1981200" y="95251"/>
            <a:ext cx="8229600" cy="1389063"/>
          </a:xfrm>
        </p:spPr>
        <p:txBody>
          <a:bodyPr>
            <a:normAutofit fontScale="90000"/>
          </a:bodyPr>
          <a:lstStyle/>
          <a:p>
            <a:r>
              <a:rPr lang="en-US" altLang="en-US" sz="4000">
                <a:ea typeface="ＭＳ Ｐゴシック" panose="020B0600070205080204" pitchFamily="34" charset="-128"/>
              </a:rPr>
              <a:t>Where is your school in the implementation process?</a:t>
            </a:r>
            <a:br>
              <a:rPr lang="en-US" altLang="en-US" sz="4000">
                <a:ea typeface="ＭＳ Ｐゴシック" panose="020B0600070205080204" pitchFamily="34" charset="-128"/>
              </a:rPr>
            </a:br>
            <a:endParaRPr lang="en-US" altLang="en-US" sz="1600">
              <a:ea typeface="ＭＳ Ｐゴシック" panose="020B0600070205080204" pitchFamily="34" charset="-128"/>
            </a:endParaRPr>
          </a:p>
        </p:txBody>
      </p:sp>
      <p:pic>
        <p:nvPicPr>
          <p:cNvPr id="36866" name="Content Placeholder 3">
            <a:extLst>
              <a:ext uri="{FF2B5EF4-FFF2-40B4-BE49-F238E27FC236}">
                <a16:creationId xmlns:a16="http://schemas.microsoft.com/office/drawing/2014/main" xmlns="" id="{54161DC1-3AEB-C74F-BD21-8F4709B8297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1473200"/>
            <a:ext cx="64389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a:extLst>
              <a:ext uri="{FF2B5EF4-FFF2-40B4-BE49-F238E27FC236}">
                <a16:creationId xmlns:a16="http://schemas.microsoft.com/office/drawing/2014/main" xmlns="" id="{2402BF8F-D33A-584C-90DB-DFD62384B94C}"/>
              </a:ext>
            </a:extLst>
          </p:cNvPr>
          <p:cNvSpPr>
            <a:spLocks noChangeArrowheads="1"/>
          </p:cNvSpPr>
          <p:nvPr/>
        </p:nvSpPr>
        <p:spPr bwMode="auto">
          <a:xfrm>
            <a:off x="4189414" y="6483350"/>
            <a:ext cx="3813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Adapted from Fixsen &amp; Blase, 2005</a:t>
            </a:r>
          </a:p>
        </p:txBody>
      </p:sp>
    </p:spTree>
    <p:extLst>
      <p:ext uri="{BB962C8B-B14F-4D97-AF65-F5344CB8AC3E}">
        <p14:creationId xmlns:p14="http://schemas.microsoft.com/office/powerpoint/2010/main" val="3620767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dirty="0" smtClean="0"/>
              <a:t>Introductions</a:t>
            </a:r>
          </a:p>
          <a:p>
            <a:r>
              <a:rPr lang="en-US" sz="3200" dirty="0" smtClean="0"/>
              <a:t>Goals</a:t>
            </a:r>
          </a:p>
          <a:p>
            <a:r>
              <a:rPr lang="en-US" sz="3200" dirty="0" err="1" smtClean="0"/>
              <a:t>Starksboro</a:t>
            </a:r>
            <a:r>
              <a:rPr lang="en-US" sz="3200" dirty="0" smtClean="0"/>
              <a:t> Mentoring Program</a:t>
            </a:r>
          </a:p>
          <a:p>
            <a:r>
              <a:rPr lang="en-US" sz="3200" dirty="0" smtClean="0"/>
              <a:t>Mentoring In Vermont</a:t>
            </a:r>
          </a:p>
          <a:p>
            <a:r>
              <a:rPr lang="en-US" sz="3200" dirty="0" smtClean="0"/>
              <a:t>Why Mentoring</a:t>
            </a:r>
          </a:p>
          <a:p>
            <a:r>
              <a:rPr lang="en-US" sz="3200" dirty="0" smtClean="0"/>
              <a:t>How to Start a Program</a:t>
            </a:r>
          </a:p>
          <a:p>
            <a:r>
              <a:rPr lang="en-US" sz="3200" dirty="0" smtClean="0"/>
              <a:t>Questions</a:t>
            </a:r>
            <a:endParaRPr lang="en-US" sz="3200" dirty="0"/>
          </a:p>
        </p:txBody>
      </p:sp>
      <p:sp>
        <p:nvSpPr>
          <p:cNvPr id="3" name="Slide Number Placeholder 2"/>
          <p:cNvSpPr>
            <a:spLocks noGrp="1"/>
          </p:cNvSpPr>
          <p:nvPr>
            <p:ph type="sldNum" sz="quarter" idx="4"/>
          </p:nvPr>
        </p:nvSpPr>
        <p:spPr/>
        <p:txBody>
          <a:bodyPr/>
          <a:lstStyle/>
          <a:p>
            <a:fld id="{18359CA6-82DB-4DA8-8DE0-E99E9A716A02}" type="slidenum">
              <a:rPr lang="en-US" smtClean="0"/>
              <a:pPr/>
              <a:t>4</a:t>
            </a:fld>
            <a:endParaRPr lang="en-US" dirty="0"/>
          </a:p>
        </p:txBody>
      </p:sp>
    </p:spTree>
    <p:extLst>
      <p:ext uri="{BB962C8B-B14F-4D97-AF65-F5344CB8AC3E}">
        <p14:creationId xmlns:p14="http://schemas.microsoft.com/office/powerpoint/2010/main" val="2997155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Introductions</a:t>
            </a:r>
            <a:endParaRPr lang="en-US" dirty="0"/>
          </a:p>
        </p:txBody>
      </p:sp>
    </p:spTree>
    <p:extLst>
      <p:ext uri="{BB962C8B-B14F-4D97-AF65-F5344CB8AC3E}">
        <p14:creationId xmlns:p14="http://schemas.microsoft.com/office/powerpoint/2010/main" val="2298588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Introductions</a:t>
            </a:r>
            <a:endParaRPr lang="en-US" dirty="0"/>
          </a:p>
        </p:txBody>
      </p:sp>
      <p:sp>
        <p:nvSpPr>
          <p:cNvPr id="3" name="Content Placeholder 2"/>
          <p:cNvSpPr>
            <a:spLocks noGrp="1"/>
          </p:cNvSpPr>
          <p:nvPr>
            <p:ph idx="1"/>
          </p:nvPr>
        </p:nvSpPr>
        <p:spPr>
          <a:xfrm>
            <a:off x="1911927" y="1911927"/>
            <a:ext cx="9937725" cy="4195116"/>
          </a:xfrm>
        </p:spPr>
        <p:txBody>
          <a:bodyPr>
            <a:normAutofit/>
          </a:bodyPr>
          <a:lstStyle/>
          <a:p>
            <a:r>
              <a:rPr lang="en-US" dirty="0" smtClean="0"/>
              <a:t>Name</a:t>
            </a:r>
          </a:p>
          <a:p>
            <a:r>
              <a:rPr lang="en-US" dirty="0" smtClean="0"/>
              <a:t>School</a:t>
            </a:r>
          </a:p>
          <a:p>
            <a:r>
              <a:rPr lang="en-US" dirty="0" smtClean="0"/>
              <a:t>Position</a:t>
            </a:r>
          </a:p>
          <a:p>
            <a:r>
              <a:rPr lang="en-US" dirty="0" smtClean="0"/>
              <a:t>What is one obstacle you perceive for starting a mentoring program at your school?</a:t>
            </a:r>
            <a:endParaRPr lang="en-US" dirty="0"/>
          </a:p>
        </p:txBody>
      </p:sp>
      <p:sp>
        <p:nvSpPr>
          <p:cNvPr id="5" name="Slide Number Placeholder 4"/>
          <p:cNvSpPr>
            <a:spLocks noGrp="1"/>
          </p:cNvSpPr>
          <p:nvPr>
            <p:ph type="sldNum" sz="quarter" idx="12"/>
          </p:nvPr>
        </p:nvSpPr>
        <p:spPr/>
        <p:txBody>
          <a:bodyPr/>
          <a:lstStyle/>
          <a:p>
            <a:fld id="{18359CA6-82DB-4DA8-8DE0-E99E9A716A02}" type="slidenum">
              <a:rPr lang="en-US" smtClean="0"/>
              <a:t>6</a:t>
            </a:fld>
            <a:endParaRPr lang="en-US"/>
          </a:p>
        </p:txBody>
      </p:sp>
    </p:spTree>
    <p:extLst>
      <p:ext uri="{BB962C8B-B14F-4D97-AF65-F5344CB8AC3E}">
        <p14:creationId xmlns:p14="http://schemas.microsoft.com/office/powerpoint/2010/main" val="3113208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Goals</a:t>
            </a:r>
            <a:endParaRPr lang="en-US" dirty="0"/>
          </a:p>
        </p:txBody>
      </p:sp>
    </p:spTree>
    <p:extLst>
      <p:ext uri="{BB962C8B-B14F-4D97-AF65-F5344CB8AC3E}">
        <p14:creationId xmlns:p14="http://schemas.microsoft.com/office/powerpoint/2010/main" val="764292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10342" y="1837580"/>
            <a:ext cx="9660974" cy="4362114"/>
          </a:xfrm>
        </p:spPr>
        <p:txBody>
          <a:bodyPr>
            <a:normAutofit/>
          </a:bodyPr>
          <a:lstStyle/>
          <a:p>
            <a:r>
              <a:rPr lang="en-US" sz="3200" dirty="0" smtClean="0"/>
              <a:t>Reaffirm that you made a good decision</a:t>
            </a:r>
          </a:p>
          <a:p>
            <a:r>
              <a:rPr lang="en-US" sz="3200" dirty="0" smtClean="0"/>
              <a:t>Gain better understanding of mentoring</a:t>
            </a:r>
          </a:p>
          <a:p>
            <a:r>
              <a:rPr lang="en-US" sz="3200" dirty="0" smtClean="0"/>
              <a:t>Leave with tools &amp; resources to start a program</a:t>
            </a:r>
          </a:p>
          <a:p>
            <a:r>
              <a:rPr lang="en-US" sz="3200" dirty="0" smtClean="0"/>
              <a:t>Answer any questions you may have</a:t>
            </a:r>
            <a:endParaRPr lang="en-US" sz="3200" dirty="0"/>
          </a:p>
        </p:txBody>
      </p:sp>
      <p:sp>
        <p:nvSpPr>
          <p:cNvPr id="4" name="Slide Number Placeholder 3"/>
          <p:cNvSpPr>
            <a:spLocks noGrp="1"/>
          </p:cNvSpPr>
          <p:nvPr>
            <p:ph type="sldNum" sz="quarter" idx="12"/>
          </p:nvPr>
        </p:nvSpPr>
        <p:spPr/>
        <p:txBody>
          <a:bodyPr/>
          <a:lstStyle/>
          <a:p>
            <a:fld id="{18359CA6-82DB-4DA8-8DE0-E99E9A716A02}" type="slidenum">
              <a:rPr lang="en-US" smtClean="0"/>
              <a:t>8</a:t>
            </a:fld>
            <a:endParaRPr lang="en-US"/>
          </a:p>
        </p:txBody>
      </p:sp>
      <p:sp>
        <p:nvSpPr>
          <p:cNvPr id="5" name="Title 4"/>
          <p:cNvSpPr>
            <a:spLocks noGrp="1"/>
          </p:cNvSpPr>
          <p:nvPr>
            <p:ph type="title"/>
          </p:nvPr>
        </p:nvSpPr>
        <p:spPr/>
        <p:txBody>
          <a:bodyPr/>
          <a:lstStyle/>
          <a:p>
            <a:r>
              <a:rPr lang="en-US" dirty="0" smtClean="0"/>
              <a:t>Goals for Workshop</a:t>
            </a:r>
            <a:endParaRPr lang="en-US" dirty="0"/>
          </a:p>
        </p:txBody>
      </p:sp>
    </p:spTree>
    <p:extLst>
      <p:ext uri="{BB962C8B-B14F-4D97-AF65-F5344CB8AC3E}">
        <p14:creationId xmlns:p14="http://schemas.microsoft.com/office/powerpoint/2010/main" val="262986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t>Starksboro</a:t>
            </a:r>
            <a:r>
              <a:rPr lang="en-US" dirty="0"/>
              <a:t> Mentoring Program</a:t>
            </a:r>
          </a:p>
        </p:txBody>
      </p:sp>
    </p:spTree>
    <p:extLst>
      <p:ext uri="{BB962C8B-B14F-4D97-AF65-F5344CB8AC3E}">
        <p14:creationId xmlns:p14="http://schemas.microsoft.com/office/powerpoint/2010/main" val="285531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NTOR THEME">
  <a:themeElements>
    <a:clrScheme name="Custom 3">
      <a:dk1>
        <a:srgbClr val="001217"/>
      </a:dk1>
      <a:lt1>
        <a:srgbClr val="FFFFFF"/>
      </a:lt1>
      <a:dk2>
        <a:srgbClr val="001217"/>
      </a:dk2>
      <a:lt2>
        <a:srgbClr val="DAEAEF"/>
      </a:lt2>
      <a:accent1>
        <a:srgbClr val="D81D1D"/>
      </a:accent1>
      <a:accent2>
        <a:srgbClr val="FFAD28"/>
      </a:accent2>
      <a:accent3>
        <a:srgbClr val="33C1B3"/>
      </a:accent3>
      <a:accent4>
        <a:srgbClr val="0D5F9A"/>
      </a:accent4>
      <a:accent5>
        <a:srgbClr val="FFFFFF"/>
      </a:accent5>
      <a:accent6>
        <a:srgbClr val="00121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ENTOR THEME" id="{FC5D781D-7030-44DB-B3B9-692D983D29B3}" vid="{93A5350E-FDC8-4BDA-B288-2CBBC39230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6768</TotalTime>
  <Words>731</Words>
  <Application>Microsoft Office PowerPoint</Application>
  <PresentationFormat>Custom</PresentationFormat>
  <Paragraphs>122</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MENTOR THEME</vt:lpstr>
      <vt:lpstr>How to Start a Successful Adult-to-Youth Mentoring Program in Your School</vt:lpstr>
      <vt:lpstr> Maximizing Your Session Participation </vt:lpstr>
      <vt:lpstr>Where is your school in the implementation process? </vt:lpstr>
      <vt:lpstr>PowerPoint Presentation</vt:lpstr>
      <vt:lpstr>Introductions</vt:lpstr>
      <vt:lpstr>Introductions</vt:lpstr>
      <vt:lpstr>Goals</vt:lpstr>
      <vt:lpstr>Goals for Workshop</vt:lpstr>
      <vt:lpstr>Starksboro Mentoring Program</vt:lpstr>
      <vt:lpstr>A Mentoring Story</vt:lpstr>
      <vt:lpstr>How We Built Our Program</vt:lpstr>
      <vt:lpstr>Supporting Mentors So They Can Support Mentees</vt:lpstr>
      <vt:lpstr>Community Support of Program</vt:lpstr>
      <vt:lpstr>ROBINSON TEACHERS REFLECT:</vt:lpstr>
      <vt:lpstr>ROBINSON TEACHERS REFLECT:</vt:lpstr>
      <vt:lpstr>Mentoring in Vermont</vt:lpstr>
      <vt:lpstr>Mentoring in Vermont</vt:lpstr>
      <vt:lpstr>Why Mentoring</vt:lpstr>
      <vt:lpstr>The Impact</vt:lpstr>
      <vt:lpstr>How to Start a Program</vt:lpstr>
      <vt:lpstr>Starting a Mentoring Program</vt:lpstr>
      <vt:lpstr>Major Pitfalls</vt:lpstr>
      <vt:lpstr>Resources</vt:lpstr>
      <vt:lpstr>We’re Here to Help</vt:lpstr>
      <vt:lpstr>Contact Information</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Hardy</dc:creator>
  <cp:lastModifiedBy>Chad Butt</cp:lastModifiedBy>
  <cp:revision>151</cp:revision>
  <dcterms:created xsi:type="dcterms:W3CDTF">2015-09-04T13:57:48Z</dcterms:created>
  <dcterms:modified xsi:type="dcterms:W3CDTF">2018-10-10T19:23:29Z</dcterms:modified>
</cp:coreProperties>
</file>