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2" r:id="rId1"/>
  </p:sldMasterIdLst>
  <p:notesMasterIdLst>
    <p:notesMasterId r:id="rId22"/>
  </p:notesMasterIdLst>
  <p:sldIdLst>
    <p:sldId id="256" r:id="rId2"/>
    <p:sldId id="308" r:id="rId3"/>
    <p:sldId id="283" r:id="rId4"/>
    <p:sldId id="258" r:id="rId5"/>
    <p:sldId id="281" r:id="rId6"/>
    <p:sldId id="572" r:id="rId7"/>
    <p:sldId id="573" r:id="rId8"/>
    <p:sldId id="280" r:id="rId9"/>
    <p:sldId id="257" r:id="rId10"/>
    <p:sldId id="297" r:id="rId11"/>
    <p:sldId id="293" r:id="rId12"/>
    <p:sldId id="285" r:id="rId13"/>
    <p:sldId id="295" r:id="rId14"/>
    <p:sldId id="304" r:id="rId15"/>
    <p:sldId id="302" r:id="rId16"/>
    <p:sldId id="303" r:id="rId17"/>
    <p:sldId id="306" r:id="rId18"/>
    <p:sldId id="291" r:id="rId19"/>
    <p:sldId id="307"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70001"/>
    <a:srgbClr val="B80000"/>
    <a:srgbClr val="FF3F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65"/>
    <p:restoredTop sz="75830" autoAdjust="0"/>
  </p:normalViewPr>
  <p:slideViewPr>
    <p:cSldViewPr snapToGrid="0" snapToObjects="1">
      <p:cViewPr varScale="1">
        <p:scale>
          <a:sx n="58" d="100"/>
          <a:sy n="58" d="100"/>
        </p:scale>
        <p:origin x="208" y="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4D16-F826-8548-847C-9532FB661D93}" type="datetimeFigureOut">
              <a:rPr lang="en-US" smtClean="0"/>
              <a:t>10/8/18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9AED8-B398-C140-A099-EC946139C676}" type="slidenum">
              <a:rPr lang="en-US" smtClean="0"/>
              <a:t>‹#›</a:t>
            </a:fld>
            <a:endParaRPr lang="en-US"/>
          </a:p>
        </p:txBody>
      </p:sp>
    </p:spTree>
    <p:extLst>
      <p:ext uri="{BB962C8B-B14F-4D97-AF65-F5344CB8AC3E}">
        <p14:creationId xmlns:p14="http://schemas.microsoft.com/office/powerpoint/2010/main" val="25224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CD9AED8-B398-C140-A099-EC946139C676}" type="slidenum">
              <a:rPr lang="en-US" smtClean="0"/>
              <a:t>1</a:t>
            </a:fld>
            <a:endParaRPr lang="en-US"/>
          </a:p>
        </p:txBody>
      </p:sp>
    </p:spTree>
    <p:extLst>
      <p:ext uri="{BB962C8B-B14F-4D97-AF65-F5344CB8AC3E}">
        <p14:creationId xmlns:p14="http://schemas.microsoft.com/office/powerpoint/2010/main" val="35652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11</a:t>
            </a:fld>
            <a:endParaRPr lang="en-US"/>
          </a:p>
        </p:txBody>
      </p:sp>
    </p:spTree>
    <p:extLst>
      <p:ext uri="{BB962C8B-B14F-4D97-AF65-F5344CB8AC3E}">
        <p14:creationId xmlns:p14="http://schemas.microsoft.com/office/powerpoint/2010/main" val="214246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74F54-EBF7-4145-9088-2D91CCDAC09E}" type="slidenum">
              <a:rPr lang="en-US" smtClean="0"/>
              <a:t>12</a:t>
            </a:fld>
            <a:endParaRPr lang="en-US"/>
          </a:p>
        </p:txBody>
      </p:sp>
    </p:spTree>
    <p:extLst>
      <p:ext uri="{BB962C8B-B14F-4D97-AF65-F5344CB8AC3E}">
        <p14:creationId xmlns:p14="http://schemas.microsoft.com/office/powerpoint/2010/main" val="135846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events</a:t>
            </a:r>
          </a:p>
          <a:p>
            <a:r>
              <a:rPr lang="en-US" dirty="0"/>
              <a:t>1,260 participants</a:t>
            </a:r>
          </a:p>
          <a:p>
            <a:r>
              <a:rPr lang="en-US" dirty="0"/>
              <a:t>98% highly satisfied/satisfied</a:t>
            </a:r>
          </a:p>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13</a:t>
            </a:fld>
            <a:endParaRPr lang="en-US"/>
          </a:p>
        </p:txBody>
      </p:sp>
    </p:spTree>
    <p:extLst>
      <p:ext uri="{BB962C8B-B14F-4D97-AF65-F5344CB8AC3E}">
        <p14:creationId xmlns:p14="http://schemas.microsoft.com/office/powerpoint/2010/main" val="2619972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D9AED8-B398-C140-A099-EC946139C676}" type="slidenum">
              <a:rPr lang="en-US" smtClean="0"/>
              <a:t>14</a:t>
            </a:fld>
            <a:endParaRPr lang="en-US"/>
          </a:p>
        </p:txBody>
      </p:sp>
    </p:spTree>
    <p:extLst>
      <p:ext uri="{BB962C8B-B14F-4D97-AF65-F5344CB8AC3E}">
        <p14:creationId xmlns:p14="http://schemas.microsoft.com/office/powerpoint/2010/main" val="190292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15</a:t>
            </a:fld>
            <a:endParaRPr lang="en-US"/>
          </a:p>
        </p:txBody>
      </p:sp>
    </p:spTree>
    <p:extLst>
      <p:ext uri="{BB962C8B-B14F-4D97-AF65-F5344CB8AC3E}">
        <p14:creationId xmlns:p14="http://schemas.microsoft.com/office/powerpoint/2010/main" val="162930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16</a:t>
            </a:fld>
            <a:endParaRPr lang="en-US"/>
          </a:p>
        </p:txBody>
      </p:sp>
    </p:spTree>
    <p:extLst>
      <p:ext uri="{BB962C8B-B14F-4D97-AF65-F5344CB8AC3E}">
        <p14:creationId xmlns:p14="http://schemas.microsoft.com/office/powerpoint/2010/main" val="197637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18</a:t>
            </a:fld>
            <a:endParaRPr lang="en-US"/>
          </a:p>
        </p:txBody>
      </p:sp>
    </p:spTree>
    <p:extLst>
      <p:ext uri="{BB962C8B-B14F-4D97-AF65-F5344CB8AC3E}">
        <p14:creationId xmlns:p14="http://schemas.microsoft.com/office/powerpoint/2010/main" val="859186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D9AED8-B398-C140-A099-EC946139C676}" type="slidenum">
              <a:rPr lang="en-US" smtClean="0"/>
              <a:t>19</a:t>
            </a:fld>
            <a:endParaRPr lang="en-US"/>
          </a:p>
        </p:txBody>
      </p:sp>
    </p:spTree>
    <p:extLst>
      <p:ext uri="{BB962C8B-B14F-4D97-AF65-F5344CB8AC3E}">
        <p14:creationId xmlns:p14="http://schemas.microsoft.com/office/powerpoint/2010/main" val="333008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Diane is an Associate Professor of Special Education at Texas Woman’s University in Denton, TX, where she also serves as the chair of the Department of Teacher Education and the coordinator for Special Education.  Diane’s research and teaching interests include positive behavioral interventions and supports at the individual, classroom, and school-wide level.  In addition,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Diane</a:t>
            </a:r>
            <a:r>
              <a:rPr lang="en-US" sz="1200" b="0" i="0" kern="1200" dirty="0">
                <a:solidFill>
                  <a:schemeClr val="tx1"/>
                </a:solidFill>
                <a:effectLst/>
                <a:latin typeface="+mn-lt"/>
                <a:ea typeface="+mn-ea"/>
                <a:cs typeface="+mn-cs"/>
              </a:rPr>
              <a:t> has been training teachers in </a:t>
            </a:r>
            <a:r>
              <a:rPr lang="en-US" sz="1200" b="0" i="0" kern="1200" dirty="0" err="1">
                <a:solidFill>
                  <a:schemeClr val="tx1"/>
                </a:solidFill>
                <a:effectLst/>
                <a:latin typeface="+mn-lt"/>
                <a:ea typeface="+mn-ea"/>
                <a:cs typeface="+mn-cs"/>
              </a:rPr>
              <a:t>classwide</a:t>
            </a:r>
            <a:r>
              <a:rPr lang="en-US" sz="1200" b="0" i="0" kern="1200" dirty="0">
                <a:solidFill>
                  <a:schemeClr val="tx1"/>
                </a:solidFill>
                <a:effectLst/>
                <a:latin typeface="+mn-lt"/>
                <a:ea typeface="+mn-ea"/>
                <a:cs typeface="+mn-cs"/>
              </a:rPr>
              <a:t> positive behavioral interventions and supports (CWPBIS) for over a decade and has learned a lot about what teachers know, what they want to know, and the kinds of questions they will ask.  During this presentation, </a:t>
            </a:r>
            <a:r>
              <a:rPr lang="en-US" sz="1200" kern="1200" dirty="0">
                <a:solidFill>
                  <a:schemeClr val="tx1"/>
                </a:solidFill>
                <a:effectLst/>
                <a:latin typeface="+mn-lt"/>
                <a:ea typeface="+mn-ea"/>
                <a:cs typeface="+mn-cs"/>
              </a:rPr>
              <a:t>Diane</a:t>
            </a:r>
            <a:r>
              <a:rPr lang="en-US" sz="1200" b="0" i="0" kern="1200" dirty="0">
                <a:solidFill>
                  <a:schemeClr val="tx1"/>
                </a:solidFill>
                <a:effectLst/>
                <a:latin typeface="+mn-lt"/>
                <a:ea typeface="+mn-ea"/>
                <a:cs typeface="+mn-cs"/>
              </a:rPr>
              <a:t> will review the basic principles of CWPBIS and talk about the lessons she’s learned while working with teachers to implement evidence-based, proactive, culturally- and contextually-appropriate behavior supports in their classrooms."</a:t>
            </a:r>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274F54-EBF7-4145-9088-2D91CCDAC09E}" type="slidenum">
              <a:rPr lang="en-US" smtClean="0"/>
              <a:t>20</a:t>
            </a:fld>
            <a:endParaRPr lang="en-US"/>
          </a:p>
        </p:txBody>
      </p:sp>
    </p:spTree>
    <p:extLst>
      <p:ext uri="{BB962C8B-B14F-4D97-AF65-F5344CB8AC3E}">
        <p14:creationId xmlns:p14="http://schemas.microsoft.com/office/powerpoint/2010/main" val="181982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who’s here? </a:t>
            </a:r>
          </a:p>
          <a:p>
            <a:r>
              <a:rPr lang="en-US" baseline="0" dirty="0"/>
              <a:t>We want to welcome teams from 2 VT schools that are here to explore PBIS.  This is a large family we have here in VT and we welcome you to our table.</a:t>
            </a:r>
          </a:p>
          <a:p>
            <a:r>
              <a:rPr lang="en-US" baseline="0" dirty="0"/>
              <a:t>Last count we have individuals and teams from XX VTPBIS schools!  That’s impressive.  We designed this day around meeting your needs and we hope to hear from you afterwards whether this event meets this goal.</a:t>
            </a:r>
          </a:p>
          <a:p>
            <a:r>
              <a:rPr lang="en-US" baseline="0" dirty="0"/>
              <a:t>This event couldn’t happen without the extremely talented and experienced extended members of the STATE Team </a:t>
            </a:r>
            <a:r>
              <a:rPr lang="mr-IN" baseline="0" dirty="0"/>
              <a:t>–</a:t>
            </a:r>
            <a:r>
              <a:rPr lang="en-US" baseline="0" dirty="0"/>
              <a:t> our coaches and trainers.  Can you please stand up so we can recognize you?</a:t>
            </a:r>
          </a:p>
          <a:p>
            <a:r>
              <a:rPr lang="en-US" baseline="0" dirty="0"/>
              <a:t>It’s also wonderful that we have several School/MH providers from our state designated agencies. Thanks to you for taking the time to come to this event today.</a:t>
            </a:r>
          </a:p>
          <a:p>
            <a:r>
              <a:rPr lang="en-US" baseline="0" dirty="0"/>
              <a:t>Thanks also to our VT AOE leaders that are here today.  They support many of you to attend these events and they support the state team to make PBIS supports happen in VT.</a:t>
            </a:r>
          </a:p>
        </p:txBody>
      </p:sp>
      <p:sp>
        <p:nvSpPr>
          <p:cNvPr id="4" name="Slide Number Placeholder 3"/>
          <p:cNvSpPr>
            <a:spLocks noGrp="1"/>
          </p:cNvSpPr>
          <p:nvPr>
            <p:ph type="sldNum" sz="quarter" idx="10"/>
          </p:nvPr>
        </p:nvSpPr>
        <p:spPr/>
        <p:txBody>
          <a:bodyPr/>
          <a:lstStyle/>
          <a:p>
            <a:fld id="{CCD9AED8-B398-C140-A099-EC946139C676}" type="slidenum">
              <a:rPr lang="en-US" smtClean="0"/>
              <a:t>2</a:t>
            </a:fld>
            <a:endParaRPr lang="en-US"/>
          </a:p>
        </p:txBody>
      </p:sp>
    </p:spTree>
    <p:extLst>
      <p:ext uri="{BB962C8B-B14F-4D97-AF65-F5344CB8AC3E}">
        <p14:creationId xmlns:p14="http://schemas.microsoft.com/office/powerpoint/2010/main" val="152122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who’s here? </a:t>
            </a:r>
          </a:p>
          <a:p>
            <a:r>
              <a:rPr lang="en-US" baseline="0" dirty="0"/>
              <a:t>We want to welcome teams from 2 VT schools that are here to explore PBIS.  This is a large family we have here in VT and we welcome you to our table.</a:t>
            </a:r>
          </a:p>
          <a:p>
            <a:r>
              <a:rPr lang="en-US" baseline="0" dirty="0"/>
              <a:t>Last count we have individuals and teams from XX VTPBIS schools!  That’s impressive.  We designed this day around meeting your needs and we hope to hear from you afterwards whether this event meets this goal.</a:t>
            </a:r>
          </a:p>
          <a:p>
            <a:r>
              <a:rPr lang="en-US" baseline="0" dirty="0"/>
              <a:t>This event couldn’t happen without the extremely talented and experienced extended members of the STATE Team </a:t>
            </a:r>
            <a:r>
              <a:rPr lang="mr-IN" baseline="0" dirty="0"/>
              <a:t>–</a:t>
            </a:r>
            <a:r>
              <a:rPr lang="en-US" baseline="0" dirty="0"/>
              <a:t> our coaches and trainers.  Can you please stand up so we can recognize you?</a:t>
            </a:r>
          </a:p>
          <a:p>
            <a:r>
              <a:rPr lang="en-US" baseline="0" dirty="0"/>
              <a:t>It’s also wonderful that we have several School/MH providers from our state designated agencies.  Today’s keynote address and one of the sessions is about explicit partnerships between MH and PBIS which we are know is essential to serving our students and families most effectively!  Thanks to you for taking the time to come to this event today.</a:t>
            </a:r>
          </a:p>
          <a:p>
            <a:r>
              <a:rPr lang="en-US" baseline="0" dirty="0"/>
              <a:t>Thanks also to our VT AOE leaders that are here today.  They support many of you to attend these events and they support the state team to make PBIS supports happen in VT.</a:t>
            </a:r>
          </a:p>
        </p:txBody>
      </p:sp>
      <p:sp>
        <p:nvSpPr>
          <p:cNvPr id="4" name="Slide Number Placeholder 3"/>
          <p:cNvSpPr>
            <a:spLocks noGrp="1"/>
          </p:cNvSpPr>
          <p:nvPr>
            <p:ph type="sldNum" sz="quarter" idx="10"/>
          </p:nvPr>
        </p:nvSpPr>
        <p:spPr/>
        <p:txBody>
          <a:bodyPr/>
          <a:lstStyle/>
          <a:p>
            <a:fld id="{CCD9AED8-B398-C140-A099-EC946139C676}" type="slidenum">
              <a:rPr lang="en-US" smtClean="0"/>
              <a:t>3</a:t>
            </a:fld>
            <a:endParaRPr lang="en-US"/>
          </a:p>
        </p:txBody>
      </p:sp>
    </p:spTree>
    <p:extLst>
      <p:ext uri="{BB962C8B-B14F-4D97-AF65-F5344CB8AC3E}">
        <p14:creationId xmlns:p14="http://schemas.microsoft.com/office/powerpoint/2010/main" val="55999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4</a:t>
            </a:fld>
            <a:endParaRPr lang="en-US"/>
          </a:p>
        </p:txBody>
      </p:sp>
    </p:spTree>
    <p:extLst>
      <p:ext uri="{BB962C8B-B14F-4D97-AF65-F5344CB8AC3E}">
        <p14:creationId xmlns:p14="http://schemas.microsoft.com/office/powerpoint/2010/main" val="55999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274F54-EBF7-4145-9088-2D91CCDAC09E}" type="slidenum">
              <a:rPr lang="en-US" smtClean="0"/>
              <a:t>5</a:t>
            </a:fld>
            <a:endParaRPr lang="en-US"/>
          </a:p>
        </p:txBody>
      </p:sp>
    </p:spTree>
    <p:extLst>
      <p:ext uri="{BB962C8B-B14F-4D97-AF65-F5344CB8AC3E}">
        <p14:creationId xmlns:p14="http://schemas.microsoft.com/office/powerpoint/2010/main" val="295566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DB3789FA-62A6-4B47-9152-45F1979517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67E0B60C-4686-914C-B712-48973F4171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Emphasis is that you have identified that you have a need.  How did you identify it?  Is it climate, behavioral challenges, both?  Why do you want to explore an evidence based practice?</a:t>
            </a:r>
          </a:p>
        </p:txBody>
      </p:sp>
      <p:sp>
        <p:nvSpPr>
          <p:cNvPr id="37891" name="Slide Number Placeholder 3">
            <a:extLst>
              <a:ext uri="{FF2B5EF4-FFF2-40B4-BE49-F238E27FC236}">
                <a16:creationId xmlns:a16="http://schemas.microsoft.com/office/drawing/2014/main" id="{BC51B08B-FBB9-EA4C-8CEB-5B99F591C2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254501-B2A9-084C-A5D2-FA65FAF83EAA}"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74341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74F54-EBF7-4145-9088-2D91CCDAC09E}" type="slidenum">
              <a:rPr lang="en-US" smtClean="0"/>
              <a:t>8</a:t>
            </a:fld>
            <a:endParaRPr lang="en-US"/>
          </a:p>
        </p:txBody>
      </p:sp>
    </p:spTree>
    <p:extLst>
      <p:ext uri="{BB962C8B-B14F-4D97-AF65-F5344CB8AC3E}">
        <p14:creationId xmlns:p14="http://schemas.microsoft.com/office/powerpoint/2010/main" val="2683624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D9AED8-B398-C140-A099-EC946139C676}" type="slidenum">
              <a:rPr lang="en-US" smtClean="0"/>
              <a:t>9</a:t>
            </a:fld>
            <a:endParaRPr lang="en-US"/>
          </a:p>
        </p:txBody>
      </p:sp>
    </p:spTree>
    <p:extLst>
      <p:ext uri="{BB962C8B-B14F-4D97-AF65-F5344CB8AC3E}">
        <p14:creationId xmlns:p14="http://schemas.microsoft.com/office/powerpoint/2010/main" val="668233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9AED8-B398-C140-A099-EC946139C676}" type="slidenum">
              <a:rPr lang="en-US" smtClean="0"/>
              <a:t>10</a:t>
            </a:fld>
            <a:endParaRPr lang="en-US"/>
          </a:p>
        </p:txBody>
      </p:sp>
    </p:spTree>
    <p:extLst>
      <p:ext uri="{BB962C8B-B14F-4D97-AF65-F5344CB8AC3E}">
        <p14:creationId xmlns:p14="http://schemas.microsoft.com/office/powerpoint/2010/main" val="231490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7BC85D-3AE8-E643-98B2-071ED39083C9}"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2793286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BC85D-3AE8-E643-98B2-071ED39083C9}"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115432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BC85D-3AE8-E643-98B2-071ED39083C9}"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2980655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BC85D-3AE8-E643-98B2-071ED39083C9}"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27676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7BC85D-3AE8-E643-98B2-071ED39083C9}"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10878349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7BC85D-3AE8-E643-98B2-071ED39083C9}"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8155328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7BC85D-3AE8-E643-98B2-071ED39083C9}" type="datetimeFigureOut">
              <a:rPr lang="en-US" smtClean="0"/>
              <a:t>10/8/18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14196890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7BC85D-3AE8-E643-98B2-071ED39083C9}" type="datetimeFigureOut">
              <a:rPr lang="en-US" smtClean="0"/>
              <a:t>10/8/18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2351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BC85D-3AE8-E643-98B2-071ED39083C9}" type="datetimeFigureOut">
              <a:rPr lang="en-US" smtClean="0"/>
              <a:t>10/8/18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8502580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BC85D-3AE8-E643-98B2-071ED39083C9}"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9520961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BC85D-3AE8-E643-98B2-071ED39083C9}"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F8F29-DDC6-9C4D-9D09-B59B994FC95B}" type="slidenum">
              <a:rPr lang="en-US" smtClean="0"/>
              <a:t>‹#›</a:t>
            </a:fld>
            <a:endParaRPr lang="en-US"/>
          </a:p>
        </p:txBody>
      </p:sp>
    </p:spTree>
    <p:extLst>
      <p:ext uri="{BB962C8B-B14F-4D97-AF65-F5344CB8AC3E}">
        <p14:creationId xmlns:p14="http://schemas.microsoft.com/office/powerpoint/2010/main" val="97996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BC85D-3AE8-E643-98B2-071ED39083C9}" type="datetimeFigureOut">
              <a:rPr lang="en-US" smtClean="0"/>
              <a:t>10/8/18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F8F29-DDC6-9C4D-9D09-B59B994FC95B}" type="slidenum">
              <a:rPr lang="en-US" smtClean="0"/>
              <a:t>‹#›</a:t>
            </a:fld>
            <a:endParaRPr lang="en-US"/>
          </a:p>
        </p:txBody>
      </p:sp>
    </p:spTree>
    <p:extLst>
      <p:ext uri="{BB962C8B-B14F-4D97-AF65-F5344CB8AC3E}">
        <p14:creationId xmlns:p14="http://schemas.microsoft.com/office/powerpoint/2010/main" val="129806424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jpe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jpg"/><Relationship Id="rId2" Type="http://schemas.openxmlformats.org/officeDocument/2006/relationships/notesSlide" Target="../notesSlides/notesSlide13.xml"/><Relationship Id="rId16"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9.jpg"/><Relationship Id="rId5" Type="http://schemas.openxmlformats.org/officeDocument/2006/relationships/image" Target="../media/image16.png"/><Relationship Id="rId15" Type="http://schemas.openxmlformats.org/officeDocument/2006/relationships/image" Target="../media/image23.jp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jpeg"/><Relationship Id="rId1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08FAB3-88E3-E64B-837F-6DE5A5FF0949}"/>
              </a:ext>
            </a:extLst>
          </p:cNvPr>
          <p:cNvPicPr>
            <a:picLocks noChangeAspect="1"/>
          </p:cNvPicPr>
          <p:nvPr/>
        </p:nvPicPr>
        <p:blipFill>
          <a:blip r:embed="rId3">
            <a:alphaModFix amt="25000"/>
          </a:blip>
          <a:stretch>
            <a:fillRect/>
          </a:stretch>
        </p:blipFill>
        <p:spPr>
          <a:xfrm>
            <a:off x="1" y="0"/>
            <a:ext cx="12191999" cy="6858000"/>
          </a:xfrm>
          <a:prstGeom prst="rect">
            <a:avLst/>
          </a:prstGeom>
        </p:spPr>
      </p:pic>
      <p:sp>
        <p:nvSpPr>
          <p:cNvPr id="2" name="Title 1"/>
          <p:cNvSpPr>
            <a:spLocks noGrp="1"/>
          </p:cNvSpPr>
          <p:nvPr>
            <p:ph type="ctrTitle"/>
          </p:nvPr>
        </p:nvSpPr>
        <p:spPr>
          <a:xfrm>
            <a:off x="1240970" y="481264"/>
            <a:ext cx="9710057" cy="2815390"/>
          </a:xfrm>
        </p:spPr>
        <p:txBody>
          <a:bodyPr>
            <a:noAutofit/>
          </a:bodyPr>
          <a:lstStyle/>
          <a:p>
            <a:r>
              <a:rPr lang="en-US" sz="4400" b="1" i="1" dirty="0">
                <a:solidFill>
                  <a:schemeClr val="accent6">
                    <a:lumMod val="50000"/>
                  </a:schemeClr>
                </a:solidFill>
              </a:rPr>
              <a:t>Welcome to the</a:t>
            </a:r>
            <a:r>
              <a:rPr lang="en-US" sz="8800" b="1" dirty="0">
                <a:solidFill>
                  <a:schemeClr val="accent6">
                    <a:lumMod val="50000"/>
                  </a:schemeClr>
                </a:solidFill>
              </a:rPr>
              <a:t> </a:t>
            </a:r>
            <a:br>
              <a:rPr lang="en-US" sz="8800" b="1" dirty="0">
                <a:solidFill>
                  <a:schemeClr val="accent6">
                    <a:lumMod val="50000"/>
                  </a:schemeClr>
                </a:solidFill>
              </a:rPr>
            </a:br>
            <a:r>
              <a:rPr lang="en-US" sz="8800" b="1" dirty="0">
                <a:solidFill>
                  <a:schemeClr val="accent6">
                    <a:lumMod val="50000"/>
                  </a:schemeClr>
                </a:solidFill>
              </a:rPr>
              <a:t>2018 VTPBIS Leadership Forum!</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644" y="6172312"/>
            <a:ext cx="2219627" cy="52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4969" y="5804374"/>
            <a:ext cx="1429364"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9158" y="3413250"/>
            <a:ext cx="4692316" cy="3133268"/>
          </a:xfrm>
          <a:prstGeom prst="rect">
            <a:avLst/>
          </a:prstGeom>
        </p:spPr>
      </p:pic>
    </p:spTree>
    <p:extLst>
      <p:ext uri="{BB962C8B-B14F-4D97-AF65-F5344CB8AC3E}">
        <p14:creationId xmlns:p14="http://schemas.microsoft.com/office/powerpoint/2010/main" val="139518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973" y="365125"/>
            <a:ext cx="11670224" cy="1325563"/>
          </a:xfrm>
        </p:spPr>
        <p:txBody>
          <a:bodyPr>
            <a:normAutofit fontScale="90000"/>
          </a:bodyPr>
          <a:lstStyle/>
          <a:p>
            <a:pPr algn="ctr"/>
            <a:r>
              <a:rPr lang="en-US" sz="6000" b="1" dirty="0">
                <a:solidFill>
                  <a:schemeClr val="accent6">
                    <a:lumMod val="50000"/>
                  </a:schemeClr>
                </a:solidFill>
              </a:rPr>
              <a:t>Number of VTPBIS Schools and SU/SDs</a:t>
            </a:r>
          </a:p>
        </p:txBody>
      </p:sp>
      <p:pic>
        <p:nvPicPr>
          <p:cNvPr id="5" name="Picture 4">
            <a:extLst>
              <a:ext uri="{FF2B5EF4-FFF2-40B4-BE49-F238E27FC236}">
                <a16:creationId xmlns:a16="http://schemas.microsoft.com/office/drawing/2014/main" id="{3DE03673-3F0B-CB47-B2BE-952C01805D13}"/>
              </a:ext>
            </a:extLst>
          </p:cNvPr>
          <p:cNvPicPr>
            <a:picLocks noChangeAspect="1"/>
          </p:cNvPicPr>
          <p:nvPr/>
        </p:nvPicPr>
        <p:blipFill rotWithShape="1">
          <a:blip r:embed="rId3"/>
          <a:srcRect t="13390"/>
          <a:stretch/>
        </p:blipFill>
        <p:spPr>
          <a:xfrm>
            <a:off x="0" y="2805193"/>
            <a:ext cx="12039192" cy="2923254"/>
          </a:xfrm>
          <a:prstGeom prst="rect">
            <a:avLst/>
          </a:prstGeom>
        </p:spPr>
      </p:pic>
    </p:spTree>
    <p:extLst>
      <p:ext uri="{BB962C8B-B14F-4D97-AF65-F5344CB8AC3E}">
        <p14:creationId xmlns:p14="http://schemas.microsoft.com/office/powerpoint/2010/main" val="239661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65BF22-A553-0D4D-8A7D-82F7F0C43179}"/>
              </a:ext>
            </a:extLst>
          </p:cNvPr>
          <p:cNvPicPr>
            <a:picLocks noChangeAspect="1"/>
          </p:cNvPicPr>
          <p:nvPr/>
        </p:nvPicPr>
        <p:blipFill>
          <a:blip r:embed="rId3"/>
          <a:stretch>
            <a:fillRect/>
          </a:stretch>
        </p:blipFill>
        <p:spPr>
          <a:xfrm>
            <a:off x="3180009" y="146709"/>
            <a:ext cx="5917495" cy="6471067"/>
          </a:xfrm>
          <a:prstGeom prst="rect">
            <a:avLst/>
          </a:prstGeom>
          <a:ln>
            <a:solidFill>
              <a:schemeClr val="tx1"/>
            </a:solidFill>
          </a:ln>
        </p:spPr>
      </p:pic>
    </p:spTree>
    <p:extLst>
      <p:ext uri="{BB962C8B-B14F-4D97-AF65-F5344CB8AC3E}">
        <p14:creationId xmlns:p14="http://schemas.microsoft.com/office/powerpoint/2010/main" val="333246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839BB-94A3-2F42-AC01-541115BDD8E1}"/>
              </a:ext>
            </a:extLst>
          </p:cNvPr>
          <p:cNvPicPr>
            <a:picLocks noChangeAspect="1"/>
          </p:cNvPicPr>
          <p:nvPr/>
        </p:nvPicPr>
        <p:blipFill>
          <a:blip r:embed="rId3"/>
          <a:stretch>
            <a:fillRect/>
          </a:stretch>
        </p:blipFill>
        <p:spPr>
          <a:xfrm>
            <a:off x="3107087" y="232076"/>
            <a:ext cx="6176397" cy="6487438"/>
          </a:xfrm>
          <a:prstGeom prst="rect">
            <a:avLst/>
          </a:prstGeom>
          <a:ln>
            <a:solidFill>
              <a:schemeClr val="tx1"/>
            </a:solidFill>
          </a:ln>
        </p:spPr>
      </p:pic>
    </p:spTree>
    <p:extLst>
      <p:ext uri="{BB962C8B-B14F-4D97-AF65-F5344CB8AC3E}">
        <p14:creationId xmlns:p14="http://schemas.microsoft.com/office/powerpoint/2010/main" val="847371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SY 18 Professional Learning Events:</a:t>
            </a:r>
          </a:p>
          <a:p>
            <a:pPr algn="ctr"/>
            <a:r>
              <a:rPr lang="en-US" sz="4000" dirty="0"/>
              <a:t>% of Participants Highly Satisfied and Satisfied</a:t>
            </a:r>
            <a:endParaRPr lang="en-US" sz="3200" dirty="0"/>
          </a:p>
        </p:txBody>
      </p:sp>
      <p:pic>
        <p:nvPicPr>
          <p:cNvPr id="6" name="Picture 5">
            <a:extLst>
              <a:ext uri="{FF2B5EF4-FFF2-40B4-BE49-F238E27FC236}">
                <a16:creationId xmlns:a16="http://schemas.microsoft.com/office/drawing/2014/main" id="{C4E03AA2-ECEE-4D44-86FD-BF43F25B1199}"/>
              </a:ext>
            </a:extLst>
          </p:cNvPr>
          <p:cNvPicPr>
            <a:picLocks noChangeAspect="1"/>
          </p:cNvPicPr>
          <p:nvPr/>
        </p:nvPicPr>
        <p:blipFill rotWithShape="1">
          <a:blip r:embed="rId3"/>
          <a:srcRect t="20803"/>
          <a:stretch/>
        </p:blipFill>
        <p:spPr>
          <a:xfrm>
            <a:off x="91777" y="2123267"/>
            <a:ext cx="12008445" cy="3620678"/>
          </a:xfrm>
          <a:prstGeom prst="rect">
            <a:avLst/>
          </a:prstGeom>
        </p:spPr>
      </p:pic>
    </p:spTree>
    <p:extLst>
      <p:ext uri="{BB962C8B-B14F-4D97-AF65-F5344CB8AC3E}">
        <p14:creationId xmlns:p14="http://schemas.microsoft.com/office/powerpoint/2010/main" val="3670664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personal photos\Kymphoto.jpg"/>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409511" y="4799329"/>
            <a:ext cx="1521473" cy="2058670"/>
          </a:xfrm>
          <a:prstGeom prst="rect">
            <a:avLst/>
          </a:prstGeom>
          <a:noFill/>
          <a:ln>
            <a:noFill/>
          </a:ln>
        </p:spPr>
      </p:pic>
      <p:pic>
        <p:nvPicPr>
          <p:cNvPr id="6" name="Picture 5" descr="Macintosh HD:Users:sped:Desktop:Photo on 6-13-16 at 8.37 AM.jpg"/>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688" t="3950" r="13181" b="8963"/>
          <a:stretch/>
        </p:blipFill>
        <p:spPr bwMode="auto">
          <a:xfrm>
            <a:off x="10115630" y="2699660"/>
            <a:ext cx="1709170" cy="195047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18879" y="2640037"/>
            <a:ext cx="1717675" cy="2010098"/>
          </a:xfrm>
          <a:prstGeom prst="rect">
            <a:avLst/>
          </a:prstGeom>
        </p:spPr>
      </p:pic>
      <p:pic>
        <p:nvPicPr>
          <p:cNvPr id="10" name="Picture 9"/>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10115630" y="483716"/>
            <a:ext cx="1709170" cy="2066750"/>
          </a:xfrm>
          <a:prstGeom prst="rect">
            <a:avLst/>
          </a:prstGeom>
        </p:spPr>
      </p:pic>
      <p:pic>
        <p:nvPicPr>
          <p:cNvPr id="11" name="Picture 10"/>
          <p:cNvPicPr/>
          <p:nvPr/>
        </p:nvPicPr>
        <p:blipFill>
          <a:blip r:embed="rId11">
            <a:extLst>
              <a:ext uri="{28A0092B-C50C-407E-A947-70E740481C1C}">
                <a14:useLocalDpi xmlns:a14="http://schemas.microsoft.com/office/drawing/2010/main" val="0"/>
              </a:ext>
            </a:extLst>
          </a:blip>
          <a:stretch>
            <a:fillRect/>
          </a:stretch>
        </p:blipFill>
        <p:spPr bwMode="auto">
          <a:xfrm>
            <a:off x="4571545" y="4799327"/>
            <a:ext cx="1753453" cy="2058671"/>
          </a:xfrm>
          <a:prstGeom prst="rect">
            <a:avLst/>
          </a:prstGeom>
          <a:noFill/>
          <a:ln>
            <a:noFill/>
          </a:ln>
        </p:spPr>
      </p:pic>
      <p:pic>
        <p:nvPicPr>
          <p:cNvPr id="12" name="Picture 11"/>
          <p:cNvPicPr/>
          <p:nvPr/>
        </p:nvPicPr>
        <p:blipFill>
          <a:blip r:embed="rId12">
            <a:extLst>
              <a:ext uri="{28A0092B-C50C-407E-A947-70E740481C1C}">
                <a14:useLocalDpi xmlns:a14="http://schemas.microsoft.com/office/drawing/2010/main" val="0"/>
              </a:ext>
            </a:extLst>
          </a:blip>
          <a:stretch>
            <a:fillRect/>
          </a:stretch>
        </p:blipFill>
        <p:spPr>
          <a:xfrm rot="5400000">
            <a:off x="7990674" y="640333"/>
            <a:ext cx="2022402" cy="1709168"/>
          </a:xfrm>
          <a:prstGeom prst="rect">
            <a:avLst/>
          </a:prstGeom>
        </p:spPr>
      </p:pic>
      <p:pic>
        <p:nvPicPr>
          <p:cNvPr id="13" name="Picture 12" descr="Bonnie.jpg"/>
          <p:cNvPicPr/>
          <p:nvPr/>
        </p:nvPicPr>
        <p:blipFill>
          <a:blip r:embed="rId13">
            <a:extLst>
              <a:ext uri="{28A0092B-C50C-407E-A947-70E740481C1C}">
                <a14:useLocalDpi xmlns:a14="http://schemas.microsoft.com/office/drawing/2010/main" val="0"/>
              </a:ext>
            </a:extLst>
          </a:blip>
          <a:srcRect/>
          <a:stretch>
            <a:fillRect/>
          </a:stretch>
        </p:blipFill>
        <p:spPr bwMode="auto">
          <a:xfrm>
            <a:off x="6559600" y="4799328"/>
            <a:ext cx="1587691" cy="2058671"/>
          </a:xfrm>
          <a:prstGeom prst="rect">
            <a:avLst/>
          </a:prstGeom>
          <a:noFill/>
          <a:ln>
            <a:noFill/>
          </a:ln>
        </p:spPr>
      </p:pic>
      <p:pic>
        <p:nvPicPr>
          <p:cNvPr id="14" name="Picture 13" descr="MelissaTappin.jpg"/>
          <p:cNvPicPr/>
          <p:nvPr/>
        </p:nvPicPr>
        <p:blipFill>
          <a:blip r:embed="rId14">
            <a:extLst>
              <a:ext uri="{28A0092B-C50C-407E-A947-70E740481C1C}">
                <a14:useLocalDpi xmlns:a14="http://schemas.microsoft.com/office/drawing/2010/main" val="0"/>
              </a:ext>
            </a:extLst>
          </a:blip>
          <a:srcRect/>
          <a:stretch>
            <a:fillRect/>
          </a:stretch>
        </p:blipFill>
        <p:spPr bwMode="auto">
          <a:xfrm>
            <a:off x="8195725" y="2655310"/>
            <a:ext cx="1660734" cy="1994825"/>
          </a:xfrm>
          <a:prstGeom prst="rect">
            <a:avLst/>
          </a:prstGeom>
          <a:noFill/>
          <a:ln>
            <a:noFill/>
          </a:ln>
        </p:spPr>
      </p:pic>
      <p:sp>
        <p:nvSpPr>
          <p:cNvPr id="15" name="TextBox 14"/>
          <p:cNvSpPr txBox="1"/>
          <p:nvPr/>
        </p:nvSpPr>
        <p:spPr>
          <a:xfrm>
            <a:off x="578027" y="425659"/>
            <a:ext cx="5391219" cy="1015663"/>
          </a:xfrm>
          <a:prstGeom prst="rect">
            <a:avLst/>
          </a:prstGeom>
          <a:noFill/>
        </p:spPr>
        <p:txBody>
          <a:bodyPr wrap="none" rtlCol="0">
            <a:spAutoFit/>
          </a:bodyPr>
          <a:lstStyle/>
          <a:p>
            <a:r>
              <a:rPr lang="en-US" sz="6000" dirty="0">
                <a:solidFill>
                  <a:schemeClr val="accent6">
                    <a:lumMod val="50000"/>
                  </a:schemeClr>
                </a:solidFill>
              </a:rPr>
              <a:t>VTPBIS Coaching</a:t>
            </a:r>
          </a:p>
        </p:txBody>
      </p:sp>
      <p:pic>
        <p:nvPicPr>
          <p:cNvPr id="16" name="Picture 15">
            <a:extLst>
              <a:ext uri="{FF2B5EF4-FFF2-40B4-BE49-F238E27FC236}">
                <a16:creationId xmlns:a16="http://schemas.microsoft.com/office/drawing/2014/main" id="{EDC3A9ED-BB62-164D-8498-2366440C41F4}"/>
              </a:ext>
            </a:extLst>
          </p:cNvPr>
          <p:cNvPicPr/>
          <p:nvPr/>
        </p:nvPicPr>
        <p:blipFill>
          <a:blip r:embed="rId15"/>
          <a:stretch>
            <a:fillRect/>
          </a:stretch>
        </p:blipFill>
        <p:spPr>
          <a:xfrm>
            <a:off x="6324998" y="483716"/>
            <a:ext cx="1563122" cy="2000127"/>
          </a:xfrm>
          <a:prstGeom prst="rect">
            <a:avLst/>
          </a:prstGeom>
        </p:spPr>
      </p:pic>
      <p:pic>
        <p:nvPicPr>
          <p:cNvPr id="17" name="Picture 16">
            <a:extLst>
              <a:ext uri="{FF2B5EF4-FFF2-40B4-BE49-F238E27FC236}">
                <a16:creationId xmlns:a16="http://schemas.microsoft.com/office/drawing/2014/main" id="{4352B72A-D435-184F-AEC3-82CB17209317}"/>
              </a:ext>
            </a:extLst>
          </p:cNvPr>
          <p:cNvPicPr/>
          <p:nvPr/>
        </p:nvPicPr>
        <p:blipFill>
          <a:blip r:embed="rId16">
            <a:extLst>
              <a:ext uri="{28A0092B-C50C-407E-A947-70E740481C1C}">
                <a14:useLocalDpi xmlns:a14="http://schemas.microsoft.com/office/drawing/2010/main" val="0"/>
              </a:ext>
            </a:extLst>
          </a:blip>
          <a:stretch>
            <a:fillRect/>
          </a:stretch>
        </p:blipFill>
        <p:spPr>
          <a:xfrm>
            <a:off x="10115631" y="4799326"/>
            <a:ext cx="1695032" cy="2058671"/>
          </a:xfrm>
          <a:prstGeom prst="rect">
            <a:avLst/>
          </a:prstGeom>
        </p:spPr>
      </p:pic>
      <p:sp>
        <p:nvSpPr>
          <p:cNvPr id="18" name="TextBox 17">
            <a:extLst>
              <a:ext uri="{FF2B5EF4-FFF2-40B4-BE49-F238E27FC236}">
                <a16:creationId xmlns:a16="http://schemas.microsoft.com/office/drawing/2014/main" id="{6474DCB9-0724-0E40-90EB-2C65EBA32280}"/>
              </a:ext>
            </a:extLst>
          </p:cNvPr>
          <p:cNvSpPr txBox="1"/>
          <p:nvPr/>
        </p:nvSpPr>
        <p:spPr>
          <a:xfrm>
            <a:off x="808074" y="1701207"/>
            <a:ext cx="4181206" cy="2554545"/>
          </a:xfrm>
          <a:prstGeom prst="rect">
            <a:avLst/>
          </a:prstGeom>
          <a:noFill/>
        </p:spPr>
        <p:txBody>
          <a:bodyPr wrap="square" rtlCol="0">
            <a:spAutoFit/>
          </a:bodyPr>
          <a:lstStyle/>
          <a:p>
            <a:pPr algn="ctr"/>
            <a:r>
              <a:rPr lang="en-US" sz="4000" dirty="0"/>
              <a:t>47 VTPBIS Schools Received Support from VTPBIS Coaches</a:t>
            </a:r>
          </a:p>
        </p:txBody>
      </p:sp>
      <p:sp>
        <p:nvSpPr>
          <p:cNvPr id="19" name="TextBox 18">
            <a:extLst>
              <a:ext uri="{FF2B5EF4-FFF2-40B4-BE49-F238E27FC236}">
                <a16:creationId xmlns:a16="http://schemas.microsoft.com/office/drawing/2014/main" id="{5849EA86-5C17-2C4B-B7E6-9788576691E9}"/>
              </a:ext>
            </a:extLst>
          </p:cNvPr>
          <p:cNvSpPr txBox="1"/>
          <p:nvPr/>
        </p:nvSpPr>
        <p:spPr>
          <a:xfrm rot="21004261">
            <a:off x="1880404" y="1169769"/>
            <a:ext cx="7553471" cy="2123658"/>
          </a:xfrm>
          <a:prstGeom prst="rect">
            <a:avLst/>
          </a:prstGeom>
          <a:solidFill>
            <a:schemeClr val="accent6">
              <a:lumMod val="40000"/>
              <a:lumOff val="60000"/>
            </a:schemeClr>
          </a:solidFill>
        </p:spPr>
        <p:txBody>
          <a:bodyPr wrap="square" rtlCol="0">
            <a:spAutoFit/>
          </a:bodyPr>
          <a:lstStyle/>
          <a:p>
            <a:endParaRPr lang="en-US" dirty="0"/>
          </a:p>
          <a:p>
            <a:pPr lvl="2" fontAlgn="base"/>
            <a:r>
              <a:rPr lang="en-US" sz="3200" dirty="0"/>
              <a:t>“[Our coach] was huge asset to our school; she supported us where we needed it.”</a:t>
            </a:r>
          </a:p>
          <a:p>
            <a:endParaRPr lang="en-US" dirty="0"/>
          </a:p>
        </p:txBody>
      </p:sp>
      <p:sp>
        <p:nvSpPr>
          <p:cNvPr id="20" name="TextBox 19">
            <a:extLst>
              <a:ext uri="{FF2B5EF4-FFF2-40B4-BE49-F238E27FC236}">
                <a16:creationId xmlns:a16="http://schemas.microsoft.com/office/drawing/2014/main" id="{BC490CE0-82F4-ED4A-B3B5-72AE6E40883D}"/>
              </a:ext>
            </a:extLst>
          </p:cNvPr>
          <p:cNvSpPr txBox="1"/>
          <p:nvPr/>
        </p:nvSpPr>
        <p:spPr>
          <a:xfrm rot="21061607">
            <a:off x="2760672" y="3678444"/>
            <a:ext cx="7730794" cy="1846659"/>
          </a:xfrm>
          <a:prstGeom prst="rect">
            <a:avLst/>
          </a:prstGeom>
          <a:solidFill>
            <a:schemeClr val="accent5">
              <a:lumMod val="60000"/>
              <a:lumOff val="40000"/>
            </a:schemeClr>
          </a:solidFill>
        </p:spPr>
        <p:txBody>
          <a:bodyPr wrap="square" rtlCol="0">
            <a:spAutoFit/>
          </a:bodyPr>
          <a:lstStyle/>
          <a:p>
            <a:pPr lvl="2" fontAlgn="base"/>
            <a:r>
              <a:rPr lang="en-US" sz="3200" dirty="0"/>
              <a:t>“[It was] very important to have a different set of eyes on the data and to provide some external feedback.”</a:t>
            </a:r>
          </a:p>
          <a:p>
            <a:endParaRPr lang="en-US" dirty="0"/>
          </a:p>
        </p:txBody>
      </p:sp>
    </p:spTree>
    <p:extLst>
      <p:ext uri="{BB962C8B-B14F-4D97-AF65-F5344CB8AC3E}">
        <p14:creationId xmlns:p14="http://schemas.microsoft.com/office/powerpoint/2010/main" val="48936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755"/>
            <a:ext cx="10515600" cy="1325563"/>
          </a:xfrm>
        </p:spPr>
        <p:txBody>
          <a:bodyPr>
            <a:normAutofit fontScale="90000"/>
          </a:bodyPr>
          <a:lstStyle/>
          <a:p>
            <a:pPr algn="ctr"/>
            <a:r>
              <a:rPr lang="en-US" sz="5400" b="1" dirty="0">
                <a:solidFill>
                  <a:schemeClr val="accent6">
                    <a:lumMod val="50000"/>
                  </a:schemeClr>
                </a:solidFill>
              </a:rPr>
              <a:t>Fidelity Assessments Completion Rates</a:t>
            </a:r>
          </a:p>
        </p:txBody>
      </p:sp>
      <p:pic>
        <p:nvPicPr>
          <p:cNvPr id="5" name="Content Placeholder 4">
            <a:extLst>
              <a:ext uri="{FF2B5EF4-FFF2-40B4-BE49-F238E27FC236}">
                <a16:creationId xmlns:a16="http://schemas.microsoft.com/office/drawing/2014/main" id="{CE0C19C0-56B5-4B48-B188-4AEB47CEA6BC}"/>
              </a:ext>
            </a:extLst>
          </p:cNvPr>
          <p:cNvPicPr>
            <a:picLocks noGrp="1" noChangeAspect="1"/>
          </p:cNvPicPr>
          <p:nvPr>
            <p:ph sz="half" idx="1"/>
          </p:nvPr>
        </p:nvPicPr>
        <p:blipFill rotWithShape="1">
          <a:blip r:embed="rId3"/>
          <a:srcRect b="11851"/>
          <a:stretch/>
        </p:blipFill>
        <p:spPr>
          <a:xfrm>
            <a:off x="1998624" y="1455318"/>
            <a:ext cx="3658257" cy="5243578"/>
          </a:xfrm>
          <a:prstGeom prst="rect">
            <a:avLst/>
          </a:prstGeom>
          <a:ln>
            <a:solidFill>
              <a:schemeClr val="tx1"/>
            </a:solidFill>
          </a:ln>
        </p:spPr>
      </p:pic>
      <p:pic>
        <p:nvPicPr>
          <p:cNvPr id="10" name="Content Placeholder 9">
            <a:extLst>
              <a:ext uri="{FF2B5EF4-FFF2-40B4-BE49-F238E27FC236}">
                <a16:creationId xmlns:a16="http://schemas.microsoft.com/office/drawing/2014/main" id="{DBCA2E79-449D-364B-8FCB-085C45A2E1D4}"/>
              </a:ext>
            </a:extLst>
          </p:cNvPr>
          <p:cNvPicPr>
            <a:picLocks noGrp="1" noChangeAspect="1"/>
          </p:cNvPicPr>
          <p:nvPr>
            <p:ph sz="half" idx="2"/>
          </p:nvPr>
        </p:nvPicPr>
        <p:blipFill rotWithShape="1">
          <a:blip r:embed="rId4"/>
          <a:srcRect b="11581"/>
          <a:stretch/>
        </p:blipFill>
        <p:spPr>
          <a:xfrm>
            <a:off x="6726941" y="1408899"/>
            <a:ext cx="3556798" cy="5336416"/>
          </a:xfrm>
          <a:prstGeom prst="rect">
            <a:avLst/>
          </a:prstGeom>
          <a:ln>
            <a:solidFill>
              <a:schemeClr val="tx1"/>
            </a:solidFill>
          </a:ln>
        </p:spPr>
      </p:pic>
      <p:grpSp>
        <p:nvGrpSpPr>
          <p:cNvPr id="6" name="Group 5">
            <a:extLst>
              <a:ext uri="{FF2B5EF4-FFF2-40B4-BE49-F238E27FC236}">
                <a16:creationId xmlns:a16="http://schemas.microsoft.com/office/drawing/2014/main" id="{58D90FE6-5744-0748-845C-A85A43EB7858}"/>
              </a:ext>
            </a:extLst>
          </p:cNvPr>
          <p:cNvGrpSpPr/>
          <p:nvPr/>
        </p:nvGrpSpPr>
        <p:grpSpPr>
          <a:xfrm rot="1686337">
            <a:off x="4595610" y="2231757"/>
            <a:ext cx="914400" cy="852407"/>
            <a:chOff x="4850969" y="2231756"/>
            <a:chExt cx="914400" cy="852407"/>
          </a:xfrm>
        </p:grpSpPr>
        <p:sp>
          <p:nvSpPr>
            <p:cNvPr id="3" name="Oval 2">
              <a:extLst>
                <a:ext uri="{FF2B5EF4-FFF2-40B4-BE49-F238E27FC236}">
                  <a16:creationId xmlns:a16="http://schemas.microsoft.com/office/drawing/2014/main" id="{D87228AE-FE85-4149-8AB7-0134DBDB4427}"/>
                </a:ext>
              </a:extLst>
            </p:cNvPr>
            <p:cNvSpPr/>
            <p:nvPr/>
          </p:nvSpPr>
          <p:spPr>
            <a:xfrm>
              <a:off x="4850969" y="2231756"/>
              <a:ext cx="914400"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40000"/>
                    <a:lumOff val="60000"/>
                  </a:schemeClr>
                </a:solidFill>
              </a:endParaRPr>
            </a:p>
          </p:txBody>
        </p:sp>
        <p:sp>
          <p:nvSpPr>
            <p:cNvPr id="4" name="TextBox 3">
              <a:extLst>
                <a:ext uri="{FF2B5EF4-FFF2-40B4-BE49-F238E27FC236}">
                  <a16:creationId xmlns:a16="http://schemas.microsoft.com/office/drawing/2014/main" id="{327EFA93-FBDD-B84C-9AB9-787242E5C446}"/>
                </a:ext>
              </a:extLst>
            </p:cNvPr>
            <p:cNvSpPr txBox="1"/>
            <p:nvPr/>
          </p:nvSpPr>
          <p:spPr>
            <a:xfrm>
              <a:off x="4959457" y="2427126"/>
              <a:ext cx="805912" cy="461665"/>
            </a:xfrm>
            <a:prstGeom prst="rect">
              <a:avLst/>
            </a:prstGeom>
            <a:noFill/>
          </p:spPr>
          <p:txBody>
            <a:bodyPr wrap="square" rtlCol="0">
              <a:spAutoFit/>
            </a:bodyPr>
            <a:lstStyle/>
            <a:p>
              <a:r>
                <a:rPr lang="en-US" sz="2400" b="1" dirty="0"/>
                <a:t>79%</a:t>
              </a:r>
            </a:p>
          </p:txBody>
        </p:sp>
      </p:grpSp>
      <p:sp>
        <p:nvSpPr>
          <p:cNvPr id="8" name="Oval 7">
            <a:extLst>
              <a:ext uri="{FF2B5EF4-FFF2-40B4-BE49-F238E27FC236}">
                <a16:creationId xmlns:a16="http://schemas.microsoft.com/office/drawing/2014/main" id="{06D97EB0-5549-DC44-8B36-84BDDC3B82CB}"/>
              </a:ext>
            </a:extLst>
          </p:cNvPr>
          <p:cNvSpPr/>
          <p:nvPr/>
        </p:nvSpPr>
        <p:spPr>
          <a:xfrm rot="1686337">
            <a:off x="9250728" y="2308259"/>
            <a:ext cx="914400"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40000"/>
                  <a:lumOff val="60000"/>
                </a:schemeClr>
              </a:solidFill>
            </a:endParaRPr>
          </a:p>
        </p:txBody>
      </p:sp>
      <p:sp>
        <p:nvSpPr>
          <p:cNvPr id="11" name="TextBox 10">
            <a:extLst>
              <a:ext uri="{FF2B5EF4-FFF2-40B4-BE49-F238E27FC236}">
                <a16:creationId xmlns:a16="http://schemas.microsoft.com/office/drawing/2014/main" id="{B8BD1947-2751-7C4F-8043-163377231E79}"/>
              </a:ext>
            </a:extLst>
          </p:cNvPr>
          <p:cNvSpPr txBox="1"/>
          <p:nvPr/>
        </p:nvSpPr>
        <p:spPr>
          <a:xfrm rot="1686337">
            <a:off x="9408858" y="2540800"/>
            <a:ext cx="805912" cy="461665"/>
          </a:xfrm>
          <a:prstGeom prst="rect">
            <a:avLst/>
          </a:prstGeom>
          <a:noFill/>
        </p:spPr>
        <p:txBody>
          <a:bodyPr wrap="square" rtlCol="0">
            <a:spAutoFit/>
          </a:bodyPr>
          <a:lstStyle/>
          <a:p>
            <a:r>
              <a:rPr lang="en-US" sz="2400" b="1" dirty="0"/>
              <a:t>78%</a:t>
            </a:r>
          </a:p>
        </p:txBody>
      </p:sp>
    </p:spTree>
    <p:extLst>
      <p:ext uri="{BB962C8B-B14F-4D97-AF65-F5344CB8AC3E}">
        <p14:creationId xmlns:p14="http://schemas.microsoft.com/office/powerpoint/2010/main" val="1926083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DDE538-A188-6E4D-972B-881180200D99}"/>
              </a:ext>
            </a:extLst>
          </p:cNvPr>
          <p:cNvPicPr>
            <a:picLocks noGrp="1" noChangeAspect="1"/>
          </p:cNvPicPr>
          <p:nvPr>
            <p:ph idx="1"/>
          </p:nvPr>
        </p:nvPicPr>
        <p:blipFill>
          <a:blip r:embed="rId3"/>
          <a:stretch>
            <a:fillRect/>
          </a:stretch>
        </p:blipFill>
        <p:spPr>
          <a:xfrm>
            <a:off x="620993" y="0"/>
            <a:ext cx="11155517" cy="6637270"/>
          </a:xfrm>
          <a:prstGeom prst="rect">
            <a:avLst/>
          </a:prstGeom>
        </p:spPr>
      </p:pic>
      <p:cxnSp>
        <p:nvCxnSpPr>
          <p:cNvPr id="4" name="Straight Connector 3"/>
          <p:cNvCxnSpPr>
            <a:cxnSpLocks/>
          </p:cNvCxnSpPr>
          <p:nvPr/>
        </p:nvCxnSpPr>
        <p:spPr>
          <a:xfrm>
            <a:off x="620993" y="2466753"/>
            <a:ext cx="1115551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43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3525736-4629-DF48-BA7D-34CC0832BEC9}"/>
              </a:ext>
            </a:extLst>
          </p:cNvPr>
          <p:cNvPicPr>
            <a:picLocks noGrp="1" noChangeAspect="1"/>
          </p:cNvPicPr>
          <p:nvPr>
            <p:ph idx="1"/>
          </p:nvPr>
        </p:nvPicPr>
        <p:blipFill>
          <a:blip r:embed="rId2"/>
          <a:stretch>
            <a:fillRect/>
          </a:stretch>
        </p:blipFill>
        <p:spPr>
          <a:xfrm>
            <a:off x="358575" y="510364"/>
            <a:ext cx="11372212" cy="5741580"/>
          </a:xfrm>
          <a:prstGeom prst="rect">
            <a:avLst/>
          </a:prstGeom>
        </p:spPr>
      </p:pic>
    </p:spTree>
    <p:extLst>
      <p:ext uri="{BB962C8B-B14F-4D97-AF65-F5344CB8AC3E}">
        <p14:creationId xmlns:p14="http://schemas.microsoft.com/office/powerpoint/2010/main" val="25232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947" y="3007895"/>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ACCADD16-CC47-3744-899A-CAFB4014D5E9}"/>
              </a:ext>
            </a:extLst>
          </p:cNvPr>
          <p:cNvPicPr>
            <a:picLocks noChangeAspect="1"/>
          </p:cNvPicPr>
          <p:nvPr/>
        </p:nvPicPr>
        <p:blipFill>
          <a:blip r:embed="rId3"/>
          <a:stretch>
            <a:fillRect/>
          </a:stretch>
        </p:blipFill>
        <p:spPr>
          <a:xfrm>
            <a:off x="666656" y="212651"/>
            <a:ext cx="11033112" cy="6600845"/>
          </a:xfrm>
          <a:prstGeom prst="rect">
            <a:avLst/>
          </a:prstGeom>
        </p:spPr>
      </p:pic>
    </p:spTree>
    <p:extLst>
      <p:ext uri="{BB962C8B-B14F-4D97-AF65-F5344CB8AC3E}">
        <p14:creationId xmlns:p14="http://schemas.microsoft.com/office/powerpoint/2010/main" val="326166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9596" y="393706"/>
            <a:ext cx="5510463" cy="1107996"/>
          </a:xfrm>
          <a:prstGeom prst="rect">
            <a:avLst/>
          </a:prstGeom>
          <a:noFill/>
        </p:spPr>
        <p:txBody>
          <a:bodyPr wrap="square" rtlCol="0">
            <a:spAutoFit/>
          </a:bodyPr>
          <a:lstStyle/>
          <a:p>
            <a:pPr algn="ctr"/>
            <a:r>
              <a:rPr lang="en-US" sz="6600" b="1" dirty="0">
                <a:solidFill>
                  <a:schemeClr val="accent6">
                    <a:lumMod val="50000"/>
                  </a:schemeClr>
                </a:solidFill>
                <a:latin typeface="+mj-lt"/>
              </a:rPr>
              <a:t>Next Steps</a:t>
            </a:r>
          </a:p>
        </p:txBody>
      </p:sp>
      <p:pic>
        <p:nvPicPr>
          <p:cNvPr id="5" name="Content Placeholder 4">
            <a:extLst>
              <a:ext uri="{FF2B5EF4-FFF2-40B4-BE49-F238E27FC236}">
                <a16:creationId xmlns:a16="http://schemas.microsoft.com/office/drawing/2014/main" id="{1FA8D362-F158-EF46-A264-125CDE02A7D9}"/>
              </a:ext>
            </a:extLst>
          </p:cNvPr>
          <p:cNvPicPr>
            <a:picLocks noGrp="1" noChangeAspect="1"/>
          </p:cNvPicPr>
          <p:nvPr>
            <p:ph idx="1"/>
          </p:nvPr>
        </p:nvPicPr>
        <p:blipFill>
          <a:blip r:embed="rId3">
            <a:alphaModFix amt="69000"/>
          </a:blip>
          <a:stretch>
            <a:fillRect/>
          </a:stretch>
        </p:blipFill>
        <p:spPr>
          <a:xfrm>
            <a:off x="8175812" y="0"/>
            <a:ext cx="4016188" cy="6858000"/>
          </a:xfrm>
          <a:prstGeom prst="rect">
            <a:avLst/>
          </a:prstGeom>
        </p:spPr>
      </p:pic>
      <p:sp>
        <p:nvSpPr>
          <p:cNvPr id="3" name="TextBox 2">
            <a:extLst>
              <a:ext uri="{FF2B5EF4-FFF2-40B4-BE49-F238E27FC236}">
                <a16:creationId xmlns:a16="http://schemas.microsoft.com/office/drawing/2014/main" id="{692D7E0D-06C1-CE48-9427-AF01C9BEE64C}"/>
              </a:ext>
            </a:extLst>
          </p:cNvPr>
          <p:cNvSpPr txBox="1"/>
          <p:nvPr/>
        </p:nvSpPr>
        <p:spPr>
          <a:xfrm>
            <a:off x="880572" y="1940312"/>
            <a:ext cx="7104445" cy="3970318"/>
          </a:xfrm>
          <a:prstGeom prst="rect">
            <a:avLst/>
          </a:prstGeom>
          <a:noFill/>
        </p:spPr>
        <p:txBody>
          <a:bodyPr wrap="none" rtlCol="0">
            <a:spAutoFit/>
          </a:bodyPr>
          <a:lstStyle/>
          <a:p>
            <a:pPr marL="571500" indent="-571500">
              <a:buFont typeface="Arial" panose="020B0604020202020204" pitchFamily="34" charset="0"/>
              <a:buChar char="•"/>
            </a:pPr>
            <a:r>
              <a:rPr lang="en-US" sz="3600" dirty="0"/>
              <a:t>Coaching</a:t>
            </a:r>
          </a:p>
          <a:p>
            <a:pPr marL="571500" indent="-571500">
              <a:buFont typeface="Arial" panose="020B0604020202020204" pitchFamily="34" charset="0"/>
              <a:buChar char="•"/>
            </a:pPr>
            <a:r>
              <a:rPr lang="en-US" sz="3600" dirty="0"/>
              <a:t>Alignment</a:t>
            </a:r>
          </a:p>
          <a:p>
            <a:pPr marL="571500" indent="-571500">
              <a:buFont typeface="Arial" panose="020B0604020202020204" pitchFamily="34" charset="0"/>
              <a:buChar char="•"/>
            </a:pPr>
            <a:r>
              <a:rPr lang="en-US" sz="3600" dirty="0"/>
              <a:t>Targeted/Intensive Level Supports</a:t>
            </a:r>
          </a:p>
          <a:p>
            <a:pPr marL="571500" indent="-571500">
              <a:buFont typeface="Arial" panose="020B0604020202020204" pitchFamily="34" charset="0"/>
              <a:buChar char="•"/>
            </a:pPr>
            <a:r>
              <a:rPr lang="en-US" sz="3600" dirty="0"/>
              <a:t>MH Partnerships</a:t>
            </a:r>
          </a:p>
          <a:p>
            <a:pPr marL="571500" indent="-571500">
              <a:buFont typeface="Arial" panose="020B0604020202020204" pitchFamily="34" charset="0"/>
              <a:buChar char="•"/>
            </a:pPr>
            <a:r>
              <a:rPr lang="en-US" sz="3600" dirty="0"/>
              <a:t>Strategic Plan </a:t>
            </a:r>
          </a:p>
          <a:p>
            <a:pPr marL="571500" indent="-571500">
              <a:buFont typeface="Arial" panose="020B0604020202020204" pitchFamily="34" charset="0"/>
              <a:buChar char="•"/>
            </a:pPr>
            <a:r>
              <a:rPr lang="en-US" sz="3600" dirty="0"/>
              <a:t>Classroom PBIS</a:t>
            </a: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50642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012" y="653004"/>
            <a:ext cx="7700210" cy="1325563"/>
          </a:xfrm>
          <a:noFill/>
        </p:spPr>
        <p:txBody>
          <a:bodyPr>
            <a:noAutofit/>
          </a:bodyPr>
          <a:lstStyle/>
          <a:p>
            <a:pPr algn="ctr"/>
            <a:r>
              <a:rPr lang="en-US" b="1" dirty="0">
                <a:solidFill>
                  <a:schemeClr val="accent6">
                    <a:lumMod val="50000"/>
                  </a:schemeClr>
                </a:solidFill>
              </a:rPr>
              <a:t>Welcome AOE Deputy Secretary</a:t>
            </a:r>
            <a:br>
              <a:rPr lang="en-US" b="1" dirty="0">
                <a:solidFill>
                  <a:schemeClr val="accent6">
                    <a:lumMod val="50000"/>
                  </a:schemeClr>
                </a:solidFill>
              </a:rPr>
            </a:br>
            <a:r>
              <a:rPr lang="en-US" b="1" dirty="0">
                <a:solidFill>
                  <a:schemeClr val="accent6">
                    <a:lumMod val="50000"/>
                  </a:schemeClr>
                </a:solidFill>
              </a:rPr>
              <a:t>Heather </a:t>
            </a:r>
            <a:r>
              <a:rPr lang="en-US" b="1" dirty="0" err="1">
                <a:solidFill>
                  <a:schemeClr val="accent6">
                    <a:lumMod val="50000"/>
                  </a:schemeClr>
                </a:solidFill>
              </a:rPr>
              <a:t>Bouchey</a:t>
            </a:r>
            <a:endParaRPr lang="en-US" b="1" dirty="0">
              <a:solidFill>
                <a:schemeClr val="accent6">
                  <a:lumMod val="50000"/>
                </a:schemeClr>
              </a:solidFill>
            </a:endParaRPr>
          </a:p>
        </p:txBody>
      </p:sp>
      <p:sp>
        <p:nvSpPr>
          <p:cNvPr id="4" name="Content Placeholder 3"/>
          <p:cNvSpPr>
            <a:spLocks noGrp="1"/>
          </p:cNvSpPr>
          <p:nvPr>
            <p:ph idx="1"/>
          </p:nvPr>
        </p:nvSpPr>
        <p:spPr>
          <a:xfrm>
            <a:off x="838200" y="1825625"/>
            <a:ext cx="6862010" cy="4351338"/>
          </a:xfrm>
          <a:noFill/>
        </p:spPr>
        <p:txBody>
          <a:bodyPr>
            <a:normAutofit/>
          </a:bodyPr>
          <a:lstStyle/>
          <a:p>
            <a:endParaRPr lang="en-US" dirty="0">
              <a:latin typeface="Cambria"/>
              <a:cs typeface="Cambria"/>
            </a:endParaRPr>
          </a:p>
          <a:p>
            <a:pPr marL="0" indent="0">
              <a:buNone/>
            </a:pPr>
            <a:endParaRPr lang="en-US" dirty="0"/>
          </a:p>
        </p:txBody>
      </p:sp>
      <p:sp>
        <p:nvSpPr>
          <p:cNvPr id="2" name="TextBox 1">
            <a:extLst>
              <a:ext uri="{FF2B5EF4-FFF2-40B4-BE49-F238E27FC236}">
                <a16:creationId xmlns:a16="http://schemas.microsoft.com/office/drawing/2014/main" id="{CF999DA7-8D1C-174C-B894-CFF2740C2DAC}"/>
              </a:ext>
            </a:extLst>
          </p:cNvPr>
          <p:cNvSpPr txBox="1"/>
          <p:nvPr/>
        </p:nvSpPr>
        <p:spPr>
          <a:xfrm>
            <a:off x="10028903" y="2802194"/>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114D6B4A-0A26-3445-A601-354F6AC99283}"/>
              </a:ext>
            </a:extLst>
          </p:cNvPr>
          <p:cNvPicPr>
            <a:picLocks noChangeAspect="1"/>
          </p:cNvPicPr>
          <p:nvPr/>
        </p:nvPicPr>
        <p:blipFill>
          <a:blip r:embed="rId3">
            <a:alphaModFix amt="69000"/>
          </a:blip>
          <a:stretch>
            <a:fillRect/>
          </a:stretch>
        </p:blipFill>
        <p:spPr>
          <a:xfrm>
            <a:off x="8068234" y="1"/>
            <a:ext cx="4123765" cy="6857999"/>
          </a:xfrm>
          <a:prstGeom prst="rect">
            <a:avLst/>
          </a:prstGeom>
        </p:spPr>
      </p:pic>
      <p:pic>
        <p:nvPicPr>
          <p:cNvPr id="6" name="Picture 5">
            <a:extLst>
              <a:ext uri="{FF2B5EF4-FFF2-40B4-BE49-F238E27FC236}">
                <a16:creationId xmlns:a16="http://schemas.microsoft.com/office/drawing/2014/main" id="{BD2B91AA-D38F-2F41-B43A-43ACFDFF3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491" y="2163126"/>
            <a:ext cx="2757251" cy="3676335"/>
          </a:xfrm>
          <a:prstGeom prst="rect">
            <a:avLst/>
          </a:prstGeom>
        </p:spPr>
      </p:pic>
    </p:spTree>
    <p:extLst>
      <p:ext uri="{BB962C8B-B14F-4D97-AF65-F5344CB8AC3E}">
        <p14:creationId xmlns:p14="http://schemas.microsoft.com/office/powerpoint/2010/main" val="861096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06341"/>
            <a:ext cx="8175812" cy="1015663"/>
          </a:xfrm>
          <a:prstGeom prst="rect">
            <a:avLst/>
          </a:prstGeom>
          <a:noFill/>
        </p:spPr>
        <p:txBody>
          <a:bodyPr wrap="square" rtlCol="0">
            <a:spAutoFit/>
          </a:bodyPr>
          <a:lstStyle/>
          <a:p>
            <a:pPr algn="ctr"/>
            <a:r>
              <a:rPr lang="en-US" sz="6000" b="1" dirty="0">
                <a:solidFill>
                  <a:schemeClr val="accent6">
                    <a:lumMod val="50000"/>
                  </a:schemeClr>
                </a:solidFill>
              </a:rPr>
              <a:t>Welcome Diane Myers!</a:t>
            </a:r>
          </a:p>
        </p:txBody>
      </p:sp>
      <p:pic>
        <p:nvPicPr>
          <p:cNvPr id="6" name="Content Placeholder 4">
            <a:extLst>
              <a:ext uri="{FF2B5EF4-FFF2-40B4-BE49-F238E27FC236}">
                <a16:creationId xmlns:a16="http://schemas.microsoft.com/office/drawing/2014/main" id="{4AAB6345-26A4-FA43-8100-6A50642760BC}"/>
              </a:ext>
            </a:extLst>
          </p:cNvPr>
          <p:cNvPicPr>
            <a:picLocks noChangeAspect="1"/>
          </p:cNvPicPr>
          <p:nvPr/>
        </p:nvPicPr>
        <p:blipFill>
          <a:blip r:embed="rId3">
            <a:alphaModFix amt="69000"/>
          </a:blip>
          <a:stretch>
            <a:fillRect/>
          </a:stretch>
        </p:blipFill>
        <p:spPr>
          <a:xfrm>
            <a:off x="8175812" y="0"/>
            <a:ext cx="4016188" cy="6858000"/>
          </a:xfrm>
          <a:prstGeom prst="rect">
            <a:avLst/>
          </a:prstGeom>
        </p:spPr>
      </p:pic>
      <p:pic>
        <p:nvPicPr>
          <p:cNvPr id="5" name="Picture 4">
            <a:extLst>
              <a:ext uri="{FF2B5EF4-FFF2-40B4-BE49-F238E27FC236}">
                <a16:creationId xmlns:a16="http://schemas.microsoft.com/office/drawing/2014/main" id="{CFC3B21D-5E57-A44E-985B-A27B6BB062D1}"/>
              </a:ext>
            </a:extLst>
          </p:cNvPr>
          <p:cNvPicPr>
            <a:picLocks noChangeAspect="1"/>
          </p:cNvPicPr>
          <p:nvPr/>
        </p:nvPicPr>
        <p:blipFill>
          <a:blip r:embed="rId4"/>
          <a:stretch>
            <a:fillRect/>
          </a:stretch>
        </p:blipFill>
        <p:spPr>
          <a:xfrm>
            <a:off x="2259105" y="1768288"/>
            <a:ext cx="3119718" cy="4367604"/>
          </a:xfrm>
          <a:prstGeom prst="rect">
            <a:avLst/>
          </a:prstGeom>
        </p:spPr>
      </p:pic>
    </p:spTree>
    <p:extLst>
      <p:ext uri="{BB962C8B-B14F-4D97-AF65-F5344CB8AC3E}">
        <p14:creationId xmlns:p14="http://schemas.microsoft.com/office/powerpoint/2010/main" val="161645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6862010" cy="1325563"/>
          </a:xfrm>
          <a:noFill/>
        </p:spPr>
        <p:txBody>
          <a:bodyPr>
            <a:normAutofit/>
          </a:bodyPr>
          <a:lstStyle/>
          <a:p>
            <a:pPr algn="ctr"/>
            <a:r>
              <a:rPr lang="en-US" sz="6600" b="1" dirty="0">
                <a:solidFill>
                  <a:schemeClr val="accent6">
                    <a:lumMod val="50000"/>
                  </a:schemeClr>
                </a:solidFill>
              </a:rPr>
              <a:t>Who’s Here?</a:t>
            </a:r>
          </a:p>
        </p:txBody>
      </p:sp>
      <p:sp>
        <p:nvSpPr>
          <p:cNvPr id="4" name="Content Placeholder 3"/>
          <p:cNvSpPr>
            <a:spLocks noGrp="1"/>
          </p:cNvSpPr>
          <p:nvPr>
            <p:ph idx="1"/>
          </p:nvPr>
        </p:nvSpPr>
        <p:spPr>
          <a:xfrm>
            <a:off x="838200" y="1825625"/>
            <a:ext cx="6862010" cy="4351338"/>
          </a:xfrm>
          <a:noFill/>
        </p:spPr>
        <p:txBody>
          <a:bodyPr>
            <a:normAutofit/>
          </a:bodyPr>
          <a:lstStyle/>
          <a:p>
            <a:r>
              <a:rPr lang="en-US" sz="3800" dirty="0">
                <a:solidFill>
                  <a:srgbClr val="000000"/>
                </a:solidFill>
                <a:cs typeface="Cambria"/>
              </a:rPr>
              <a:t>2 Exploring Schools</a:t>
            </a:r>
          </a:p>
          <a:p>
            <a:r>
              <a:rPr lang="en-US" sz="3800" dirty="0">
                <a:solidFill>
                  <a:srgbClr val="000000"/>
                </a:solidFill>
                <a:cs typeface="Cambria"/>
              </a:rPr>
              <a:t>85 VTPBIS Schools</a:t>
            </a:r>
          </a:p>
          <a:p>
            <a:r>
              <a:rPr lang="en-US" sz="3800" dirty="0">
                <a:cs typeface="Cambria"/>
              </a:rPr>
              <a:t>VTPBIS State Team and Coaches</a:t>
            </a:r>
          </a:p>
          <a:p>
            <a:r>
              <a:rPr lang="en-US" sz="3800" dirty="0">
                <a:cs typeface="Cambria"/>
              </a:rPr>
              <a:t>MH Providers</a:t>
            </a:r>
          </a:p>
          <a:p>
            <a:r>
              <a:rPr lang="en-US" sz="3800" dirty="0">
                <a:cs typeface="Cambria"/>
              </a:rPr>
              <a:t>VT Agency of Education</a:t>
            </a:r>
          </a:p>
          <a:p>
            <a:r>
              <a:rPr lang="en-US" sz="3800" dirty="0">
                <a:cs typeface="Cambria"/>
              </a:rPr>
              <a:t>Who else?</a:t>
            </a:r>
          </a:p>
          <a:p>
            <a:endParaRPr lang="en-US" dirty="0">
              <a:latin typeface="Cambria"/>
              <a:cs typeface="Cambria"/>
            </a:endParaRPr>
          </a:p>
          <a:p>
            <a:pPr marL="0" indent="0">
              <a:buNone/>
            </a:pPr>
            <a:endParaRPr lang="en-US" dirty="0"/>
          </a:p>
        </p:txBody>
      </p:sp>
      <p:sp>
        <p:nvSpPr>
          <p:cNvPr id="2" name="TextBox 1">
            <a:extLst>
              <a:ext uri="{FF2B5EF4-FFF2-40B4-BE49-F238E27FC236}">
                <a16:creationId xmlns:a16="http://schemas.microsoft.com/office/drawing/2014/main" id="{CF999DA7-8D1C-174C-B894-CFF2740C2DAC}"/>
              </a:ext>
            </a:extLst>
          </p:cNvPr>
          <p:cNvSpPr txBox="1"/>
          <p:nvPr/>
        </p:nvSpPr>
        <p:spPr>
          <a:xfrm>
            <a:off x="10028903" y="2802194"/>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114D6B4A-0A26-3445-A601-354F6AC99283}"/>
              </a:ext>
            </a:extLst>
          </p:cNvPr>
          <p:cNvPicPr>
            <a:picLocks noChangeAspect="1"/>
          </p:cNvPicPr>
          <p:nvPr/>
        </p:nvPicPr>
        <p:blipFill>
          <a:blip r:embed="rId3">
            <a:alphaModFix amt="69000"/>
          </a:blip>
          <a:stretch>
            <a:fillRect/>
          </a:stretch>
        </p:blipFill>
        <p:spPr>
          <a:xfrm>
            <a:off x="8068234" y="1"/>
            <a:ext cx="4123765" cy="6857999"/>
          </a:xfrm>
          <a:prstGeom prst="rect">
            <a:avLst/>
          </a:prstGeom>
        </p:spPr>
      </p:pic>
    </p:spTree>
    <p:extLst>
      <p:ext uri="{BB962C8B-B14F-4D97-AF65-F5344CB8AC3E}">
        <p14:creationId xmlns:p14="http://schemas.microsoft.com/office/powerpoint/2010/main" val="98746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9430"/>
            <a:ext cx="7700210" cy="1325563"/>
          </a:xfrm>
          <a:noFill/>
        </p:spPr>
        <p:txBody>
          <a:bodyPr>
            <a:normAutofit/>
          </a:bodyPr>
          <a:lstStyle/>
          <a:p>
            <a:pPr algn="ctr"/>
            <a:r>
              <a:rPr lang="en-US" sz="6600" b="1" dirty="0">
                <a:solidFill>
                  <a:schemeClr val="accent6">
                    <a:lumMod val="50000"/>
                  </a:schemeClr>
                </a:solidFill>
              </a:rPr>
              <a:t>Why are we here?</a:t>
            </a:r>
          </a:p>
        </p:txBody>
      </p:sp>
      <p:sp>
        <p:nvSpPr>
          <p:cNvPr id="4" name="Content Placeholder 3"/>
          <p:cNvSpPr>
            <a:spLocks noGrp="1"/>
          </p:cNvSpPr>
          <p:nvPr>
            <p:ph idx="1"/>
          </p:nvPr>
        </p:nvSpPr>
        <p:spPr>
          <a:xfrm>
            <a:off x="265470" y="1584993"/>
            <a:ext cx="7875639" cy="5273007"/>
          </a:xfrm>
          <a:noFill/>
        </p:spPr>
        <p:txBody>
          <a:bodyPr>
            <a:normAutofit/>
          </a:bodyPr>
          <a:lstStyle/>
          <a:p>
            <a:r>
              <a:rPr lang="en-US" sz="3800" dirty="0">
                <a:cs typeface="Cambria"/>
              </a:rPr>
              <a:t>To explore PBIS</a:t>
            </a:r>
          </a:p>
          <a:p>
            <a:r>
              <a:rPr lang="en-US" sz="3800" dirty="0">
                <a:cs typeface="Cambria"/>
              </a:rPr>
              <a:t>To find out how VTPBIS is doing  </a:t>
            </a:r>
          </a:p>
          <a:p>
            <a:r>
              <a:rPr lang="en-US" sz="3800" dirty="0">
                <a:cs typeface="Cambria"/>
              </a:rPr>
              <a:t>To hear from keynote </a:t>
            </a:r>
            <a:r>
              <a:rPr lang="mr-IN" sz="3800" dirty="0">
                <a:cs typeface="Cambria"/>
              </a:rPr>
              <a:t>–</a:t>
            </a:r>
            <a:r>
              <a:rPr lang="en-US" sz="3800" dirty="0">
                <a:cs typeface="Cambria"/>
              </a:rPr>
              <a:t> Diane Myers</a:t>
            </a:r>
          </a:p>
          <a:p>
            <a:r>
              <a:rPr lang="en-US" sz="3800" dirty="0">
                <a:cs typeface="Cambria"/>
              </a:rPr>
              <a:t>To learn and share </a:t>
            </a:r>
            <a:r>
              <a:rPr lang="en-US" sz="3800" b="1" dirty="0">
                <a:cs typeface="Cambria"/>
              </a:rPr>
              <a:t>NEW</a:t>
            </a:r>
            <a:r>
              <a:rPr lang="en-US" sz="3800" dirty="0">
                <a:cs typeface="Cambria"/>
              </a:rPr>
              <a:t> Ideas about PBIS Implementation and Sustainability; and </a:t>
            </a:r>
          </a:p>
          <a:p>
            <a:r>
              <a:rPr lang="en-US" sz="3800" dirty="0">
                <a:cs typeface="Cambria"/>
              </a:rPr>
              <a:t>To celebrate!!! </a:t>
            </a:r>
          </a:p>
          <a:p>
            <a:pPr marL="0" indent="0">
              <a:buNone/>
            </a:pPr>
            <a:endParaRPr lang="en-US" dirty="0"/>
          </a:p>
        </p:txBody>
      </p:sp>
      <p:sp>
        <p:nvSpPr>
          <p:cNvPr id="2" name="TextBox 1">
            <a:extLst>
              <a:ext uri="{FF2B5EF4-FFF2-40B4-BE49-F238E27FC236}">
                <a16:creationId xmlns:a16="http://schemas.microsoft.com/office/drawing/2014/main" id="{DC3588E5-A5BA-E84D-BB2B-F6F06C03A608}"/>
              </a:ext>
            </a:extLst>
          </p:cNvPr>
          <p:cNvSpPr txBox="1"/>
          <p:nvPr/>
        </p:nvSpPr>
        <p:spPr>
          <a:xfrm>
            <a:off x="9586452" y="3244645"/>
            <a:ext cx="184731" cy="369332"/>
          </a:xfrm>
          <a:prstGeom prst="rect">
            <a:avLst/>
          </a:prstGeom>
          <a:noFill/>
        </p:spPr>
        <p:txBody>
          <a:bodyPr wrap="none" rtlCol="0">
            <a:spAutoFit/>
          </a:bodyPr>
          <a:lstStyle/>
          <a:p>
            <a:endParaRPr lang="en-US" dirty="0"/>
          </a:p>
        </p:txBody>
      </p:sp>
      <p:pic>
        <p:nvPicPr>
          <p:cNvPr id="8" name="Content Placeholder 4">
            <a:extLst>
              <a:ext uri="{FF2B5EF4-FFF2-40B4-BE49-F238E27FC236}">
                <a16:creationId xmlns:a16="http://schemas.microsoft.com/office/drawing/2014/main" id="{BDF4C809-8AA7-534F-A2E2-42CE2DF91A4E}"/>
              </a:ext>
            </a:extLst>
          </p:cNvPr>
          <p:cNvPicPr>
            <a:picLocks noChangeAspect="1"/>
          </p:cNvPicPr>
          <p:nvPr/>
        </p:nvPicPr>
        <p:blipFill>
          <a:blip r:embed="rId3">
            <a:alphaModFix amt="69000"/>
          </a:blip>
          <a:stretch>
            <a:fillRect/>
          </a:stretch>
        </p:blipFill>
        <p:spPr>
          <a:xfrm>
            <a:off x="8175812" y="0"/>
            <a:ext cx="4016188" cy="6858000"/>
          </a:xfrm>
          <a:prstGeom prst="rect">
            <a:avLst/>
          </a:prstGeom>
        </p:spPr>
      </p:pic>
    </p:spTree>
    <p:extLst>
      <p:ext uri="{BB962C8B-B14F-4D97-AF65-F5344CB8AC3E}">
        <p14:creationId xmlns:p14="http://schemas.microsoft.com/office/powerpoint/2010/main" val="184337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09056" y="285145"/>
            <a:ext cx="6664899" cy="880534"/>
          </a:xfrm>
          <a:prstGeom prst="rect">
            <a:avLst/>
          </a:prstGeom>
        </p:spPr>
        <p:txBody>
          <a:bodyPr/>
          <a:lstStyle>
            <a:lvl1pPr algn="l" rtl="0" eaLnBrk="0" fontAlgn="base" hangingPunct="0">
              <a:spcBef>
                <a:spcPct val="0"/>
              </a:spcBef>
              <a:spcAft>
                <a:spcPct val="0"/>
              </a:spcAft>
              <a:defRPr sz="4000" kern="1200">
                <a:solidFill>
                  <a:schemeClr val="accent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000">
                <a:solidFill>
                  <a:schemeClr val="accent1"/>
                </a:solidFill>
                <a:latin typeface="Century Gothic"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4000">
                <a:solidFill>
                  <a:schemeClr val="accent1"/>
                </a:solidFill>
                <a:latin typeface="Century Gothic"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4000">
                <a:solidFill>
                  <a:schemeClr val="accent1"/>
                </a:solidFill>
                <a:latin typeface="Century Gothic"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4000">
                <a:solidFill>
                  <a:schemeClr val="accent1"/>
                </a:solidFill>
                <a:latin typeface="Century Gothic" pitchFamily="-1" charset="0"/>
                <a:ea typeface="ＭＳ Ｐゴシック" pitchFamily="-1" charset="-128"/>
                <a:cs typeface="ＭＳ Ｐゴシック" pitchFamily="-1"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chemeClr val="accent6">
                    <a:lumMod val="50000"/>
                  </a:schemeClr>
                </a:solidFill>
              </a:rPr>
              <a:t>What You Need to Know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726" y="1165679"/>
            <a:ext cx="4471561" cy="5618714"/>
          </a:xfrm>
          <a:prstGeom prst="rect">
            <a:avLst/>
          </a:prstGeom>
        </p:spPr>
      </p:pic>
      <p:sp>
        <p:nvSpPr>
          <p:cNvPr id="7" name="TextBox 6"/>
          <p:cNvSpPr txBox="1"/>
          <p:nvPr/>
        </p:nvSpPr>
        <p:spPr>
          <a:xfrm>
            <a:off x="122779" y="3357789"/>
            <a:ext cx="3479800" cy="1754326"/>
          </a:xfrm>
          <a:prstGeom prst="rect">
            <a:avLst/>
          </a:prstGeom>
          <a:noFill/>
        </p:spPr>
        <p:txBody>
          <a:bodyPr wrap="none" rtlCol="0">
            <a:spAutoFit/>
          </a:bodyPr>
          <a:lstStyle/>
          <a:p>
            <a:pPr algn="ctr"/>
            <a:r>
              <a:rPr lang="en-US" sz="3600" dirty="0" err="1"/>
              <a:t>WiFi</a:t>
            </a:r>
            <a:r>
              <a:rPr lang="en-US" sz="3600" dirty="0"/>
              <a:t> Information:</a:t>
            </a:r>
          </a:p>
          <a:p>
            <a:pPr algn="ctr"/>
            <a:r>
              <a:rPr lang="en-US" sz="3600" dirty="0" err="1"/>
              <a:t>Grandguest</a:t>
            </a:r>
            <a:endParaRPr lang="en-US" sz="3600" dirty="0"/>
          </a:p>
          <a:p>
            <a:endParaRPr lang="en-US" sz="3600" dirty="0"/>
          </a:p>
        </p:txBody>
      </p:sp>
      <p:sp>
        <p:nvSpPr>
          <p:cNvPr id="8" name="TextBox 7"/>
          <p:cNvSpPr txBox="1"/>
          <p:nvPr/>
        </p:nvSpPr>
        <p:spPr>
          <a:xfrm>
            <a:off x="8289393" y="3357789"/>
            <a:ext cx="3902607" cy="1384995"/>
          </a:xfrm>
          <a:prstGeom prst="rect">
            <a:avLst/>
          </a:prstGeom>
          <a:noFill/>
        </p:spPr>
        <p:txBody>
          <a:bodyPr wrap="none" rtlCol="0">
            <a:spAutoFit/>
          </a:bodyPr>
          <a:lstStyle/>
          <a:p>
            <a:r>
              <a:rPr lang="en-US" sz="3200" dirty="0"/>
              <a:t>Find all materials at:</a:t>
            </a:r>
          </a:p>
          <a:p>
            <a:r>
              <a:rPr lang="en-US" sz="3200" dirty="0" err="1"/>
              <a:t>www.pbisvermont.org</a:t>
            </a:r>
            <a:endParaRPr lang="en-US" sz="3200" dirty="0"/>
          </a:p>
          <a:p>
            <a:endParaRPr lang="en-US" sz="2000" dirty="0"/>
          </a:p>
        </p:txBody>
      </p:sp>
    </p:spTree>
    <p:extLst>
      <p:ext uri="{BB962C8B-B14F-4D97-AF65-F5344CB8AC3E}">
        <p14:creationId xmlns:p14="http://schemas.microsoft.com/office/powerpoint/2010/main" val="68752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D3D8-11EB-DA49-A9C9-FDCF2D2C959B}"/>
              </a:ext>
            </a:extLst>
          </p:cNvPr>
          <p:cNvSpPr>
            <a:spLocks noGrp="1"/>
          </p:cNvSpPr>
          <p:nvPr>
            <p:ph type="title"/>
          </p:nvPr>
        </p:nvSpPr>
        <p:spPr/>
        <p:txBody>
          <a:bodyPr>
            <a:normAutofit fontScale="90000"/>
          </a:bodyPr>
          <a:lstStyle/>
          <a:p>
            <a:pPr>
              <a:defRPr/>
            </a:pPr>
            <a:br>
              <a:rPr lang="en-US" dirty="0"/>
            </a:br>
            <a:r>
              <a:rPr lang="en-US" dirty="0"/>
              <a:t>Maximizing Your Participation</a:t>
            </a:r>
            <a:br>
              <a:rPr lang="en-US" dirty="0"/>
            </a:br>
            <a:endParaRPr lang="en-US" dirty="0"/>
          </a:p>
        </p:txBody>
      </p:sp>
      <p:grpSp>
        <p:nvGrpSpPr>
          <p:cNvPr id="35842" name="Freeform 4">
            <a:extLst>
              <a:ext uri="{FF2B5EF4-FFF2-40B4-BE49-F238E27FC236}">
                <a16:creationId xmlns:a16="http://schemas.microsoft.com/office/drawing/2014/main" id="{E860DFA0-0340-364E-959D-4BA666D5F151}"/>
              </a:ext>
            </a:extLst>
          </p:cNvPr>
          <p:cNvGrpSpPr>
            <a:grpSpLocks/>
          </p:cNvGrpSpPr>
          <p:nvPr/>
        </p:nvGrpSpPr>
        <p:grpSpPr bwMode="auto">
          <a:xfrm>
            <a:off x="2870200" y="1663700"/>
            <a:ext cx="6680200" cy="3403600"/>
            <a:chOff x="848" y="1048"/>
            <a:chExt cx="4208" cy="2144"/>
          </a:xfrm>
        </p:grpSpPr>
        <p:pic>
          <p:nvPicPr>
            <p:cNvPr id="35847" name="Freeform 4">
              <a:extLst>
                <a:ext uri="{FF2B5EF4-FFF2-40B4-BE49-F238E27FC236}">
                  <a16:creationId xmlns:a16="http://schemas.microsoft.com/office/drawing/2014/main" id="{D3B1A059-5E57-9A46-AC3B-947B0130FC1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 y="1048"/>
              <a:ext cx="4208" cy="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3">
              <a:extLst>
                <a:ext uri="{FF2B5EF4-FFF2-40B4-BE49-F238E27FC236}">
                  <a16:creationId xmlns:a16="http://schemas.microsoft.com/office/drawing/2014/main" id="{B8776AB0-AE1E-9540-A39F-4FCCABE92B55}"/>
                </a:ext>
              </a:extLst>
            </p:cNvPr>
            <p:cNvSpPr txBox="1">
              <a:spLocks noChangeArrowheads="1"/>
            </p:cNvSpPr>
            <p:nvPr/>
          </p:nvSpPr>
          <p:spPr bwMode="auto">
            <a:xfrm>
              <a:off x="884" y="1069"/>
              <a:ext cx="4141" cy="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338" tIns="159338" rIns="159338" bIns="2368439"/>
            <a:lstStyle>
              <a:lvl1pPr defTabSz="9985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9853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9853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985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985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spcAft>
                  <a:spcPct val="35000"/>
                </a:spcAft>
                <a:buFontTx/>
                <a:buNone/>
              </a:pPr>
              <a:endParaRPr lang="en-US" altLang="en-US" sz="2200">
                <a:solidFill>
                  <a:srgbClr val="FFFFFF"/>
                </a:solidFill>
              </a:endParaRPr>
            </a:p>
          </p:txBody>
        </p:sp>
      </p:grpSp>
      <p:grpSp>
        <p:nvGrpSpPr>
          <p:cNvPr id="35843" name="Freeform 5">
            <a:extLst>
              <a:ext uri="{FF2B5EF4-FFF2-40B4-BE49-F238E27FC236}">
                <a16:creationId xmlns:a16="http://schemas.microsoft.com/office/drawing/2014/main" id="{399F06B2-C9E2-8640-81B1-80FAED19CDC1}"/>
              </a:ext>
            </a:extLst>
          </p:cNvPr>
          <p:cNvGrpSpPr>
            <a:grpSpLocks/>
          </p:cNvGrpSpPr>
          <p:nvPr/>
        </p:nvGrpSpPr>
        <p:grpSpPr bwMode="auto">
          <a:xfrm>
            <a:off x="3100038" y="1917700"/>
            <a:ext cx="6234461" cy="3880934"/>
            <a:chOff x="816" y="1208"/>
            <a:chExt cx="4104" cy="2296"/>
          </a:xfrm>
        </p:grpSpPr>
        <p:pic>
          <p:nvPicPr>
            <p:cNvPr id="35845" name="Freeform 5">
              <a:extLst>
                <a:ext uri="{FF2B5EF4-FFF2-40B4-BE49-F238E27FC236}">
                  <a16:creationId xmlns:a16="http://schemas.microsoft.com/office/drawing/2014/main" id="{83D1CF69-CABB-424F-B588-937FF2ED343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208"/>
              <a:ext cx="4104" cy="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6">
              <a:extLst>
                <a:ext uri="{FF2B5EF4-FFF2-40B4-BE49-F238E27FC236}">
                  <a16:creationId xmlns:a16="http://schemas.microsoft.com/office/drawing/2014/main" id="{B62B92EC-51A5-2948-A672-ED3241C92D59}"/>
                </a:ext>
              </a:extLst>
            </p:cNvPr>
            <p:cNvSpPr txBox="1">
              <a:spLocks noChangeArrowheads="1"/>
            </p:cNvSpPr>
            <p:nvPr/>
          </p:nvSpPr>
          <p:spPr bwMode="auto">
            <a:xfrm>
              <a:off x="884" y="1229"/>
              <a:ext cx="3997" cy="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70" tIns="205740" rIns="102870" bIns="102870"/>
            <a:lstStyle>
              <a:lvl1pPr defTabSz="9985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17550" indent="-198438" defTabSz="99853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9853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985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985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985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spcAft>
                  <a:spcPct val="35000"/>
                </a:spcAft>
                <a:buFontTx/>
                <a:buNone/>
              </a:pPr>
              <a:r>
                <a:rPr lang="en-US" altLang="en-US" dirty="0"/>
                <a:t>Consider these questions:  </a:t>
              </a:r>
            </a:p>
            <a:p>
              <a:pPr>
                <a:lnSpc>
                  <a:spcPct val="90000"/>
                </a:lnSpc>
                <a:spcBef>
                  <a:spcPct val="0"/>
                </a:spcBef>
                <a:spcAft>
                  <a:spcPct val="35000"/>
                </a:spcAft>
                <a:buFont typeface="Century Gothic" panose="020B0502020202020204" pitchFamily="34" charset="0"/>
                <a:buChar char="–"/>
              </a:pPr>
              <a:r>
                <a:rPr lang="en-US" altLang="en-US" sz="2800" dirty="0"/>
                <a:t>Where are we in our implementation?</a:t>
              </a:r>
            </a:p>
            <a:p>
              <a:pPr>
                <a:lnSpc>
                  <a:spcPct val="90000"/>
                </a:lnSpc>
                <a:spcBef>
                  <a:spcPct val="0"/>
                </a:spcBef>
                <a:spcAft>
                  <a:spcPct val="35000"/>
                </a:spcAft>
                <a:buFont typeface="Century Gothic" panose="020B0502020202020204" pitchFamily="34" charset="0"/>
                <a:buChar char="–"/>
              </a:pPr>
              <a:r>
                <a:rPr lang="en-US" altLang="en-US" sz="2800" dirty="0"/>
                <a:t>What do I hope to learn?</a:t>
              </a:r>
            </a:p>
            <a:p>
              <a:pPr>
                <a:lnSpc>
                  <a:spcPct val="90000"/>
                </a:lnSpc>
                <a:spcBef>
                  <a:spcPct val="0"/>
                </a:spcBef>
                <a:spcAft>
                  <a:spcPct val="35000"/>
                </a:spcAft>
                <a:buFont typeface="Century Gothic" panose="020B0502020202020204" pitchFamily="34" charset="0"/>
                <a:buChar char="–"/>
              </a:pPr>
              <a:r>
                <a:rPr lang="en-US" altLang="en-US" sz="2800" dirty="0"/>
                <a:t>What did I learn?</a:t>
              </a:r>
            </a:p>
            <a:p>
              <a:pPr>
                <a:lnSpc>
                  <a:spcPct val="90000"/>
                </a:lnSpc>
                <a:spcBef>
                  <a:spcPct val="0"/>
                </a:spcBef>
                <a:spcAft>
                  <a:spcPct val="35000"/>
                </a:spcAft>
                <a:buFont typeface="Century Gothic" panose="020B0502020202020204" pitchFamily="34" charset="0"/>
                <a:buChar char="–"/>
              </a:pPr>
              <a:r>
                <a:rPr lang="en-US" altLang="en-US" sz="2800" dirty="0"/>
                <a:t>What will I do with what I learned? </a:t>
              </a:r>
            </a:p>
            <a:p>
              <a:pPr lvl="1">
                <a:lnSpc>
                  <a:spcPct val="90000"/>
                </a:lnSpc>
                <a:spcBef>
                  <a:spcPct val="0"/>
                </a:spcBef>
                <a:spcAft>
                  <a:spcPct val="35000"/>
                </a:spcAft>
                <a:buFont typeface="Century Gothic" panose="020B0502020202020204" pitchFamily="34" charset="0"/>
                <a:buChar char="–"/>
              </a:pPr>
              <a:r>
                <a:rPr lang="en-US" altLang="en-US" dirty="0"/>
                <a:t>By when?</a:t>
              </a:r>
            </a:p>
          </p:txBody>
        </p:sp>
      </p:grpSp>
      <p:sp>
        <p:nvSpPr>
          <p:cNvPr id="35844" name="TextBox 2">
            <a:extLst>
              <a:ext uri="{FF2B5EF4-FFF2-40B4-BE49-F238E27FC236}">
                <a16:creationId xmlns:a16="http://schemas.microsoft.com/office/drawing/2014/main" id="{EC578509-17D3-634A-B79B-0F345277CB85}"/>
              </a:ext>
            </a:extLst>
          </p:cNvPr>
          <p:cNvSpPr txBox="1">
            <a:spLocks noChangeArrowheads="1"/>
          </p:cNvSpPr>
          <p:nvPr/>
        </p:nvSpPr>
        <p:spPr bwMode="auto">
          <a:xfrm>
            <a:off x="3935413" y="5607051"/>
            <a:ext cx="4557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t>Use the Learning Reflection Sheet</a:t>
            </a:r>
          </a:p>
        </p:txBody>
      </p:sp>
    </p:spTree>
    <p:extLst>
      <p:ext uri="{BB962C8B-B14F-4D97-AF65-F5344CB8AC3E}">
        <p14:creationId xmlns:p14="http://schemas.microsoft.com/office/powerpoint/2010/main" val="106230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72710C77-C610-524D-BAC7-5DBC5CE2C270}"/>
              </a:ext>
            </a:extLst>
          </p:cNvPr>
          <p:cNvSpPr>
            <a:spLocks noGrp="1"/>
          </p:cNvSpPr>
          <p:nvPr>
            <p:ph type="title"/>
          </p:nvPr>
        </p:nvSpPr>
        <p:spPr>
          <a:xfrm>
            <a:off x="1981200" y="95251"/>
            <a:ext cx="8229600" cy="1389063"/>
          </a:xfrm>
        </p:spPr>
        <p:txBody>
          <a:bodyPr>
            <a:normAutofit fontScale="90000"/>
          </a:bodyPr>
          <a:lstStyle/>
          <a:p>
            <a:r>
              <a:rPr lang="en-US" altLang="en-US" sz="4000">
                <a:ea typeface="ＭＳ Ｐゴシック" panose="020B0600070205080204" pitchFamily="34" charset="-128"/>
              </a:rPr>
              <a:t>Where is your school in the implementation process?</a:t>
            </a:r>
            <a:br>
              <a:rPr lang="en-US" altLang="en-US" sz="4000">
                <a:ea typeface="ＭＳ Ｐゴシック" panose="020B0600070205080204" pitchFamily="34" charset="-128"/>
              </a:rPr>
            </a:br>
            <a:endParaRPr lang="en-US" altLang="en-US" sz="1600">
              <a:ea typeface="ＭＳ Ｐゴシック" panose="020B0600070205080204" pitchFamily="34" charset="-128"/>
            </a:endParaRPr>
          </a:p>
        </p:txBody>
      </p:sp>
      <p:pic>
        <p:nvPicPr>
          <p:cNvPr id="36866" name="Content Placeholder 3">
            <a:extLst>
              <a:ext uri="{FF2B5EF4-FFF2-40B4-BE49-F238E27FC236}">
                <a16:creationId xmlns:a16="http://schemas.microsoft.com/office/drawing/2014/main" id="{54161DC1-3AEB-C74F-BD21-8F4709B8297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015" y="1271239"/>
            <a:ext cx="6965485" cy="495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2402BF8F-D33A-584C-90DB-DFD62384B94C}"/>
              </a:ext>
            </a:extLst>
          </p:cNvPr>
          <p:cNvSpPr>
            <a:spLocks noChangeArrowheads="1"/>
          </p:cNvSpPr>
          <p:nvPr/>
        </p:nvSpPr>
        <p:spPr bwMode="auto">
          <a:xfrm>
            <a:off x="4189414" y="6483350"/>
            <a:ext cx="3813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Adapted from Fixsen &amp; Blase, 2005</a:t>
            </a:r>
          </a:p>
        </p:txBody>
      </p:sp>
    </p:spTree>
    <p:extLst>
      <p:ext uri="{BB962C8B-B14F-4D97-AF65-F5344CB8AC3E}">
        <p14:creationId xmlns:p14="http://schemas.microsoft.com/office/powerpoint/2010/main" val="2591682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722490" y="168442"/>
            <a:ext cx="10769599" cy="1237025"/>
          </a:xfrm>
        </p:spPr>
        <p:txBody>
          <a:bodyPr>
            <a:noAutofit/>
          </a:bodyPr>
          <a:lstStyle/>
          <a:p>
            <a:pPr algn="ctr"/>
            <a:br>
              <a:rPr lang="en-US" sz="6000" b="1" dirty="0">
                <a:solidFill>
                  <a:schemeClr val="accent6">
                    <a:lumMod val="50000"/>
                  </a:schemeClr>
                </a:solidFill>
              </a:rPr>
            </a:br>
            <a:r>
              <a:rPr lang="en-US" sz="6000" b="1" dirty="0">
                <a:solidFill>
                  <a:schemeClr val="accent6">
                    <a:lumMod val="50000"/>
                  </a:schemeClr>
                </a:solidFill>
              </a:rPr>
              <a:t>BEST Expectations</a:t>
            </a:r>
            <a:br>
              <a:rPr lang="en-US" sz="6000" b="1" dirty="0">
                <a:solidFill>
                  <a:schemeClr val="accent6">
                    <a:lumMod val="50000"/>
                  </a:schemeClr>
                </a:solidFill>
              </a:rPr>
            </a:br>
            <a:endParaRPr lang="en-US" sz="6000" b="1" dirty="0">
              <a:solidFill>
                <a:schemeClr val="accent6">
                  <a:lumMod val="50000"/>
                </a:schemeClr>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3194569759"/>
              </p:ext>
            </p:extLst>
          </p:nvPr>
        </p:nvGraphicFramePr>
        <p:xfrm>
          <a:off x="1059076" y="1405467"/>
          <a:ext cx="10096426" cy="5218644"/>
        </p:xfrm>
        <a:graphic>
          <a:graphicData uri="http://schemas.openxmlformats.org/drawingml/2006/table">
            <a:tbl>
              <a:tblPr firstRow="1" bandRow="1">
                <a:tableStyleId>{912C8C85-51F0-491E-9774-3900AFEF0FD7}</a:tableStyleId>
              </a:tblPr>
              <a:tblGrid>
                <a:gridCol w="4403261">
                  <a:extLst>
                    <a:ext uri="{9D8B030D-6E8A-4147-A177-3AD203B41FA5}">
                      <a16:colId xmlns:a16="http://schemas.microsoft.com/office/drawing/2014/main" val="20000"/>
                    </a:ext>
                  </a:extLst>
                </a:gridCol>
                <a:gridCol w="5693165">
                  <a:extLst>
                    <a:ext uri="{9D8B030D-6E8A-4147-A177-3AD203B41FA5}">
                      <a16:colId xmlns:a16="http://schemas.microsoft.com/office/drawing/2014/main" val="20001"/>
                    </a:ext>
                  </a:extLst>
                </a:gridCol>
              </a:tblGrid>
              <a:tr h="70953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600" dirty="0"/>
                        <a:t>BEST Expectation</a:t>
                      </a:r>
                      <a:endParaRPr lang="en-US" sz="3600" dirty="0">
                        <a:solidFill>
                          <a:schemeClr val="tx1"/>
                        </a:solidFill>
                      </a:endParaRPr>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600" dirty="0"/>
                        <a:t>Forum</a:t>
                      </a:r>
                      <a:r>
                        <a:rPr lang="en-US" sz="3600" baseline="0" dirty="0"/>
                        <a:t> Settings</a:t>
                      </a:r>
                      <a:endParaRPr lang="en-US" sz="3600" i="1" dirty="0">
                        <a:solidFill>
                          <a:schemeClr val="tx1"/>
                        </a:solidFill>
                      </a:endParaRPr>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9575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3200" dirty="0"/>
                    </a:p>
                    <a:p>
                      <a:r>
                        <a:rPr lang="en-US" sz="3200" dirty="0"/>
                        <a:t>     Be Present</a:t>
                      </a:r>
                      <a:endParaRPr lang="en-US" sz="3200" b="1" i="1"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buFont typeface="Arial" charset="0"/>
                        <a:buChar char="•"/>
                      </a:pPr>
                      <a:r>
                        <a:rPr lang="en-US" sz="2000" baseline="0" dirty="0"/>
                        <a:t>Be On Time </a:t>
                      </a:r>
                    </a:p>
                    <a:p>
                      <a:pPr marL="342900" indent="-342900">
                        <a:buFont typeface="Arial" charset="0"/>
                        <a:buChar char="•"/>
                      </a:pPr>
                      <a:r>
                        <a:rPr lang="en-US" sz="2000" baseline="0" dirty="0"/>
                        <a:t>Use agenda and map</a:t>
                      </a:r>
                    </a:p>
                    <a:p>
                      <a:pPr marL="342900" indent="-342900">
                        <a:buFont typeface="Arial" charset="0"/>
                        <a:buChar char="•"/>
                      </a:pPr>
                      <a:r>
                        <a:rPr lang="en-US" sz="2000" dirty="0"/>
                        <a:t>Silent</a:t>
                      </a:r>
                      <a:r>
                        <a:rPr lang="en-US" sz="2000" baseline="0" dirty="0"/>
                        <a:t> cell phones</a:t>
                      </a:r>
                    </a:p>
                    <a:p>
                      <a:pPr marL="342900" indent="-342900">
                        <a:buFont typeface="Arial" charset="0"/>
                        <a:buChar char="•"/>
                      </a:pPr>
                      <a:endParaRPr lang="en-US" sz="2000" dirty="0"/>
                    </a:p>
                    <a:p>
                      <a:pPr marL="285750" indent="-285750">
                        <a:buFont typeface="Arial" charset="0"/>
                        <a:buChar char="•"/>
                      </a:pPr>
                      <a:endParaRPr lang="en-US" sz="1800"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81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t>     </a:t>
                      </a:r>
                    </a:p>
                    <a:p>
                      <a:r>
                        <a:rPr lang="en-US" sz="3200" baseline="0" dirty="0"/>
                        <a:t>     </a:t>
                      </a:r>
                      <a:r>
                        <a:rPr lang="en-US" sz="3200" dirty="0"/>
                        <a:t>Engage</a:t>
                      </a:r>
                      <a:endParaRPr lang="en-US" sz="3200" b="1" i="1"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buFont typeface="Arial" charset="0"/>
                        <a:buChar char="•"/>
                      </a:pPr>
                      <a:r>
                        <a:rPr lang="en-US" sz="2000" baseline="0" dirty="0"/>
                        <a:t>Network with peers</a:t>
                      </a:r>
                    </a:p>
                    <a:p>
                      <a:pPr marL="342900" indent="-342900">
                        <a:buFont typeface="Arial" charset="0"/>
                        <a:buChar char="•"/>
                      </a:pPr>
                      <a:r>
                        <a:rPr lang="en-US" sz="2000" baseline="0" dirty="0"/>
                        <a:t>Use training reflection form</a:t>
                      </a:r>
                    </a:p>
                    <a:p>
                      <a:pPr marL="342900" indent="-342900">
                        <a:buFont typeface="Arial" charset="0"/>
                        <a:buChar char="•"/>
                      </a:pPr>
                      <a:r>
                        <a:rPr lang="en-US" sz="2000" baseline="0" dirty="0"/>
                        <a:t>Attend an Ignite Session or Team Time</a:t>
                      </a:r>
                    </a:p>
                    <a:p>
                      <a:pPr marL="342900" indent="-342900">
                        <a:buFont typeface="Arial" charset="0"/>
                        <a:buChar char="•"/>
                      </a:pPr>
                      <a:endParaRPr lang="en-US" sz="2000" baseline="0"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041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t>     Strengths-based</a:t>
                      </a:r>
                      <a:endParaRPr lang="en-US" sz="3200" b="1"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buFont typeface="Arial" charset="0"/>
                        <a:buChar char="•"/>
                      </a:pPr>
                      <a:r>
                        <a:rPr lang="en-US" sz="2000" baseline="0" dirty="0"/>
                        <a:t>Four positives to one negative</a:t>
                      </a:r>
                    </a:p>
                    <a:p>
                      <a:pPr marL="342900" indent="-342900">
                        <a:buFont typeface="Arial" charset="0"/>
                        <a:buChar char="•"/>
                      </a:pPr>
                      <a:r>
                        <a:rPr lang="en-US" sz="2000" baseline="0" dirty="0"/>
                        <a:t>Positively frame your questions and comments</a:t>
                      </a:r>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093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t>     Team Solutions</a:t>
                      </a:r>
                      <a:endParaRPr lang="en-US" sz="3200" b="1" i="1"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indent="-342900">
                        <a:buFont typeface="Arial" charset="0"/>
                        <a:buChar char="•"/>
                      </a:pPr>
                      <a:r>
                        <a:rPr lang="en-US" sz="2000" baseline="0" dirty="0"/>
                        <a:t>Agree to different sessions</a:t>
                      </a:r>
                    </a:p>
                    <a:p>
                      <a:pPr marL="342900" indent="-342900">
                        <a:buFont typeface="Arial" charset="0"/>
                        <a:buChar char="•"/>
                      </a:pPr>
                      <a:r>
                        <a:rPr lang="en-US" sz="2000" baseline="0" dirty="0"/>
                        <a:t>Attend Team Time using the Team Time template</a:t>
                      </a:r>
                      <a:endParaRPr lang="en-US" sz="2000" dirty="0"/>
                    </a:p>
                  </a:txBody>
                  <a:tcPr marL="107176" marR="1071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3898232" y="16844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1994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4200" y="1330408"/>
            <a:ext cx="5510463" cy="3785652"/>
          </a:xfrm>
          <a:prstGeom prst="rect">
            <a:avLst/>
          </a:prstGeom>
          <a:noFill/>
        </p:spPr>
        <p:txBody>
          <a:bodyPr wrap="square" rtlCol="0">
            <a:spAutoFit/>
          </a:bodyPr>
          <a:lstStyle/>
          <a:p>
            <a:pPr algn="ctr"/>
            <a:r>
              <a:rPr lang="en-US" sz="8000" b="1" dirty="0">
                <a:solidFill>
                  <a:schemeClr val="accent6">
                    <a:lumMod val="50000"/>
                  </a:schemeClr>
                </a:solidFill>
                <a:latin typeface="+mj-lt"/>
              </a:rPr>
              <a:t>How is VTPBIS Doing?</a:t>
            </a:r>
          </a:p>
        </p:txBody>
      </p:sp>
      <p:pic>
        <p:nvPicPr>
          <p:cNvPr id="5" name="Content Placeholder 4">
            <a:extLst>
              <a:ext uri="{FF2B5EF4-FFF2-40B4-BE49-F238E27FC236}">
                <a16:creationId xmlns:a16="http://schemas.microsoft.com/office/drawing/2014/main" id="{1FA8D362-F158-EF46-A264-125CDE02A7D9}"/>
              </a:ext>
            </a:extLst>
          </p:cNvPr>
          <p:cNvPicPr>
            <a:picLocks noGrp="1" noChangeAspect="1"/>
          </p:cNvPicPr>
          <p:nvPr>
            <p:ph idx="1"/>
          </p:nvPr>
        </p:nvPicPr>
        <p:blipFill>
          <a:blip r:embed="rId3">
            <a:alphaModFix amt="69000"/>
          </a:blip>
          <a:stretch>
            <a:fillRect/>
          </a:stretch>
        </p:blipFill>
        <p:spPr>
          <a:xfrm>
            <a:off x="8175812" y="0"/>
            <a:ext cx="4016188" cy="6858000"/>
          </a:xfrm>
          <a:prstGeom prst="rect">
            <a:avLst/>
          </a:prstGeom>
        </p:spPr>
      </p:pic>
    </p:spTree>
    <p:extLst>
      <p:ext uri="{BB962C8B-B14F-4D97-AF65-F5344CB8AC3E}">
        <p14:creationId xmlns:p14="http://schemas.microsoft.com/office/powerpoint/2010/main" val="855598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15062</TotalTime>
  <Words>760</Words>
  <Application>Microsoft Macintosh PowerPoint</Application>
  <PresentationFormat>Widescreen</PresentationFormat>
  <Paragraphs>106</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ＭＳ Ｐゴシック</vt:lpstr>
      <vt:lpstr>Arial</vt:lpstr>
      <vt:lpstr>Calibri</vt:lpstr>
      <vt:lpstr>Calibri Light</vt:lpstr>
      <vt:lpstr>Cambria</vt:lpstr>
      <vt:lpstr>Century Gothic</vt:lpstr>
      <vt:lpstr>Mangal</vt:lpstr>
      <vt:lpstr>Office Theme</vt:lpstr>
      <vt:lpstr>Welcome to the  2018 VTPBIS Leadership Forum!</vt:lpstr>
      <vt:lpstr>Welcome AOE Deputy Secretary Heather Bouchey</vt:lpstr>
      <vt:lpstr>Who’s Here?</vt:lpstr>
      <vt:lpstr>Why are we here?</vt:lpstr>
      <vt:lpstr>PowerPoint Presentation</vt:lpstr>
      <vt:lpstr> Maximizing Your Participation </vt:lpstr>
      <vt:lpstr>Where is your school in the implementation process? </vt:lpstr>
      <vt:lpstr> BEST Expectations </vt:lpstr>
      <vt:lpstr>PowerPoint Presentation</vt:lpstr>
      <vt:lpstr>Number of VTPBIS Schools and SU/SDs</vt:lpstr>
      <vt:lpstr>PowerPoint Presentation</vt:lpstr>
      <vt:lpstr>PowerPoint Presentation</vt:lpstr>
      <vt:lpstr>PowerPoint Presentation</vt:lpstr>
      <vt:lpstr>PowerPoint Presentation</vt:lpstr>
      <vt:lpstr>Fidelity Assessments Completion Rates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Celebration of  VTPBiS Schools</dc:title>
  <dc:creator>Amy Wheeler-Sutton</dc:creator>
  <cp:lastModifiedBy>Microsoft Office User</cp:lastModifiedBy>
  <cp:revision>151</cp:revision>
  <cp:lastPrinted>2017-10-09T17:18:18Z</cp:lastPrinted>
  <dcterms:created xsi:type="dcterms:W3CDTF">2016-09-23T13:24:58Z</dcterms:created>
  <dcterms:modified xsi:type="dcterms:W3CDTF">2018-10-08T21:52:06Z</dcterms:modified>
</cp:coreProperties>
</file>