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1007" r:id="rId2"/>
    <p:sldId id="3961" r:id="rId3"/>
    <p:sldId id="1575" r:id="rId4"/>
    <p:sldId id="1010" r:id="rId5"/>
    <p:sldId id="1190" r:id="rId6"/>
    <p:sldId id="3708" r:id="rId7"/>
    <p:sldId id="3709" r:id="rId8"/>
    <p:sldId id="884" r:id="rId9"/>
    <p:sldId id="873" r:id="rId10"/>
    <p:sldId id="3710" r:id="rId11"/>
    <p:sldId id="3711" r:id="rId12"/>
    <p:sldId id="3713" r:id="rId13"/>
    <p:sldId id="466" r:id="rId14"/>
    <p:sldId id="3696" r:id="rId15"/>
    <p:sldId id="3697" r:id="rId16"/>
    <p:sldId id="3955" r:id="rId17"/>
    <p:sldId id="3698" r:id="rId18"/>
    <p:sldId id="3699" r:id="rId19"/>
    <p:sldId id="3694" r:id="rId20"/>
    <p:sldId id="3695" r:id="rId21"/>
    <p:sldId id="1191" r:id="rId22"/>
    <p:sldId id="881" r:id="rId23"/>
    <p:sldId id="3700" r:id="rId24"/>
    <p:sldId id="882" r:id="rId25"/>
    <p:sldId id="3952" r:id="rId26"/>
    <p:sldId id="442" r:id="rId27"/>
    <p:sldId id="1071" r:id="rId28"/>
    <p:sldId id="888" r:id="rId29"/>
    <p:sldId id="443" r:id="rId30"/>
    <p:sldId id="752" r:id="rId31"/>
    <p:sldId id="753" r:id="rId32"/>
    <p:sldId id="1049" r:id="rId33"/>
    <p:sldId id="3706" r:id="rId34"/>
    <p:sldId id="1328" r:id="rId35"/>
    <p:sldId id="1322" r:id="rId36"/>
    <p:sldId id="3549" r:id="rId37"/>
    <p:sldId id="1043" r:id="rId38"/>
    <p:sldId id="808" r:id="rId39"/>
    <p:sldId id="893" r:id="rId40"/>
    <p:sldId id="1013" r:id="rId41"/>
    <p:sldId id="809" r:id="rId42"/>
    <p:sldId id="895" r:id="rId43"/>
    <p:sldId id="894" r:id="rId44"/>
    <p:sldId id="810" r:id="rId45"/>
    <p:sldId id="896" r:id="rId46"/>
    <p:sldId id="1014" r:id="rId47"/>
    <p:sldId id="811" r:id="rId48"/>
    <p:sldId id="1016" r:id="rId49"/>
    <p:sldId id="1015" r:id="rId50"/>
    <p:sldId id="1017" r:id="rId51"/>
    <p:sldId id="1018" r:id="rId52"/>
    <p:sldId id="1020" r:id="rId53"/>
    <p:sldId id="1021" r:id="rId54"/>
    <p:sldId id="1022" r:id="rId55"/>
    <p:sldId id="3729" r:id="rId56"/>
    <p:sldId id="3809" r:id="rId57"/>
    <p:sldId id="3957" r:id="rId58"/>
    <p:sldId id="3741" r:id="rId59"/>
    <p:sldId id="3742" r:id="rId60"/>
    <p:sldId id="1547" r:id="rId61"/>
    <p:sldId id="3744" r:id="rId62"/>
    <p:sldId id="3743" r:id="rId63"/>
    <p:sldId id="1553" r:id="rId64"/>
    <p:sldId id="1554" r:id="rId65"/>
    <p:sldId id="932" r:id="rId66"/>
    <p:sldId id="3959" r:id="rId67"/>
    <p:sldId id="260" r:id="rId68"/>
    <p:sldId id="261" r:id="rId69"/>
    <p:sldId id="964" r:id="rId70"/>
    <p:sldId id="3550" r:id="rId71"/>
    <p:sldId id="3950" r:id="rId72"/>
    <p:sldId id="3944" r:id="rId73"/>
    <p:sldId id="3625" r:id="rId74"/>
    <p:sldId id="1564" r:id="rId75"/>
    <p:sldId id="3622" r:id="rId76"/>
    <p:sldId id="3953" r:id="rId77"/>
    <p:sldId id="3954" r:id="rId78"/>
    <p:sldId id="1074" r:id="rId79"/>
    <p:sldId id="905" r:id="rId80"/>
    <p:sldId id="906" r:id="rId81"/>
    <p:sldId id="299" r:id="rId82"/>
    <p:sldId id="300" r:id="rId83"/>
    <p:sldId id="301" r:id="rId84"/>
    <p:sldId id="302"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06D2F5-142D-F54E-885E-1E2C335CE2FF}">
          <p14:sldIdLst>
            <p14:sldId id="1007"/>
            <p14:sldId id="3961"/>
            <p14:sldId id="1575"/>
          </p14:sldIdLst>
        </p14:section>
        <p14:section name="Opening" id="{A74CABCA-AE64-C144-B0A7-F40B4CFA120F}">
          <p14:sldIdLst>
            <p14:sldId id="1010"/>
            <p14:sldId id="1190"/>
            <p14:sldId id="3708"/>
          </p14:sldIdLst>
        </p14:section>
        <p14:section name="Context and History" id="{93BB8C03-F723-EA48-AEFA-29081A472048}">
          <p14:sldIdLst>
            <p14:sldId id="3709"/>
            <p14:sldId id="884"/>
            <p14:sldId id="873"/>
            <p14:sldId id="3710"/>
            <p14:sldId id="3711"/>
            <p14:sldId id="3713"/>
            <p14:sldId id="466"/>
          </p14:sldIdLst>
        </p14:section>
        <p14:section name="MTSS PBIS" id="{3F65EA05-BFAD-634D-BB6E-AFA423DCB068}">
          <p14:sldIdLst>
            <p14:sldId id="3696"/>
            <p14:sldId id="3697"/>
            <p14:sldId id="3955"/>
            <p14:sldId id="3698"/>
            <p14:sldId id="3699"/>
            <p14:sldId id="3694"/>
            <p14:sldId id="3695"/>
            <p14:sldId id="1191"/>
            <p14:sldId id="881"/>
            <p14:sldId id="3700"/>
            <p14:sldId id="882"/>
          </p14:sldIdLst>
        </p14:section>
        <p14:section name="WHAT IS ISF?" id="{B149C0F6-C688-5346-BDE4-A290062A77EA}">
          <p14:sldIdLst>
            <p14:sldId id="3952"/>
            <p14:sldId id="442"/>
            <p14:sldId id="1071"/>
            <p14:sldId id="888"/>
            <p14:sldId id="443"/>
            <p14:sldId id="752"/>
            <p14:sldId id="753"/>
            <p14:sldId id="1049"/>
            <p14:sldId id="3706"/>
            <p14:sldId id="1328"/>
            <p14:sldId id="1322"/>
            <p14:sldId id="3549"/>
            <p14:sldId id="1043"/>
          </p14:sldIdLst>
        </p14:section>
        <p14:section name="WHAT DOES IT LOOK LIKE" id="{5E55AEB9-AF60-0744-8137-D5DF5FA7C81F}">
          <p14:sldIdLst>
            <p14:sldId id="808"/>
            <p14:sldId id="893"/>
            <p14:sldId id="1013"/>
            <p14:sldId id="809"/>
            <p14:sldId id="895"/>
            <p14:sldId id="894"/>
            <p14:sldId id="810"/>
            <p14:sldId id="896"/>
            <p14:sldId id="1014"/>
            <p14:sldId id="811"/>
            <p14:sldId id="1016"/>
            <p14:sldId id="1015"/>
            <p14:sldId id="1017"/>
            <p14:sldId id="1018"/>
            <p14:sldId id="1020"/>
            <p14:sldId id="1021"/>
            <p14:sldId id="1022"/>
            <p14:sldId id="3729"/>
          </p14:sldIdLst>
        </p14:section>
        <p14:section name="STATE &amp; District level installation" id="{0F6774E0-17E7-F04A-A477-48641C8C5866}">
          <p14:sldIdLst>
            <p14:sldId id="3809"/>
            <p14:sldId id="3957"/>
            <p14:sldId id="3741"/>
            <p14:sldId id="3742"/>
            <p14:sldId id="1547"/>
            <p14:sldId id="3744"/>
            <p14:sldId id="3743"/>
            <p14:sldId id="1553"/>
            <p14:sldId id="1554"/>
          </p14:sldIdLst>
        </p14:section>
        <p14:section name="BUILIDNG LEVEL" id="{BEC4923A-622E-4340-BDF8-712360E9E08E}">
          <p14:sldIdLst>
            <p14:sldId id="932"/>
            <p14:sldId id="3959"/>
            <p14:sldId id="260"/>
            <p14:sldId id="261"/>
            <p14:sldId id="964"/>
            <p14:sldId id="3550"/>
          </p14:sldIdLst>
        </p14:section>
        <p14:section name="RESOURCES" id="{006B50DE-B1C6-874F-8A9D-86C42DED0324}">
          <p14:sldIdLst>
            <p14:sldId id="3950"/>
            <p14:sldId id="3944"/>
            <p14:sldId id="3625"/>
            <p14:sldId id="1564"/>
            <p14:sldId id="3622"/>
            <p14:sldId id="3953"/>
            <p14:sldId id="3954"/>
          </p14:sldIdLst>
        </p14:section>
        <p14:section name="RANDOMIZED CONTROL TRIAL INFORMATION" id="{1A230CC4-62B7-AB49-8C0E-9FE0BAF8AEB3}">
          <p14:sldIdLst>
            <p14:sldId id="1074"/>
            <p14:sldId id="905"/>
            <p14:sldId id="906"/>
            <p14:sldId id="299"/>
            <p14:sldId id="300"/>
            <p14:sldId id="301"/>
            <p14:sldId id="30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e Pohlman" initials="" lastIdx="1" clrIdx="0"/>
  <p:cmAuthor id="1" name="" initials="" lastIdx="1" clrIdx="1"/>
  <p:cmAuthor id="2" name="Cook, Elizabeth M.  DPI" initials="CEMD"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83" autoAdjust="0"/>
    <p:restoredTop sz="82316"/>
  </p:normalViewPr>
  <p:slideViewPr>
    <p:cSldViewPr snapToGrid="0" snapToObjects="1">
      <p:cViewPr varScale="1">
        <p:scale>
          <a:sx n="129" d="100"/>
          <a:sy n="129" d="100"/>
        </p:scale>
        <p:origin x="200" y="1448"/>
      </p:cViewPr>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receiving services</c:v>
                </c:pt>
              </c:strCache>
            </c:strRef>
          </c:tx>
          <c:spPr>
            <a:solidFill>
              <a:schemeClr val="accent1"/>
            </a:solidFill>
            <a:ln>
              <a:noFill/>
            </a:ln>
            <a:effectLst/>
          </c:spPr>
          <c:invertIfNegative val="0"/>
          <c:cat>
            <c:strRef>
              <c:f>Sheet1!$A$2:$A$5</c:f>
              <c:strCache>
                <c:ptCount val="3"/>
                <c:pt idx="0">
                  <c:v>ISF</c:v>
                </c:pt>
                <c:pt idx="1">
                  <c:v>PBIS-only</c:v>
                </c:pt>
                <c:pt idx="2">
                  <c:v>PBIS + SMH</c:v>
                </c:pt>
              </c:strCache>
            </c:strRef>
          </c:cat>
          <c:val>
            <c:numRef>
              <c:f>Sheet1!$B$2:$B$5</c:f>
              <c:numCache>
                <c:formatCode>0.00%</c:formatCode>
                <c:ptCount val="4"/>
                <c:pt idx="0">
                  <c:v>0.32200000000000001</c:v>
                </c:pt>
                <c:pt idx="1">
                  <c:v>0.24099999999999999</c:v>
                </c:pt>
                <c:pt idx="2">
                  <c:v>0.16500000000000001</c:v>
                </c:pt>
              </c:numCache>
            </c:numRef>
          </c:val>
          <c:extLst>
            <c:ext xmlns:c16="http://schemas.microsoft.com/office/drawing/2014/chart" uri="{C3380CC4-5D6E-409C-BE32-E72D297353CC}">
              <c16:uniqueId val="{00000000-4DB0-4838-9C14-1CA81F96C0DC}"/>
            </c:ext>
          </c:extLst>
        </c:ser>
        <c:dLbls>
          <c:showLegendKey val="0"/>
          <c:showVal val="0"/>
          <c:showCatName val="0"/>
          <c:showSerName val="0"/>
          <c:showPercent val="0"/>
          <c:showBubbleSize val="0"/>
        </c:dLbls>
        <c:gapWidth val="150"/>
        <c:axId val="1735062304"/>
        <c:axId val="1734668336"/>
      </c:barChart>
      <c:catAx>
        <c:axId val="173506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4668336"/>
        <c:crosses val="autoZero"/>
        <c:auto val="1"/>
        <c:lblAlgn val="ctr"/>
        <c:lblOffset val="100"/>
        <c:noMultiLvlLbl val="0"/>
      </c:catAx>
      <c:valAx>
        <c:axId val="17346683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0623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Elevated risk for EB</c:v>
                </c:pt>
              </c:strCache>
            </c:strRef>
          </c:tx>
          <c:spPr>
            <a:solidFill>
              <a:schemeClr val="accent1"/>
            </a:solidFill>
            <a:ln>
              <a:noFill/>
            </a:ln>
            <a:effectLst/>
          </c:spPr>
          <c:invertIfNegative val="0"/>
          <c:cat>
            <c:strRef>
              <c:f>Sheet1!$A$2:$A$3</c:f>
              <c:strCache>
                <c:ptCount val="2"/>
                <c:pt idx="0">
                  <c:v>Pre-Intervention</c:v>
                </c:pt>
                <c:pt idx="1">
                  <c:v>1 year post-ISF Intervention</c:v>
                </c:pt>
              </c:strCache>
            </c:strRef>
          </c:cat>
          <c:val>
            <c:numRef>
              <c:f>Sheet1!$B$2:$B$3</c:f>
              <c:numCache>
                <c:formatCode>0.00%</c:formatCode>
                <c:ptCount val="2"/>
                <c:pt idx="0">
                  <c:v>9.6000000000000002E-2</c:v>
                </c:pt>
                <c:pt idx="1">
                  <c:v>0.20799999999999999</c:v>
                </c:pt>
              </c:numCache>
            </c:numRef>
          </c:val>
          <c:extLst>
            <c:ext xmlns:c16="http://schemas.microsoft.com/office/drawing/2014/chart" uri="{C3380CC4-5D6E-409C-BE32-E72D297353CC}">
              <c16:uniqueId val="{00000000-06A1-4C7B-B7FB-3CD6EF2B7F88}"/>
            </c:ext>
          </c:extLst>
        </c:ser>
        <c:ser>
          <c:idx val="1"/>
          <c:order val="1"/>
          <c:tx>
            <c:strRef>
              <c:f>Sheet1!$C$1</c:f>
              <c:strCache>
                <c:ptCount val="1"/>
                <c:pt idx="0">
                  <c:v>Extremely elevated risk for EB</c:v>
                </c:pt>
              </c:strCache>
            </c:strRef>
          </c:tx>
          <c:spPr>
            <a:solidFill>
              <a:schemeClr val="accent2"/>
            </a:solidFill>
            <a:ln>
              <a:noFill/>
            </a:ln>
            <a:effectLst/>
          </c:spPr>
          <c:invertIfNegative val="0"/>
          <c:cat>
            <c:strRef>
              <c:f>Sheet1!$A$2:$A$3</c:f>
              <c:strCache>
                <c:ptCount val="2"/>
                <c:pt idx="0">
                  <c:v>Pre-Intervention</c:v>
                </c:pt>
                <c:pt idx="1">
                  <c:v>1 year post-ISF Intervention</c:v>
                </c:pt>
              </c:strCache>
            </c:strRef>
          </c:cat>
          <c:val>
            <c:numRef>
              <c:f>Sheet1!$C$2:$C$3</c:f>
              <c:numCache>
                <c:formatCode>0.00%</c:formatCode>
                <c:ptCount val="2"/>
                <c:pt idx="0">
                  <c:v>0.19800000000000001</c:v>
                </c:pt>
                <c:pt idx="1">
                  <c:v>0.40699999999999997</c:v>
                </c:pt>
              </c:numCache>
            </c:numRef>
          </c:val>
          <c:extLst>
            <c:ext xmlns:c16="http://schemas.microsoft.com/office/drawing/2014/chart" uri="{C3380CC4-5D6E-409C-BE32-E72D297353CC}">
              <c16:uniqueId val="{00000001-06A1-4C7B-B7FB-3CD6EF2B7F88}"/>
            </c:ext>
          </c:extLst>
        </c:ser>
        <c:dLbls>
          <c:showLegendKey val="0"/>
          <c:showVal val="0"/>
          <c:showCatName val="0"/>
          <c:showSerName val="0"/>
          <c:showPercent val="0"/>
          <c:showBubbleSize val="0"/>
        </c:dLbls>
        <c:gapWidth val="219"/>
        <c:overlap val="-27"/>
        <c:axId val="1732453392"/>
        <c:axId val="1732878432"/>
      </c:barChart>
      <c:catAx>
        <c:axId val="173245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2878432"/>
        <c:crosses val="autoZero"/>
        <c:auto val="1"/>
        <c:lblAlgn val="ctr"/>
        <c:lblOffset val="100"/>
        <c:noMultiLvlLbl val="0"/>
      </c:catAx>
      <c:valAx>
        <c:axId val="17328784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245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 of African American students receiving services</c:v>
                </c:pt>
              </c:strCache>
            </c:strRef>
          </c:tx>
          <c:spPr>
            <a:solidFill>
              <a:schemeClr val="accent1"/>
            </a:solidFill>
            <a:ln>
              <a:noFill/>
            </a:ln>
            <a:effectLst/>
          </c:spPr>
          <c:invertIfNegative val="0"/>
          <c:cat>
            <c:strRef>
              <c:f>Sheet1!$A$2:$A$4</c:f>
              <c:strCache>
                <c:ptCount val="3"/>
                <c:pt idx="0">
                  <c:v>PBIS-only</c:v>
                </c:pt>
                <c:pt idx="1">
                  <c:v>PBIS + SMH</c:v>
                </c:pt>
                <c:pt idx="2">
                  <c:v>ISF</c:v>
                </c:pt>
              </c:strCache>
            </c:strRef>
          </c:cat>
          <c:val>
            <c:numRef>
              <c:f>Sheet1!$B$2:$B$4</c:f>
              <c:numCache>
                <c:formatCode>0.00%</c:formatCode>
                <c:ptCount val="3"/>
                <c:pt idx="0">
                  <c:v>0.23100000000000001</c:v>
                </c:pt>
                <c:pt idx="1">
                  <c:v>0.23100000000000001</c:v>
                </c:pt>
                <c:pt idx="2">
                  <c:v>0.47699999999999998</c:v>
                </c:pt>
              </c:numCache>
            </c:numRef>
          </c:val>
          <c:extLst>
            <c:ext xmlns:c16="http://schemas.microsoft.com/office/drawing/2014/chart" uri="{C3380CC4-5D6E-409C-BE32-E72D297353CC}">
              <c16:uniqueId val="{00000000-18C1-44A4-BD98-7FF98EB8E021}"/>
            </c:ext>
          </c:extLst>
        </c:ser>
        <c:dLbls>
          <c:showLegendKey val="0"/>
          <c:showVal val="0"/>
          <c:showCatName val="0"/>
          <c:showSerName val="0"/>
          <c:showPercent val="0"/>
          <c:showBubbleSize val="0"/>
        </c:dLbls>
        <c:gapWidth val="219"/>
        <c:overlap val="-27"/>
        <c:axId val="1814162976"/>
        <c:axId val="1814165296"/>
      </c:barChart>
      <c:catAx>
        <c:axId val="181416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4165296"/>
        <c:crosses val="autoZero"/>
        <c:auto val="1"/>
        <c:lblAlgn val="ctr"/>
        <c:lblOffset val="100"/>
        <c:noMultiLvlLbl val="0"/>
      </c:catAx>
      <c:valAx>
        <c:axId val="1814165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416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Sheet1!$D$1</c:f>
              <c:strCache>
                <c:ptCount val="1"/>
                <c:pt idx="0">
                  <c:v>PBIS</c:v>
                </c:pt>
              </c:strCache>
            </c:strRef>
          </c:tx>
          <c:spPr>
            <a:ln w="22225" cap="rnd" cmpd="sng" algn="ctr">
              <a:solidFill>
                <a:srgbClr val="FFC000"/>
              </a:solidFill>
              <a:round/>
            </a:ln>
            <a:effectLst/>
          </c:spPr>
          <c:marker>
            <c:symbol val="none"/>
          </c:marker>
          <c:dLbls>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Sheet1!$C$2:$C$4</c:f>
              <c:strCache>
                <c:ptCount val="3"/>
                <c:pt idx="0">
                  <c:v>time1</c:v>
                </c:pt>
                <c:pt idx="1">
                  <c:v>time2</c:v>
                </c:pt>
                <c:pt idx="2">
                  <c:v>time3</c:v>
                </c:pt>
              </c:strCache>
            </c:strRef>
          </c:cat>
          <c:val>
            <c:numRef>
              <c:f>Sheet1!$D$2:$D$4</c:f>
              <c:numCache>
                <c:formatCode>General</c:formatCode>
                <c:ptCount val="3"/>
                <c:pt idx="0">
                  <c:v>14.6</c:v>
                </c:pt>
                <c:pt idx="1">
                  <c:v>13.3</c:v>
                </c:pt>
                <c:pt idx="2">
                  <c:v>14.5</c:v>
                </c:pt>
              </c:numCache>
            </c:numRef>
          </c:val>
          <c:smooth val="0"/>
          <c:extLst>
            <c:ext xmlns:c16="http://schemas.microsoft.com/office/drawing/2014/chart" uri="{C3380CC4-5D6E-409C-BE32-E72D297353CC}">
              <c16:uniqueId val="{00000000-8191-4008-9AF0-566F03D2676F}"/>
            </c:ext>
          </c:extLst>
        </c:ser>
        <c:ser>
          <c:idx val="1"/>
          <c:order val="1"/>
          <c:tx>
            <c:strRef>
              <c:f>Sheet1!$E$1</c:f>
              <c:strCache>
                <c:ptCount val="1"/>
                <c:pt idx="0">
                  <c:v>PBIS+SMH</c:v>
                </c:pt>
              </c:strCache>
            </c:strRef>
          </c:tx>
          <c:spPr>
            <a:ln w="22225" cap="rnd" cmpd="sng" algn="ctr">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Sheet1!$C$2:$C$4</c:f>
              <c:strCache>
                <c:ptCount val="3"/>
                <c:pt idx="0">
                  <c:v>time1</c:v>
                </c:pt>
                <c:pt idx="1">
                  <c:v>time2</c:v>
                </c:pt>
                <c:pt idx="2">
                  <c:v>time3</c:v>
                </c:pt>
              </c:strCache>
            </c:strRef>
          </c:cat>
          <c:val>
            <c:numRef>
              <c:f>Sheet1!$E$2:$E$4</c:f>
              <c:numCache>
                <c:formatCode>General</c:formatCode>
                <c:ptCount val="3"/>
                <c:pt idx="0">
                  <c:v>15.9</c:v>
                </c:pt>
                <c:pt idx="1">
                  <c:v>16.5</c:v>
                </c:pt>
                <c:pt idx="2">
                  <c:v>15.8</c:v>
                </c:pt>
              </c:numCache>
            </c:numRef>
          </c:val>
          <c:smooth val="0"/>
          <c:extLst>
            <c:ext xmlns:c16="http://schemas.microsoft.com/office/drawing/2014/chart" uri="{C3380CC4-5D6E-409C-BE32-E72D297353CC}">
              <c16:uniqueId val="{00000001-8191-4008-9AF0-566F03D2676F}"/>
            </c:ext>
          </c:extLst>
        </c:ser>
        <c:ser>
          <c:idx val="2"/>
          <c:order val="2"/>
          <c:tx>
            <c:strRef>
              <c:f>Sheet1!$F$1</c:f>
              <c:strCache>
                <c:ptCount val="1"/>
                <c:pt idx="0">
                  <c:v>ISF</c:v>
                </c:pt>
              </c:strCache>
            </c:strRef>
          </c:tx>
          <c:spPr>
            <a:ln w="22225" cap="rnd" cmpd="sng" algn="ctr">
              <a:solidFill>
                <a:schemeClr val="tx1"/>
              </a:solidFill>
              <a:round/>
            </a:ln>
            <a:effectLst/>
          </c:spPr>
          <c:marker>
            <c:symbol val="none"/>
          </c:marker>
          <c:dPt>
            <c:idx val="0"/>
            <c:marker>
              <c:symbol val="none"/>
            </c:marker>
            <c:bubble3D val="0"/>
            <c:extLst>
              <c:ext xmlns:c16="http://schemas.microsoft.com/office/drawing/2014/chart" uri="{C3380CC4-5D6E-409C-BE32-E72D297353CC}">
                <c16:uniqueId val="{00000000-A4F5-9444-852E-85CB492AF73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Sheet1!$C$2:$C$4</c:f>
              <c:strCache>
                <c:ptCount val="3"/>
                <c:pt idx="0">
                  <c:v>time1</c:v>
                </c:pt>
                <c:pt idx="1">
                  <c:v>time2</c:v>
                </c:pt>
                <c:pt idx="2">
                  <c:v>time3</c:v>
                </c:pt>
              </c:strCache>
            </c:strRef>
          </c:cat>
          <c:val>
            <c:numRef>
              <c:f>Sheet1!$F$2:$F$4</c:f>
              <c:numCache>
                <c:formatCode>General</c:formatCode>
                <c:ptCount val="3"/>
                <c:pt idx="0">
                  <c:v>19</c:v>
                </c:pt>
                <c:pt idx="1">
                  <c:v>14.4</c:v>
                </c:pt>
                <c:pt idx="2">
                  <c:v>15.1</c:v>
                </c:pt>
              </c:numCache>
            </c:numRef>
          </c:val>
          <c:smooth val="0"/>
          <c:extLst>
            <c:ext xmlns:c16="http://schemas.microsoft.com/office/drawing/2014/chart" uri="{C3380CC4-5D6E-409C-BE32-E72D297353CC}">
              <c16:uniqueId val="{00000002-8191-4008-9AF0-566F03D2676F}"/>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814343040"/>
        <c:axId val="1814346304"/>
      </c:lineChart>
      <c:catAx>
        <c:axId val="181434304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814346304"/>
        <c:crosses val="autoZero"/>
        <c:auto val="1"/>
        <c:lblAlgn val="ctr"/>
        <c:lblOffset val="100"/>
        <c:noMultiLvlLbl val="0"/>
      </c:catAx>
      <c:valAx>
        <c:axId val="18143463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81434304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2591" custLinFactNeighborY="601">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68C3F246-9BB9-4D54-B673-B092AFDA64D2}" srcId="{C23299B2-BC21-48F2-A684-87AC1328B708}" destId="{47674A09-9520-420F-9F0B-B150E9454BB5}" srcOrd="0" destOrd="0" parTransId="{17AC5E81-0041-4101-895C-98BE2850C46A}" sibTransId="{69D3A9A9-48BA-4DFA-A1E1-838D09D8D868}"/>
    <dgm:cxn modelId="{CC6C8A4B-9E83-F743-B9EE-A530EB15C982}" type="presOf" srcId="{47674A09-9520-420F-9F0B-B150E9454BB5}" destId="{E56AD7BB-BE5A-4291-A469-A249A6DDF639}" srcOrd="1" destOrd="0" presId="urn:microsoft.com/office/officeart/2005/8/layout/pyramid1"/>
    <dgm:cxn modelId="{7063A86C-87EA-6244-8B4D-6662CDF83BFF}" type="presOf" srcId="{47674A09-9520-420F-9F0B-B150E9454BB5}" destId="{CEF699C1-73B8-4B5E-AE13-87B8A23DED2D}" srcOrd="0" destOrd="0" presId="urn:microsoft.com/office/officeart/2005/8/layout/pyramid1"/>
    <dgm:cxn modelId="{A90DDBCC-88D6-9943-B4FB-BC3E30C0E48B}" type="presOf" srcId="{C23299B2-BC21-48F2-A684-87AC1328B708}" destId="{860136A2-BC36-4BC2-AC9F-4F15965CAAF2}" srcOrd="0" destOrd="0" presId="urn:microsoft.com/office/officeart/2005/8/layout/pyramid1"/>
    <dgm:cxn modelId="{185E1D97-7687-A64F-A465-45B142FC6880}" type="presParOf" srcId="{860136A2-BC36-4BC2-AC9F-4F15965CAAF2}" destId="{5DE2F9FD-84D6-47A0-B0C2-3E100271E551}" srcOrd="0" destOrd="0" presId="urn:microsoft.com/office/officeart/2005/8/layout/pyramid1"/>
    <dgm:cxn modelId="{8533BA9A-AEB3-7B4B-A2EF-045213DF9C38}" type="presParOf" srcId="{5DE2F9FD-84D6-47A0-B0C2-3E100271E551}" destId="{CEF699C1-73B8-4B5E-AE13-87B8A23DED2D}" srcOrd="0" destOrd="0" presId="urn:microsoft.com/office/officeart/2005/8/layout/pyramid1"/>
    <dgm:cxn modelId="{E2493334-C38C-8444-A72A-E1216919A56C}"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A0DCC-8266-4A6F-A17A-28D828D231EC}"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5690445C-8B31-4C2A-802C-3B0D17B3EB8C}">
      <dgm:prSet phldrT="[Text]" custT="1"/>
      <dgm:spPr>
        <a:solidFill>
          <a:srgbClr val="3366FF"/>
        </a:solidFill>
      </dgm:spPr>
      <dgm:t>
        <a:bodyPr/>
        <a:lstStyle/>
        <a:p>
          <a:pPr>
            <a:spcAft>
              <a:spcPts val="0"/>
            </a:spcAft>
          </a:pPr>
          <a:r>
            <a:rPr lang="en-US" sz="2800" dirty="0"/>
            <a:t>Exploration/</a:t>
          </a:r>
        </a:p>
        <a:p>
          <a:pPr>
            <a:spcAft>
              <a:spcPts val="0"/>
            </a:spcAft>
          </a:pPr>
          <a:r>
            <a:rPr lang="en-US" sz="2800" dirty="0"/>
            <a:t>Adoption</a:t>
          </a:r>
        </a:p>
      </dgm:t>
    </dgm:pt>
    <dgm:pt modelId="{F12E8D7A-134B-4D58-A1DE-95F090095E6D}" type="parTrans" cxnId="{46A52C6F-647D-4FC2-AB09-894CFCDDBA7A}">
      <dgm:prSet/>
      <dgm:spPr/>
      <dgm:t>
        <a:bodyPr/>
        <a:lstStyle/>
        <a:p>
          <a:endParaRPr lang="en-US"/>
        </a:p>
      </dgm:t>
    </dgm:pt>
    <dgm:pt modelId="{96287180-EE60-4AEA-A46B-AA9C25DF9D2D}" type="sibTrans" cxnId="{46A52C6F-647D-4FC2-AB09-894CFCDDBA7A}">
      <dgm:prSet/>
      <dgm:spPr/>
      <dgm:t>
        <a:bodyPr/>
        <a:lstStyle/>
        <a:p>
          <a:endParaRPr lang="en-US"/>
        </a:p>
      </dgm:t>
    </dgm:pt>
    <dgm:pt modelId="{75788472-7976-48AB-8536-8D7B9CC8FAD2}">
      <dgm:prSet phldrT="[Text]" custT="1"/>
      <dgm:spPr/>
      <dgm:t>
        <a:bodyPr/>
        <a:lstStyle/>
        <a:p>
          <a:pPr marL="548640"/>
          <a:r>
            <a:rPr lang="en-US" sz="2800" i="1" dirty="0"/>
            <a:t>Should</a:t>
          </a:r>
          <a:r>
            <a:rPr lang="en-US" sz="2800" i="1" baseline="0" dirty="0"/>
            <a:t> we do this? </a:t>
          </a:r>
          <a:endParaRPr lang="en-US" sz="2800" i="1" dirty="0"/>
        </a:p>
      </dgm:t>
    </dgm:pt>
    <dgm:pt modelId="{4BFF62B0-B2B2-46DA-930A-B8AC19A90AE1}" type="parTrans" cxnId="{69A6174F-9E70-43E4-8869-656A6AC21173}">
      <dgm:prSet/>
      <dgm:spPr/>
      <dgm:t>
        <a:bodyPr/>
        <a:lstStyle/>
        <a:p>
          <a:endParaRPr lang="en-US"/>
        </a:p>
      </dgm:t>
    </dgm:pt>
    <dgm:pt modelId="{1A468F70-BB13-4C92-AE3A-A57BFC4BFF4E}" type="sibTrans" cxnId="{69A6174F-9E70-43E4-8869-656A6AC21173}">
      <dgm:prSet/>
      <dgm:spPr/>
      <dgm:t>
        <a:bodyPr/>
        <a:lstStyle/>
        <a:p>
          <a:endParaRPr lang="en-US"/>
        </a:p>
      </dgm:t>
    </dgm:pt>
    <dgm:pt modelId="{6B4E7792-CD7F-40B1-8D6C-8556DB547D75}">
      <dgm:prSet phldrT="[Text]" custT="1"/>
      <dgm:spPr>
        <a:solidFill>
          <a:srgbClr val="3366FF"/>
        </a:solidFill>
      </dgm:spPr>
      <dgm:t>
        <a:bodyPr/>
        <a:lstStyle/>
        <a:p>
          <a:r>
            <a:rPr lang="en-US" sz="3600" dirty="0"/>
            <a:t>Installation</a:t>
          </a:r>
        </a:p>
      </dgm:t>
    </dgm:pt>
    <dgm:pt modelId="{752565B6-B88B-4BE8-BD33-D47173C20BEB}" type="parTrans" cxnId="{056DDE0E-F4F5-4309-A40C-4E35A5303178}">
      <dgm:prSet/>
      <dgm:spPr/>
      <dgm:t>
        <a:bodyPr/>
        <a:lstStyle/>
        <a:p>
          <a:endParaRPr lang="en-US"/>
        </a:p>
      </dgm:t>
    </dgm:pt>
    <dgm:pt modelId="{DA66D831-CA9C-4F6D-82A2-25A98509D74D}" type="sibTrans" cxnId="{056DDE0E-F4F5-4309-A40C-4E35A5303178}">
      <dgm:prSet/>
      <dgm:spPr/>
      <dgm:t>
        <a:bodyPr/>
        <a:lstStyle/>
        <a:p>
          <a:endParaRPr lang="en-US"/>
        </a:p>
      </dgm:t>
    </dgm:pt>
    <dgm:pt modelId="{255051E5-B970-4363-BAE3-55ED2CA773D8}">
      <dgm:prSet phldrT="[Text]" custT="1"/>
      <dgm:spPr/>
      <dgm:t>
        <a:bodyPr/>
        <a:lstStyle/>
        <a:p>
          <a:pPr marL="548640"/>
          <a:r>
            <a:rPr lang="en-US" sz="2400" i="1" dirty="0"/>
            <a:t>Put resources and systems in place</a:t>
          </a:r>
        </a:p>
      </dgm:t>
    </dgm:pt>
    <dgm:pt modelId="{33B20B09-0DF9-4C73-85F0-5262AA2A4C8B}" type="parTrans" cxnId="{EE2551D7-14A3-41E9-88C7-298F3810458C}">
      <dgm:prSet/>
      <dgm:spPr/>
      <dgm:t>
        <a:bodyPr/>
        <a:lstStyle/>
        <a:p>
          <a:endParaRPr lang="en-US"/>
        </a:p>
      </dgm:t>
    </dgm:pt>
    <dgm:pt modelId="{839464A5-E151-4753-B18F-681BEF0EDA30}" type="sibTrans" cxnId="{EE2551D7-14A3-41E9-88C7-298F3810458C}">
      <dgm:prSet/>
      <dgm:spPr/>
      <dgm:t>
        <a:bodyPr/>
        <a:lstStyle/>
        <a:p>
          <a:endParaRPr lang="en-US"/>
        </a:p>
      </dgm:t>
    </dgm:pt>
    <dgm:pt modelId="{229A7545-E95B-46F3-81C8-829371E98079}">
      <dgm:prSet phldrT="[Text]" custT="1"/>
      <dgm:spPr>
        <a:solidFill>
          <a:srgbClr val="3366FF"/>
        </a:solidFill>
      </dgm:spPr>
      <dgm:t>
        <a:bodyPr/>
        <a:lstStyle/>
        <a:p>
          <a:pPr>
            <a:spcAft>
              <a:spcPts val="0"/>
            </a:spcAft>
          </a:pPr>
          <a:r>
            <a:rPr lang="en-US" sz="2400" dirty="0"/>
            <a:t>Initial</a:t>
          </a:r>
          <a:r>
            <a:rPr lang="en-US" sz="2400" baseline="0" dirty="0"/>
            <a:t> Implementation</a:t>
          </a:r>
          <a:endParaRPr lang="en-US" sz="2400" dirty="0"/>
        </a:p>
      </dgm:t>
    </dgm:pt>
    <dgm:pt modelId="{8466FE57-B071-440C-B33F-320B3333FEAC}" type="parTrans" cxnId="{9D13853D-8975-4E9D-ADBD-2A49779163AC}">
      <dgm:prSet/>
      <dgm:spPr/>
      <dgm:t>
        <a:bodyPr/>
        <a:lstStyle/>
        <a:p>
          <a:endParaRPr lang="en-US"/>
        </a:p>
      </dgm:t>
    </dgm:pt>
    <dgm:pt modelId="{78DA9AFE-E2EB-4EC8-97E4-152A6FACBCF4}" type="sibTrans" cxnId="{9D13853D-8975-4E9D-ADBD-2A49779163AC}">
      <dgm:prSet/>
      <dgm:spPr/>
      <dgm:t>
        <a:bodyPr/>
        <a:lstStyle/>
        <a:p>
          <a:endParaRPr lang="en-US"/>
        </a:p>
      </dgm:t>
    </dgm:pt>
    <dgm:pt modelId="{42694D8F-7CC0-4B4A-972C-89EE500379FE}">
      <dgm:prSet phldrT="[Text]" custT="1"/>
      <dgm:spPr/>
      <dgm:t>
        <a:bodyPr/>
        <a:lstStyle/>
        <a:p>
          <a:pPr marL="548640"/>
          <a:r>
            <a:rPr lang="en-US" sz="2400" i="1" dirty="0"/>
            <a:t>Initial</a:t>
          </a:r>
          <a:r>
            <a:rPr lang="en-US" sz="2400" i="1" baseline="0" dirty="0"/>
            <a:t> pilots and assess results</a:t>
          </a:r>
          <a:endParaRPr lang="en-US" sz="2400" i="1" dirty="0"/>
        </a:p>
      </dgm:t>
    </dgm:pt>
    <dgm:pt modelId="{D5759D75-826E-48D9-9ECD-36FFF927994A}" type="parTrans" cxnId="{74034C29-1AD0-4784-9533-5E3959CB46D9}">
      <dgm:prSet/>
      <dgm:spPr/>
      <dgm:t>
        <a:bodyPr/>
        <a:lstStyle/>
        <a:p>
          <a:endParaRPr lang="en-US"/>
        </a:p>
      </dgm:t>
    </dgm:pt>
    <dgm:pt modelId="{6FE13FC6-D62A-4693-A362-14ABFD3755ED}" type="sibTrans" cxnId="{74034C29-1AD0-4784-9533-5E3959CB46D9}">
      <dgm:prSet/>
      <dgm:spPr/>
      <dgm:t>
        <a:bodyPr/>
        <a:lstStyle/>
        <a:p>
          <a:endParaRPr lang="en-US"/>
        </a:p>
      </dgm:t>
    </dgm:pt>
    <dgm:pt modelId="{15AFA756-3EC1-407A-BE92-6E76AA0E062A}">
      <dgm:prSet phldrT="[Text]" custT="1"/>
      <dgm:spPr>
        <a:solidFill>
          <a:srgbClr val="3366FF"/>
        </a:solidFill>
      </dgm:spPr>
      <dgm:t>
        <a:bodyPr/>
        <a:lstStyle/>
        <a:p>
          <a:r>
            <a:rPr lang="en-US" sz="2400" dirty="0"/>
            <a:t>Full</a:t>
          </a:r>
          <a:r>
            <a:rPr lang="en-US" sz="2400" baseline="0" dirty="0"/>
            <a:t> Implementation</a:t>
          </a:r>
          <a:endParaRPr lang="en-US" sz="2400" dirty="0"/>
        </a:p>
      </dgm:t>
    </dgm:pt>
    <dgm:pt modelId="{BD9A871C-16F9-49FE-AD42-B82DC8AF7C91}" type="sibTrans" cxnId="{4BCC90A3-D23F-4EF4-A3A0-4CC8898BF5D3}">
      <dgm:prSet/>
      <dgm:spPr/>
      <dgm:t>
        <a:bodyPr/>
        <a:lstStyle/>
        <a:p>
          <a:endParaRPr lang="en-US"/>
        </a:p>
      </dgm:t>
    </dgm:pt>
    <dgm:pt modelId="{5F3FADD2-9744-4E92-81F5-29759D0EAA90}" type="parTrans" cxnId="{4BCC90A3-D23F-4EF4-A3A0-4CC8898BF5D3}">
      <dgm:prSet/>
      <dgm:spPr/>
      <dgm:t>
        <a:bodyPr/>
        <a:lstStyle/>
        <a:p>
          <a:endParaRPr lang="en-US"/>
        </a:p>
      </dgm:t>
    </dgm:pt>
    <dgm:pt modelId="{3FFB0136-E408-4B3D-9E13-BF97123A3337}">
      <dgm:prSet phldrT="[Text]" custT="1"/>
      <dgm:spPr/>
      <dgm:t>
        <a:bodyPr/>
        <a:lstStyle/>
        <a:p>
          <a:pPr marL="548640"/>
          <a:r>
            <a:rPr lang="en-US" sz="2400" i="1" dirty="0"/>
            <a:t>The</a:t>
          </a:r>
          <a:r>
            <a:rPr lang="en-US" sz="2400" i="1" baseline="0" dirty="0"/>
            <a:t> practice was successful, adopt system- wide</a:t>
          </a:r>
          <a:endParaRPr lang="en-US" sz="2400" i="1" dirty="0"/>
        </a:p>
      </dgm:t>
    </dgm:pt>
    <dgm:pt modelId="{CAEAB7CB-B557-4DBD-96EE-EF4607181D0B}" type="parTrans" cxnId="{5100F1A5-4FC3-4E52-8638-C58A74832C77}">
      <dgm:prSet/>
      <dgm:spPr/>
      <dgm:t>
        <a:bodyPr/>
        <a:lstStyle/>
        <a:p>
          <a:endParaRPr lang="en-US"/>
        </a:p>
      </dgm:t>
    </dgm:pt>
    <dgm:pt modelId="{25B03CD2-4F39-4963-A43C-EDE218128725}" type="sibTrans" cxnId="{5100F1A5-4FC3-4E52-8638-C58A74832C77}">
      <dgm:prSet/>
      <dgm:spPr/>
      <dgm:t>
        <a:bodyPr/>
        <a:lstStyle/>
        <a:p>
          <a:endParaRPr lang="en-US"/>
        </a:p>
      </dgm:t>
    </dgm:pt>
    <dgm:pt modelId="{A225F423-9F89-4644-9AB4-389A9EAAF89D}">
      <dgm:prSet phldrT="[Text]" custT="1"/>
      <dgm:spPr>
        <a:solidFill>
          <a:srgbClr val="3366FF"/>
        </a:solidFill>
      </dgm:spPr>
      <dgm:t>
        <a:bodyPr/>
        <a:lstStyle/>
        <a:p>
          <a:r>
            <a:rPr lang="en-US" sz="3600" dirty="0"/>
            <a:t>Innovation</a:t>
          </a:r>
        </a:p>
      </dgm:t>
    </dgm:pt>
    <dgm:pt modelId="{96CB98B2-3AB3-43E5-BE8F-BF94DB891DB0}" type="parTrans" cxnId="{47D13A31-6D1C-4954-B542-E7C843BB06A1}">
      <dgm:prSet/>
      <dgm:spPr/>
      <dgm:t>
        <a:bodyPr/>
        <a:lstStyle/>
        <a:p>
          <a:endParaRPr lang="en-US"/>
        </a:p>
      </dgm:t>
    </dgm:pt>
    <dgm:pt modelId="{58CB086A-F315-4D5E-A74E-0D423C3047A9}" type="sibTrans" cxnId="{47D13A31-6D1C-4954-B542-E7C843BB06A1}">
      <dgm:prSet/>
      <dgm:spPr/>
      <dgm:t>
        <a:bodyPr/>
        <a:lstStyle/>
        <a:p>
          <a:endParaRPr lang="en-US"/>
        </a:p>
      </dgm:t>
    </dgm:pt>
    <dgm:pt modelId="{C19F72E3-CE8A-468B-83B9-BDA34078E132}">
      <dgm:prSet phldrT="[Text]" custT="1"/>
      <dgm:spPr/>
      <dgm:t>
        <a:bodyPr/>
        <a:lstStyle/>
        <a:p>
          <a:pPr marL="548640"/>
          <a:r>
            <a:rPr lang="en-US" sz="2400" i="1" dirty="0"/>
            <a:t>Adopt</a:t>
          </a:r>
          <a:r>
            <a:rPr lang="en-US" sz="2400" i="1" baseline="0" dirty="0"/>
            <a:t> variations of the practice and assess results</a:t>
          </a:r>
          <a:endParaRPr lang="en-US" sz="2400" i="1" dirty="0"/>
        </a:p>
      </dgm:t>
    </dgm:pt>
    <dgm:pt modelId="{58F06942-6EA0-446C-949F-39747AE8F86B}" type="parTrans" cxnId="{FAED81F2-C13B-4AFF-A6E8-C8BFCA97643D}">
      <dgm:prSet/>
      <dgm:spPr/>
      <dgm:t>
        <a:bodyPr/>
        <a:lstStyle/>
        <a:p>
          <a:endParaRPr lang="en-US"/>
        </a:p>
      </dgm:t>
    </dgm:pt>
    <dgm:pt modelId="{4982E9EB-66AB-455A-A741-BBBB03387A44}" type="sibTrans" cxnId="{FAED81F2-C13B-4AFF-A6E8-C8BFCA97643D}">
      <dgm:prSet/>
      <dgm:spPr/>
      <dgm:t>
        <a:bodyPr/>
        <a:lstStyle/>
        <a:p>
          <a:endParaRPr lang="en-US"/>
        </a:p>
      </dgm:t>
    </dgm:pt>
    <dgm:pt modelId="{547F1E1D-D853-4066-BBBA-804058C006CC}">
      <dgm:prSet phldrT="[Text]" custT="1"/>
      <dgm:spPr>
        <a:solidFill>
          <a:srgbClr val="3366FF"/>
        </a:solidFill>
      </dgm:spPr>
      <dgm:t>
        <a:bodyPr/>
        <a:lstStyle/>
        <a:p>
          <a:r>
            <a:rPr lang="en-US" sz="2800" i="0" dirty="0"/>
            <a:t>Sustainability</a:t>
          </a:r>
        </a:p>
      </dgm:t>
    </dgm:pt>
    <dgm:pt modelId="{B50CD34C-DD23-48D7-97E9-FD0FFD79177E}" type="parTrans" cxnId="{B3DDE798-AC4B-4D58-B4E7-F16F864205F8}">
      <dgm:prSet/>
      <dgm:spPr/>
      <dgm:t>
        <a:bodyPr/>
        <a:lstStyle/>
        <a:p>
          <a:endParaRPr lang="en-US"/>
        </a:p>
      </dgm:t>
    </dgm:pt>
    <dgm:pt modelId="{D7C2540C-4A7A-4E90-9C0A-DC6B6FA2480B}" type="sibTrans" cxnId="{B3DDE798-AC4B-4D58-B4E7-F16F864205F8}">
      <dgm:prSet/>
      <dgm:spPr/>
      <dgm:t>
        <a:bodyPr/>
        <a:lstStyle/>
        <a:p>
          <a:endParaRPr lang="en-US"/>
        </a:p>
      </dgm:t>
    </dgm:pt>
    <dgm:pt modelId="{E0AB3C06-19C4-438E-A7A4-938478DD02DB}">
      <dgm:prSet phldrT="[Text]" custT="1"/>
      <dgm:spPr/>
      <dgm:t>
        <a:bodyPr/>
        <a:lstStyle/>
        <a:p>
          <a:pPr marL="548640"/>
          <a:r>
            <a:rPr lang="en-US" sz="2400" i="1" dirty="0"/>
            <a:t>Make this the way of doing business</a:t>
          </a:r>
        </a:p>
      </dgm:t>
    </dgm:pt>
    <dgm:pt modelId="{E8E20858-991D-4BC9-B5E0-96D0F4F3D6DB}" type="parTrans" cxnId="{9F64BE72-E555-4238-9D8D-00F9707970A9}">
      <dgm:prSet/>
      <dgm:spPr/>
      <dgm:t>
        <a:bodyPr/>
        <a:lstStyle/>
        <a:p>
          <a:endParaRPr lang="en-US"/>
        </a:p>
      </dgm:t>
    </dgm:pt>
    <dgm:pt modelId="{C22420F2-06FE-4668-8479-E5EA6D0D61DF}" type="sibTrans" cxnId="{9F64BE72-E555-4238-9D8D-00F9707970A9}">
      <dgm:prSet/>
      <dgm:spPr/>
      <dgm:t>
        <a:bodyPr/>
        <a:lstStyle/>
        <a:p>
          <a:endParaRPr lang="en-US"/>
        </a:p>
      </dgm:t>
    </dgm:pt>
    <dgm:pt modelId="{F7BAAC2B-6D27-4F8A-A7EE-C53495975C7C}" type="pres">
      <dgm:prSet presAssocID="{139A0DCC-8266-4A6F-A17A-28D828D231EC}" presName="Name0" presStyleCnt="0">
        <dgm:presLayoutVars>
          <dgm:dir/>
          <dgm:animLvl val="lvl"/>
          <dgm:resizeHandles val="exact"/>
        </dgm:presLayoutVars>
      </dgm:prSet>
      <dgm:spPr/>
    </dgm:pt>
    <dgm:pt modelId="{9CD1B3AC-A198-4AC9-AB43-AFD030772B29}" type="pres">
      <dgm:prSet presAssocID="{5690445C-8B31-4C2A-802C-3B0D17B3EB8C}" presName="linNode" presStyleCnt="0"/>
      <dgm:spPr/>
    </dgm:pt>
    <dgm:pt modelId="{29E5EC79-0B79-457A-88AC-CC5FD6FCB34E}" type="pres">
      <dgm:prSet presAssocID="{5690445C-8B31-4C2A-802C-3B0D17B3EB8C}" presName="parentText" presStyleLbl="node1" presStyleIdx="0" presStyleCnt="6" custScaleX="98354" custLinFactNeighborX="-30" custLinFactNeighborY="-4462">
        <dgm:presLayoutVars>
          <dgm:chMax val="1"/>
          <dgm:bulletEnabled val="1"/>
        </dgm:presLayoutVars>
      </dgm:prSet>
      <dgm:spPr/>
    </dgm:pt>
    <dgm:pt modelId="{77F2EE58-97BB-42B0-90B5-B8CEFB7AD080}" type="pres">
      <dgm:prSet presAssocID="{5690445C-8B31-4C2A-802C-3B0D17B3EB8C}" presName="descendantText" presStyleLbl="alignAccFollowNode1" presStyleIdx="0" presStyleCnt="6" custAng="0" custScaleX="106068" custLinFactNeighborX="-1024" custLinFactNeighborY="10619">
        <dgm:presLayoutVars>
          <dgm:bulletEnabled val="1"/>
        </dgm:presLayoutVars>
      </dgm:prSet>
      <dgm:spPr/>
    </dgm:pt>
    <dgm:pt modelId="{7A09979C-8A05-46C1-9462-35C7000344B1}" type="pres">
      <dgm:prSet presAssocID="{96287180-EE60-4AEA-A46B-AA9C25DF9D2D}" presName="sp" presStyleCnt="0"/>
      <dgm:spPr/>
    </dgm:pt>
    <dgm:pt modelId="{44715751-5E84-4FAC-B514-1F50ECAF67BD}" type="pres">
      <dgm:prSet presAssocID="{6B4E7792-CD7F-40B1-8D6C-8556DB547D75}" presName="linNode" presStyleCnt="0"/>
      <dgm:spPr/>
    </dgm:pt>
    <dgm:pt modelId="{C6CAC055-7CAD-49E2-9187-5D053967CC1C}" type="pres">
      <dgm:prSet presAssocID="{6B4E7792-CD7F-40B1-8D6C-8556DB547D75}" presName="parentText" presStyleLbl="node1" presStyleIdx="1" presStyleCnt="6" custScaleX="95451" custLinFactNeighborX="-4672">
        <dgm:presLayoutVars>
          <dgm:chMax val="1"/>
          <dgm:bulletEnabled val="1"/>
        </dgm:presLayoutVars>
      </dgm:prSet>
      <dgm:spPr/>
    </dgm:pt>
    <dgm:pt modelId="{03585ED2-4DC3-46A2-8343-42B6FBE2042D}" type="pres">
      <dgm:prSet presAssocID="{6B4E7792-CD7F-40B1-8D6C-8556DB547D75}" presName="descendantText" presStyleLbl="alignAccFollowNode1" presStyleIdx="1" presStyleCnt="6" custAng="0" custScaleX="106068">
        <dgm:presLayoutVars>
          <dgm:bulletEnabled val="1"/>
        </dgm:presLayoutVars>
      </dgm:prSet>
      <dgm:spPr/>
    </dgm:pt>
    <dgm:pt modelId="{9E953099-27D4-4AAC-A471-FCDBE61734E6}" type="pres">
      <dgm:prSet presAssocID="{DA66D831-CA9C-4F6D-82A2-25A98509D74D}" presName="sp" presStyleCnt="0"/>
      <dgm:spPr/>
    </dgm:pt>
    <dgm:pt modelId="{E7C83AF4-16FC-4767-91AC-E1426A3BEC50}" type="pres">
      <dgm:prSet presAssocID="{229A7545-E95B-46F3-81C8-829371E98079}" presName="linNode" presStyleCnt="0"/>
      <dgm:spPr/>
    </dgm:pt>
    <dgm:pt modelId="{6F6002D3-C615-4070-BC20-44EE61829FEF}" type="pres">
      <dgm:prSet presAssocID="{229A7545-E95B-46F3-81C8-829371E98079}" presName="parentText" presStyleLbl="node1" presStyleIdx="2" presStyleCnt="6" custScaleX="95451" custLinFactNeighborX="-4672">
        <dgm:presLayoutVars>
          <dgm:chMax val="1"/>
          <dgm:bulletEnabled val="1"/>
        </dgm:presLayoutVars>
      </dgm:prSet>
      <dgm:spPr/>
    </dgm:pt>
    <dgm:pt modelId="{C198CC68-82FE-4A72-A8E8-42D124DD3B23}" type="pres">
      <dgm:prSet presAssocID="{229A7545-E95B-46F3-81C8-829371E98079}" presName="descendantText" presStyleLbl="alignAccFollowNode1" presStyleIdx="2" presStyleCnt="6" custAng="0" custScaleX="106068">
        <dgm:presLayoutVars>
          <dgm:bulletEnabled val="1"/>
        </dgm:presLayoutVars>
      </dgm:prSet>
      <dgm:spPr/>
    </dgm:pt>
    <dgm:pt modelId="{F2427E3A-07F4-4C94-9E5B-9189E9149107}" type="pres">
      <dgm:prSet presAssocID="{78DA9AFE-E2EB-4EC8-97E4-152A6FACBCF4}" presName="sp" presStyleCnt="0"/>
      <dgm:spPr/>
    </dgm:pt>
    <dgm:pt modelId="{494A03B9-BA36-4896-A7AA-9D8B7CB08D7E}" type="pres">
      <dgm:prSet presAssocID="{15AFA756-3EC1-407A-BE92-6E76AA0E062A}" presName="linNode" presStyleCnt="0"/>
      <dgm:spPr/>
    </dgm:pt>
    <dgm:pt modelId="{AACCF1D7-A1B9-4137-9065-5E078348E623}" type="pres">
      <dgm:prSet presAssocID="{15AFA756-3EC1-407A-BE92-6E76AA0E062A}" presName="parentText" presStyleLbl="node1" presStyleIdx="3" presStyleCnt="6" custScaleX="98354" custLinFactNeighborX="-4672">
        <dgm:presLayoutVars>
          <dgm:chMax val="1"/>
          <dgm:bulletEnabled val="1"/>
        </dgm:presLayoutVars>
      </dgm:prSet>
      <dgm:spPr/>
    </dgm:pt>
    <dgm:pt modelId="{4EB1ED70-7604-4D7C-A044-4E1967D2B9D6}" type="pres">
      <dgm:prSet presAssocID="{15AFA756-3EC1-407A-BE92-6E76AA0E062A}" presName="descendantText" presStyleLbl="alignAccFollowNode1" presStyleIdx="3" presStyleCnt="6" custAng="0" custScaleX="106068" custLinFactNeighborX="3483" custLinFactNeighborY="-1312">
        <dgm:presLayoutVars>
          <dgm:bulletEnabled val="1"/>
        </dgm:presLayoutVars>
      </dgm:prSet>
      <dgm:spPr/>
    </dgm:pt>
    <dgm:pt modelId="{16ED5C6F-D9E2-4A1C-BD63-66D72D0D5B61}" type="pres">
      <dgm:prSet presAssocID="{BD9A871C-16F9-49FE-AD42-B82DC8AF7C91}" presName="sp" presStyleCnt="0"/>
      <dgm:spPr/>
    </dgm:pt>
    <dgm:pt modelId="{6F3D9770-7AF1-4662-ADBD-50DFBF612F01}" type="pres">
      <dgm:prSet presAssocID="{A225F423-9F89-4644-9AB4-389A9EAAF89D}" presName="linNode" presStyleCnt="0"/>
      <dgm:spPr/>
    </dgm:pt>
    <dgm:pt modelId="{7880ED01-2A67-4A02-8A00-5BF33189194D}" type="pres">
      <dgm:prSet presAssocID="{A225F423-9F89-4644-9AB4-389A9EAAF89D}" presName="parentText" presStyleLbl="node1" presStyleIdx="4" presStyleCnt="6" custScaleX="95451" custLinFactNeighborX="-30" custLinFactNeighborY="-165">
        <dgm:presLayoutVars>
          <dgm:chMax val="1"/>
          <dgm:bulletEnabled val="1"/>
        </dgm:presLayoutVars>
      </dgm:prSet>
      <dgm:spPr/>
    </dgm:pt>
    <dgm:pt modelId="{4B8BF03A-A943-4D05-9CCB-CB4BAFF1E9D9}" type="pres">
      <dgm:prSet presAssocID="{A225F423-9F89-4644-9AB4-389A9EAAF89D}" presName="descendantText" presStyleLbl="alignAccFollowNode1" presStyleIdx="4" presStyleCnt="6" custAng="0" custScaleX="106068">
        <dgm:presLayoutVars>
          <dgm:bulletEnabled val="1"/>
        </dgm:presLayoutVars>
      </dgm:prSet>
      <dgm:spPr/>
    </dgm:pt>
    <dgm:pt modelId="{DAA8DC0B-68C3-4D87-9BF4-2B544D2B1617}" type="pres">
      <dgm:prSet presAssocID="{58CB086A-F315-4D5E-A74E-0D423C3047A9}" presName="sp" presStyleCnt="0"/>
      <dgm:spPr/>
    </dgm:pt>
    <dgm:pt modelId="{1D03B5E0-D90E-4997-A9F5-E64618508F22}" type="pres">
      <dgm:prSet presAssocID="{547F1E1D-D853-4066-BBBA-804058C006CC}" presName="linNode" presStyleCnt="0"/>
      <dgm:spPr/>
    </dgm:pt>
    <dgm:pt modelId="{14CA7B92-9B4E-4D58-ACD7-3072988CC8B8}" type="pres">
      <dgm:prSet presAssocID="{547F1E1D-D853-4066-BBBA-804058C006CC}" presName="parentText" presStyleLbl="node1" presStyleIdx="5" presStyleCnt="6" custScaleX="98354" custLinFactNeighborX="-4672">
        <dgm:presLayoutVars>
          <dgm:chMax val="1"/>
          <dgm:bulletEnabled val="1"/>
        </dgm:presLayoutVars>
      </dgm:prSet>
      <dgm:spPr/>
    </dgm:pt>
    <dgm:pt modelId="{12B4716E-3391-4B44-AB1E-9921B4115EE0}" type="pres">
      <dgm:prSet presAssocID="{547F1E1D-D853-4066-BBBA-804058C006CC}" presName="descendantText" presStyleLbl="alignAccFollowNode1" presStyleIdx="5" presStyleCnt="6" custScaleX="106068">
        <dgm:presLayoutVars>
          <dgm:bulletEnabled val="1"/>
        </dgm:presLayoutVars>
      </dgm:prSet>
      <dgm:spPr/>
    </dgm:pt>
  </dgm:ptLst>
  <dgm:cxnLst>
    <dgm:cxn modelId="{2CF2930B-7985-6D40-A3C0-13D51BECAD78}" type="presOf" srcId="{C19F72E3-CE8A-468B-83B9-BDA34078E132}" destId="{4B8BF03A-A943-4D05-9CCB-CB4BAFF1E9D9}" srcOrd="0" destOrd="0" presId="urn:microsoft.com/office/officeart/2005/8/layout/vList5"/>
    <dgm:cxn modelId="{F677EB0D-9882-764A-8F4E-B7DC2338430A}" type="presOf" srcId="{6B4E7792-CD7F-40B1-8D6C-8556DB547D75}" destId="{C6CAC055-7CAD-49E2-9187-5D053967CC1C}" srcOrd="0" destOrd="0" presId="urn:microsoft.com/office/officeart/2005/8/layout/vList5"/>
    <dgm:cxn modelId="{056DDE0E-F4F5-4309-A40C-4E35A5303178}" srcId="{139A0DCC-8266-4A6F-A17A-28D828D231EC}" destId="{6B4E7792-CD7F-40B1-8D6C-8556DB547D75}" srcOrd="1" destOrd="0" parTransId="{752565B6-B88B-4BE8-BD33-D47173C20BEB}" sibTransId="{DA66D831-CA9C-4F6D-82A2-25A98509D74D}"/>
    <dgm:cxn modelId="{2F755E17-C872-C347-A9EF-509FA71D638D}" type="presOf" srcId="{5690445C-8B31-4C2A-802C-3B0D17B3EB8C}" destId="{29E5EC79-0B79-457A-88AC-CC5FD6FCB34E}" srcOrd="0" destOrd="0" presId="urn:microsoft.com/office/officeart/2005/8/layout/vList5"/>
    <dgm:cxn modelId="{74034C29-1AD0-4784-9533-5E3959CB46D9}" srcId="{229A7545-E95B-46F3-81C8-829371E98079}" destId="{42694D8F-7CC0-4B4A-972C-89EE500379FE}" srcOrd="0" destOrd="0" parTransId="{D5759D75-826E-48D9-9ECD-36FFF927994A}" sibTransId="{6FE13FC6-D62A-4693-A362-14ABFD3755ED}"/>
    <dgm:cxn modelId="{47D13A31-6D1C-4954-B542-E7C843BB06A1}" srcId="{139A0DCC-8266-4A6F-A17A-28D828D231EC}" destId="{A225F423-9F89-4644-9AB4-389A9EAAF89D}" srcOrd="4" destOrd="0" parTransId="{96CB98B2-3AB3-43E5-BE8F-BF94DB891DB0}" sibTransId="{58CB086A-F315-4D5E-A74E-0D423C3047A9}"/>
    <dgm:cxn modelId="{C916B331-107B-3141-884C-932F9B85CED2}" type="presOf" srcId="{229A7545-E95B-46F3-81C8-829371E98079}" destId="{6F6002D3-C615-4070-BC20-44EE61829FEF}" srcOrd="0" destOrd="0" presId="urn:microsoft.com/office/officeart/2005/8/layout/vList5"/>
    <dgm:cxn modelId="{223FDC31-6F24-284B-81CF-319250B11D4B}" type="presOf" srcId="{A225F423-9F89-4644-9AB4-389A9EAAF89D}" destId="{7880ED01-2A67-4A02-8A00-5BF33189194D}" srcOrd="0" destOrd="0" presId="urn:microsoft.com/office/officeart/2005/8/layout/vList5"/>
    <dgm:cxn modelId="{9D13853D-8975-4E9D-ADBD-2A49779163AC}" srcId="{139A0DCC-8266-4A6F-A17A-28D828D231EC}" destId="{229A7545-E95B-46F3-81C8-829371E98079}" srcOrd="2" destOrd="0" parTransId="{8466FE57-B071-440C-B33F-320B3333FEAC}" sibTransId="{78DA9AFE-E2EB-4EC8-97E4-152A6FACBCF4}"/>
    <dgm:cxn modelId="{69A6174F-9E70-43E4-8869-656A6AC21173}" srcId="{5690445C-8B31-4C2A-802C-3B0D17B3EB8C}" destId="{75788472-7976-48AB-8536-8D7B9CC8FAD2}" srcOrd="0" destOrd="0" parTransId="{4BFF62B0-B2B2-46DA-930A-B8AC19A90AE1}" sibTransId="{1A468F70-BB13-4C92-AE3A-A57BFC4BFF4E}"/>
    <dgm:cxn modelId="{46A52C6F-647D-4FC2-AB09-894CFCDDBA7A}" srcId="{139A0DCC-8266-4A6F-A17A-28D828D231EC}" destId="{5690445C-8B31-4C2A-802C-3B0D17B3EB8C}" srcOrd="0" destOrd="0" parTransId="{F12E8D7A-134B-4D58-A1DE-95F090095E6D}" sibTransId="{96287180-EE60-4AEA-A46B-AA9C25DF9D2D}"/>
    <dgm:cxn modelId="{9F64BE72-E555-4238-9D8D-00F9707970A9}" srcId="{547F1E1D-D853-4066-BBBA-804058C006CC}" destId="{E0AB3C06-19C4-438E-A7A4-938478DD02DB}" srcOrd="0" destOrd="0" parTransId="{E8E20858-991D-4BC9-B5E0-96D0F4F3D6DB}" sibTransId="{C22420F2-06FE-4668-8479-E5EA6D0D61DF}"/>
    <dgm:cxn modelId="{89AF6F82-CDD5-6C46-A1EC-FF0053290C67}" type="presOf" srcId="{15AFA756-3EC1-407A-BE92-6E76AA0E062A}" destId="{AACCF1D7-A1B9-4137-9065-5E078348E623}" srcOrd="0" destOrd="0" presId="urn:microsoft.com/office/officeart/2005/8/layout/vList5"/>
    <dgm:cxn modelId="{F86FD68E-478A-AD48-BE34-41B5C5978329}" type="presOf" srcId="{E0AB3C06-19C4-438E-A7A4-938478DD02DB}" destId="{12B4716E-3391-4B44-AB1E-9921B4115EE0}" srcOrd="0" destOrd="0" presId="urn:microsoft.com/office/officeart/2005/8/layout/vList5"/>
    <dgm:cxn modelId="{CF526191-EB39-B040-AD0F-544F5F98F386}" type="presOf" srcId="{75788472-7976-48AB-8536-8D7B9CC8FAD2}" destId="{77F2EE58-97BB-42B0-90B5-B8CEFB7AD080}" srcOrd="0" destOrd="0" presId="urn:microsoft.com/office/officeart/2005/8/layout/vList5"/>
    <dgm:cxn modelId="{8235E397-3D64-154B-914C-C1A842311BB3}" type="presOf" srcId="{139A0DCC-8266-4A6F-A17A-28D828D231EC}" destId="{F7BAAC2B-6D27-4F8A-A7EE-C53495975C7C}" srcOrd="0" destOrd="0" presId="urn:microsoft.com/office/officeart/2005/8/layout/vList5"/>
    <dgm:cxn modelId="{B3DDE798-AC4B-4D58-B4E7-F16F864205F8}" srcId="{139A0DCC-8266-4A6F-A17A-28D828D231EC}" destId="{547F1E1D-D853-4066-BBBA-804058C006CC}" srcOrd="5" destOrd="0" parTransId="{B50CD34C-DD23-48D7-97E9-FD0FFD79177E}" sibTransId="{D7C2540C-4A7A-4E90-9C0A-DC6B6FA2480B}"/>
    <dgm:cxn modelId="{6AE6D29F-98FE-BD4C-97D9-3352184269F8}" type="presOf" srcId="{547F1E1D-D853-4066-BBBA-804058C006CC}" destId="{14CA7B92-9B4E-4D58-ACD7-3072988CC8B8}" srcOrd="0" destOrd="0" presId="urn:microsoft.com/office/officeart/2005/8/layout/vList5"/>
    <dgm:cxn modelId="{4BCC90A3-D23F-4EF4-A3A0-4CC8898BF5D3}" srcId="{139A0DCC-8266-4A6F-A17A-28D828D231EC}" destId="{15AFA756-3EC1-407A-BE92-6E76AA0E062A}" srcOrd="3" destOrd="0" parTransId="{5F3FADD2-9744-4E92-81F5-29759D0EAA90}" sibTransId="{BD9A871C-16F9-49FE-AD42-B82DC8AF7C91}"/>
    <dgm:cxn modelId="{5100F1A5-4FC3-4E52-8638-C58A74832C77}" srcId="{15AFA756-3EC1-407A-BE92-6E76AA0E062A}" destId="{3FFB0136-E408-4B3D-9E13-BF97123A3337}" srcOrd="0" destOrd="0" parTransId="{CAEAB7CB-B557-4DBD-96EE-EF4607181D0B}" sibTransId="{25B03CD2-4F39-4963-A43C-EDE218128725}"/>
    <dgm:cxn modelId="{99E65BA8-C7C7-964C-AE88-C532B75E2DF7}" type="presOf" srcId="{255051E5-B970-4363-BAE3-55ED2CA773D8}" destId="{03585ED2-4DC3-46A2-8343-42B6FBE2042D}" srcOrd="0" destOrd="0" presId="urn:microsoft.com/office/officeart/2005/8/layout/vList5"/>
    <dgm:cxn modelId="{EE2551D7-14A3-41E9-88C7-298F3810458C}" srcId="{6B4E7792-CD7F-40B1-8D6C-8556DB547D75}" destId="{255051E5-B970-4363-BAE3-55ED2CA773D8}" srcOrd="0" destOrd="0" parTransId="{33B20B09-0DF9-4C73-85F0-5262AA2A4C8B}" sibTransId="{839464A5-E151-4753-B18F-681BEF0EDA30}"/>
    <dgm:cxn modelId="{2260CAEA-9865-4348-9143-C2759F67DAE8}" type="presOf" srcId="{3FFB0136-E408-4B3D-9E13-BF97123A3337}" destId="{4EB1ED70-7604-4D7C-A044-4E1967D2B9D6}" srcOrd="0" destOrd="0" presId="urn:microsoft.com/office/officeart/2005/8/layout/vList5"/>
    <dgm:cxn modelId="{FAED81F2-C13B-4AFF-A6E8-C8BFCA97643D}" srcId="{A225F423-9F89-4644-9AB4-389A9EAAF89D}" destId="{C19F72E3-CE8A-468B-83B9-BDA34078E132}" srcOrd="0" destOrd="0" parTransId="{58F06942-6EA0-446C-949F-39747AE8F86B}" sibTransId="{4982E9EB-66AB-455A-A741-BBBB03387A44}"/>
    <dgm:cxn modelId="{0AE2B2F3-6050-D443-8A65-F5945D0AFD48}" type="presOf" srcId="{42694D8F-7CC0-4B4A-972C-89EE500379FE}" destId="{C198CC68-82FE-4A72-A8E8-42D124DD3B23}" srcOrd="0" destOrd="0" presId="urn:microsoft.com/office/officeart/2005/8/layout/vList5"/>
    <dgm:cxn modelId="{22ECD71F-F32D-F649-8EE8-245BCA70589C}" type="presParOf" srcId="{F7BAAC2B-6D27-4F8A-A7EE-C53495975C7C}" destId="{9CD1B3AC-A198-4AC9-AB43-AFD030772B29}" srcOrd="0" destOrd="0" presId="urn:microsoft.com/office/officeart/2005/8/layout/vList5"/>
    <dgm:cxn modelId="{6B218DE4-BA86-1544-8909-BFC2A61BDAEB}" type="presParOf" srcId="{9CD1B3AC-A198-4AC9-AB43-AFD030772B29}" destId="{29E5EC79-0B79-457A-88AC-CC5FD6FCB34E}" srcOrd="0" destOrd="0" presId="urn:microsoft.com/office/officeart/2005/8/layout/vList5"/>
    <dgm:cxn modelId="{5DDDCECB-9121-5548-AEE8-784C47CC50AC}" type="presParOf" srcId="{9CD1B3AC-A198-4AC9-AB43-AFD030772B29}" destId="{77F2EE58-97BB-42B0-90B5-B8CEFB7AD080}" srcOrd="1" destOrd="0" presId="urn:microsoft.com/office/officeart/2005/8/layout/vList5"/>
    <dgm:cxn modelId="{C7279019-DB26-AF49-93A7-B1A620430998}" type="presParOf" srcId="{F7BAAC2B-6D27-4F8A-A7EE-C53495975C7C}" destId="{7A09979C-8A05-46C1-9462-35C7000344B1}" srcOrd="1" destOrd="0" presId="urn:microsoft.com/office/officeart/2005/8/layout/vList5"/>
    <dgm:cxn modelId="{EC659D60-23B0-C648-80EB-B30569C220BE}" type="presParOf" srcId="{F7BAAC2B-6D27-4F8A-A7EE-C53495975C7C}" destId="{44715751-5E84-4FAC-B514-1F50ECAF67BD}" srcOrd="2" destOrd="0" presId="urn:microsoft.com/office/officeart/2005/8/layout/vList5"/>
    <dgm:cxn modelId="{98CD6886-34F1-5740-80B9-C5B9DC76DEAC}" type="presParOf" srcId="{44715751-5E84-4FAC-B514-1F50ECAF67BD}" destId="{C6CAC055-7CAD-49E2-9187-5D053967CC1C}" srcOrd="0" destOrd="0" presId="urn:microsoft.com/office/officeart/2005/8/layout/vList5"/>
    <dgm:cxn modelId="{99456563-ACB8-D74B-805B-05B2872408C8}" type="presParOf" srcId="{44715751-5E84-4FAC-B514-1F50ECAF67BD}" destId="{03585ED2-4DC3-46A2-8343-42B6FBE2042D}" srcOrd="1" destOrd="0" presId="urn:microsoft.com/office/officeart/2005/8/layout/vList5"/>
    <dgm:cxn modelId="{F1EED3AE-D708-3641-B469-6EC338163AAE}" type="presParOf" srcId="{F7BAAC2B-6D27-4F8A-A7EE-C53495975C7C}" destId="{9E953099-27D4-4AAC-A471-FCDBE61734E6}" srcOrd="3" destOrd="0" presId="urn:microsoft.com/office/officeart/2005/8/layout/vList5"/>
    <dgm:cxn modelId="{9C46C077-732A-A64D-9E81-4E5AD855DB0F}" type="presParOf" srcId="{F7BAAC2B-6D27-4F8A-A7EE-C53495975C7C}" destId="{E7C83AF4-16FC-4767-91AC-E1426A3BEC50}" srcOrd="4" destOrd="0" presId="urn:microsoft.com/office/officeart/2005/8/layout/vList5"/>
    <dgm:cxn modelId="{275867EE-2FAD-DC41-9062-661EA97829B9}" type="presParOf" srcId="{E7C83AF4-16FC-4767-91AC-E1426A3BEC50}" destId="{6F6002D3-C615-4070-BC20-44EE61829FEF}" srcOrd="0" destOrd="0" presId="urn:microsoft.com/office/officeart/2005/8/layout/vList5"/>
    <dgm:cxn modelId="{B8257D16-7DA6-2246-8994-25EFB5263D21}" type="presParOf" srcId="{E7C83AF4-16FC-4767-91AC-E1426A3BEC50}" destId="{C198CC68-82FE-4A72-A8E8-42D124DD3B23}" srcOrd="1" destOrd="0" presId="urn:microsoft.com/office/officeart/2005/8/layout/vList5"/>
    <dgm:cxn modelId="{929B72C8-16C9-DD46-8C91-F5800ACF06E8}" type="presParOf" srcId="{F7BAAC2B-6D27-4F8A-A7EE-C53495975C7C}" destId="{F2427E3A-07F4-4C94-9E5B-9189E9149107}" srcOrd="5" destOrd="0" presId="urn:microsoft.com/office/officeart/2005/8/layout/vList5"/>
    <dgm:cxn modelId="{CDFFB82F-21F4-7248-9F95-C7EF9A0394F9}" type="presParOf" srcId="{F7BAAC2B-6D27-4F8A-A7EE-C53495975C7C}" destId="{494A03B9-BA36-4896-A7AA-9D8B7CB08D7E}" srcOrd="6" destOrd="0" presId="urn:microsoft.com/office/officeart/2005/8/layout/vList5"/>
    <dgm:cxn modelId="{719E8DB3-528C-4845-93A5-E2CA7AF9C32C}" type="presParOf" srcId="{494A03B9-BA36-4896-A7AA-9D8B7CB08D7E}" destId="{AACCF1D7-A1B9-4137-9065-5E078348E623}" srcOrd="0" destOrd="0" presId="urn:microsoft.com/office/officeart/2005/8/layout/vList5"/>
    <dgm:cxn modelId="{A2DA49B6-998D-B64B-9107-8545ACD22573}" type="presParOf" srcId="{494A03B9-BA36-4896-A7AA-9D8B7CB08D7E}" destId="{4EB1ED70-7604-4D7C-A044-4E1967D2B9D6}" srcOrd="1" destOrd="0" presId="urn:microsoft.com/office/officeart/2005/8/layout/vList5"/>
    <dgm:cxn modelId="{3A8E03CC-F158-E84F-87E6-337A424A70D4}" type="presParOf" srcId="{F7BAAC2B-6D27-4F8A-A7EE-C53495975C7C}" destId="{16ED5C6F-D9E2-4A1C-BD63-66D72D0D5B61}" srcOrd="7" destOrd="0" presId="urn:microsoft.com/office/officeart/2005/8/layout/vList5"/>
    <dgm:cxn modelId="{5DFBBF99-E15E-1F46-AC5A-6154C564466C}" type="presParOf" srcId="{F7BAAC2B-6D27-4F8A-A7EE-C53495975C7C}" destId="{6F3D9770-7AF1-4662-ADBD-50DFBF612F01}" srcOrd="8" destOrd="0" presId="urn:microsoft.com/office/officeart/2005/8/layout/vList5"/>
    <dgm:cxn modelId="{8BBF183A-6354-024F-8EB2-B23900F29B59}" type="presParOf" srcId="{6F3D9770-7AF1-4662-ADBD-50DFBF612F01}" destId="{7880ED01-2A67-4A02-8A00-5BF33189194D}" srcOrd="0" destOrd="0" presId="urn:microsoft.com/office/officeart/2005/8/layout/vList5"/>
    <dgm:cxn modelId="{4DFABC15-A20A-8A41-90DC-7C6E7B26F9DE}" type="presParOf" srcId="{6F3D9770-7AF1-4662-ADBD-50DFBF612F01}" destId="{4B8BF03A-A943-4D05-9CCB-CB4BAFF1E9D9}" srcOrd="1" destOrd="0" presId="urn:microsoft.com/office/officeart/2005/8/layout/vList5"/>
    <dgm:cxn modelId="{EA42A3BF-1B5E-F74D-B01B-AE177A7897D4}" type="presParOf" srcId="{F7BAAC2B-6D27-4F8A-A7EE-C53495975C7C}" destId="{DAA8DC0B-68C3-4D87-9BF4-2B544D2B1617}" srcOrd="9" destOrd="0" presId="urn:microsoft.com/office/officeart/2005/8/layout/vList5"/>
    <dgm:cxn modelId="{F303CE02-547E-A14D-A289-2C392708ED69}" type="presParOf" srcId="{F7BAAC2B-6D27-4F8A-A7EE-C53495975C7C}" destId="{1D03B5E0-D90E-4997-A9F5-E64618508F22}" srcOrd="10" destOrd="0" presId="urn:microsoft.com/office/officeart/2005/8/layout/vList5"/>
    <dgm:cxn modelId="{B69EE28F-8CA2-B742-829B-F7C77FDEB594}" type="presParOf" srcId="{1D03B5E0-D90E-4997-A9F5-E64618508F22}" destId="{14CA7B92-9B4E-4D58-ACD7-3072988CC8B8}" srcOrd="0" destOrd="0" presId="urn:microsoft.com/office/officeart/2005/8/layout/vList5"/>
    <dgm:cxn modelId="{F669EFC1-BA99-5C4C-8F30-BA2C2A1B9B1E}" type="presParOf" srcId="{1D03B5E0-D90E-4997-A9F5-E64618508F22}" destId="{12B4716E-3391-4B44-AB1E-9921B4115E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87F127-A976-6A4B-9C34-FE785CF51BE5}"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0210122D-7615-D14B-8BC8-738B36300ECE}">
      <dgm:prSet phldrT="[Text]"/>
      <dgm:spPr/>
      <dgm:t>
        <a:bodyPr/>
        <a:lstStyle/>
        <a:p>
          <a:r>
            <a:rPr lang="en-US" dirty="0"/>
            <a:t>State Leadership Team</a:t>
          </a:r>
        </a:p>
      </dgm:t>
    </dgm:pt>
    <dgm:pt modelId="{50F7B361-DDFF-5549-811D-3FE72A762FD9}" type="parTrans" cxnId="{3FA16F7C-C078-8545-BCF3-0B2D8942D6E1}">
      <dgm:prSet/>
      <dgm:spPr/>
      <dgm:t>
        <a:bodyPr/>
        <a:lstStyle/>
        <a:p>
          <a:endParaRPr lang="en-US"/>
        </a:p>
      </dgm:t>
    </dgm:pt>
    <dgm:pt modelId="{634A7FA1-E9BD-6D41-8050-68C66597E67E}" type="sibTrans" cxnId="{3FA16F7C-C078-8545-BCF3-0B2D8942D6E1}">
      <dgm:prSet/>
      <dgm:spPr/>
      <dgm:t>
        <a:bodyPr/>
        <a:lstStyle/>
        <a:p>
          <a:endParaRPr lang="en-US"/>
        </a:p>
      </dgm:t>
    </dgm:pt>
    <dgm:pt modelId="{7C0DD720-6C9D-4144-A3A4-DFAD7B6C2A03}">
      <dgm:prSet phldrT="[Text]"/>
      <dgm:spPr/>
      <dgm:t>
        <a:bodyPr/>
        <a:lstStyle/>
        <a:p>
          <a:r>
            <a:rPr lang="en-US" dirty="0"/>
            <a:t>Regional Leadership Team</a:t>
          </a:r>
        </a:p>
      </dgm:t>
    </dgm:pt>
    <dgm:pt modelId="{34A8236D-397E-2F4F-AA84-0E5CBBDF3607}" type="parTrans" cxnId="{03F3B69F-9962-0748-B55D-4C17D02F0810}">
      <dgm:prSet/>
      <dgm:spPr/>
      <dgm:t>
        <a:bodyPr/>
        <a:lstStyle/>
        <a:p>
          <a:endParaRPr lang="en-US"/>
        </a:p>
      </dgm:t>
    </dgm:pt>
    <dgm:pt modelId="{9D0F3CF0-1C98-A945-B4A2-32BB93D780CA}" type="sibTrans" cxnId="{03F3B69F-9962-0748-B55D-4C17D02F0810}">
      <dgm:prSet/>
      <dgm:spPr/>
      <dgm:t>
        <a:bodyPr/>
        <a:lstStyle/>
        <a:p>
          <a:endParaRPr lang="en-US"/>
        </a:p>
      </dgm:t>
    </dgm:pt>
    <dgm:pt modelId="{582A1D18-A644-6B4F-A835-F650EFFEFB3A}">
      <dgm:prSet phldrT="[Text]"/>
      <dgm:spPr/>
      <dgm:t>
        <a:bodyPr/>
        <a:lstStyle/>
        <a:p>
          <a:r>
            <a:rPr lang="en-US" dirty="0"/>
            <a:t>District/Community Leadership Team</a:t>
          </a:r>
        </a:p>
      </dgm:t>
    </dgm:pt>
    <dgm:pt modelId="{9A9BE28F-9B64-334E-8C78-CDA5390DFFB9}" type="parTrans" cxnId="{12C8707E-AB47-7D43-AE2C-143ECB1214BC}">
      <dgm:prSet/>
      <dgm:spPr/>
      <dgm:t>
        <a:bodyPr/>
        <a:lstStyle/>
        <a:p>
          <a:endParaRPr lang="en-US"/>
        </a:p>
      </dgm:t>
    </dgm:pt>
    <dgm:pt modelId="{A931F58D-788E-D24E-90B2-BB087DD22CDF}" type="sibTrans" cxnId="{12C8707E-AB47-7D43-AE2C-143ECB1214BC}">
      <dgm:prSet/>
      <dgm:spPr/>
      <dgm:t>
        <a:bodyPr/>
        <a:lstStyle/>
        <a:p>
          <a:endParaRPr lang="en-US"/>
        </a:p>
      </dgm:t>
    </dgm:pt>
    <dgm:pt modelId="{27C011A4-388B-9744-A3D2-9FFDF641FA5D}">
      <dgm:prSet phldrT="[Text]"/>
      <dgm:spPr/>
      <dgm:t>
        <a:bodyPr/>
        <a:lstStyle/>
        <a:p>
          <a:r>
            <a:rPr lang="en-US" dirty="0"/>
            <a:t>District/Community Leadership Team</a:t>
          </a:r>
        </a:p>
      </dgm:t>
    </dgm:pt>
    <dgm:pt modelId="{E054EDDA-44FF-544E-84A2-EC58BC34E77B}" type="parTrans" cxnId="{5CACF822-D9FA-044E-AF89-F52D7AA6A198}">
      <dgm:prSet/>
      <dgm:spPr/>
      <dgm:t>
        <a:bodyPr/>
        <a:lstStyle/>
        <a:p>
          <a:endParaRPr lang="en-US"/>
        </a:p>
      </dgm:t>
    </dgm:pt>
    <dgm:pt modelId="{E1B24B34-C758-5B4B-A934-4AB43F4F688F}" type="sibTrans" cxnId="{5CACF822-D9FA-044E-AF89-F52D7AA6A198}">
      <dgm:prSet/>
      <dgm:spPr/>
      <dgm:t>
        <a:bodyPr/>
        <a:lstStyle/>
        <a:p>
          <a:endParaRPr lang="en-US"/>
        </a:p>
      </dgm:t>
    </dgm:pt>
    <dgm:pt modelId="{CE8C3CD9-0803-F340-800C-81E77BAF1DB3}">
      <dgm:prSet phldrT="[Text]"/>
      <dgm:spPr/>
      <dgm:t>
        <a:bodyPr/>
        <a:lstStyle/>
        <a:p>
          <a:r>
            <a:rPr lang="en-US" dirty="0"/>
            <a:t>Regional Leadership Team</a:t>
          </a:r>
        </a:p>
      </dgm:t>
    </dgm:pt>
    <dgm:pt modelId="{93CDF3E7-7729-F74A-A010-218FAEE64856}" type="parTrans" cxnId="{FA32133F-4D58-E448-96BA-7095EAC5697E}">
      <dgm:prSet/>
      <dgm:spPr/>
      <dgm:t>
        <a:bodyPr/>
        <a:lstStyle/>
        <a:p>
          <a:endParaRPr lang="en-US"/>
        </a:p>
      </dgm:t>
    </dgm:pt>
    <dgm:pt modelId="{1366C787-F80A-8943-B9AA-85A8108A7286}" type="sibTrans" cxnId="{FA32133F-4D58-E448-96BA-7095EAC5697E}">
      <dgm:prSet/>
      <dgm:spPr/>
      <dgm:t>
        <a:bodyPr/>
        <a:lstStyle/>
        <a:p>
          <a:endParaRPr lang="en-US"/>
        </a:p>
      </dgm:t>
    </dgm:pt>
    <dgm:pt modelId="{35487C7F-CA6D-8F4C-9E84-6283342BB392}">
      <dgm:prSet phldrT="[Text]"/>
      <dgm:spPr/>
      <dgm:t>
        <a:bodyPr/>
        <a:lstStyle/>
        <a:p>
          <a:r>
            <a:rPr lang="en-US" dirty="0"/>
            <a:t>District/Community Leadership Team</a:t>
          </a:r>
        </a:p>
      </dgm:t>
    </dgm:pt>
    <dgm:pt modelId="{C49CD9FD-2E18-2547-9361-81295E305B55}" type="parTrans" cxnId="{41DB2025-FEDE-3442-9EA7-C71067E47A75}">
      <dgm:prSet/>
      <dgm:spPr/>
      <dgm:t>
        <a:bodyPr/>
        <a:lstStyle/>
        <a:p>
          <a:endParaRPr lang="en-US"/>
        </a:p>
      </dgm:t>
    </dgm:pt>
    <dgm:pt modelId="{C19E40C4-0DB2-E943-9F7C-82FBBC7F8C83}" type="sibTrans" cxnId="{41DB2025-FEDE-3442-9EA7-C71067E47A75}">
      <dgm:prSet/>
      <dgm:spPr/>
      <dgm:t>
        <a:bodyPr/>
        <a:lstStyle/>
        <a:p>
          <a:endParaRPr lang="en-US"/>
        </a:p>
      </dgm:t>
    </dgm:pt>
    <dgm:pt modelId="{4747CEB3-1032-7247-8177-AA6E88D242AD}">
      <dgm:prSet/>
      <dgm:spPr/>
      <dgm:t>
        <a:bodyPr/>
        <a:lstStyle/>
        <a:p>
          <a:r>
            <a:rPr lang="en-US" dirty="0"/>
            <a:t>School Leadership Team</a:t>
          </a:r>
        </a:p>
      </dgm:t>
    </dgm:pt>
    <dgm:pt modelId="{CEB05911-6463-3E40-B14E-90A82F9EF78F}" type="parTrans" cxnId="{49DEC4E1-7084-814D-B385-D8A6CA718FD1}">
      <dgm:prSet/>
      <dgm:spPr/>
      <dgm:t>
        <a:bodyPr/>
        <a:lstStyle/>
        <a:p>
          <a:endParaRPr lang="en-US"/>
        </a:p>
      </dgm:t>
    </dgm:pt>
    <dgm:pt modelId="{738E47E4-53D6-0640-955D-B80FD9388CBA}" type="sibTrans" cxnId="{49DEC4E1-7084-814D-B385-D8A6CA718FD1}">
      <dgm:prSet/>
      <dgm:spPr/>
      <dgm:t>
        <a:bodyPr/>
        <a:lstStyle/>
        <a:p>
          <a:endParaRPr lang="en-US"/>
        </a:p>
      </dgm:t>
    </dgm:pt>
    <dgm:pt modelId="{36F166F2-B5F0-924A-A68A-70853FE50B3C}">
      <dgm:prSet/>
      <dgm:spPr/>
      <dgm:t>
        <a:bodyPr/>
        <a:lstStyle/>
        <a:p>
          <a:r>
            <a:rPr lang="en-US" dirty="0"/>
            <a:t>School Leadership Team</a:t>
          </a:r>
        </a:p>
      </dgm:t>
    </dgm:pt>
    <dgm:pt modelId="{940E2A03-2872-604A-A772-4F9486C68AE2}" type="parTrans" cxnId="{2FFFC605-42BC-E34E-B94A-432C7D900F32}">
      <dgm:prSet/>
      <dgm:spPr/>
    </dgm:pt>
    <dgm:pt modelId="{CE9758AA-6475-7F44-A3E7-240AE1531FAF}" type="sibTrans" cxnId="{2FFFC605-42BC-E34E-B94A-432C7D900F32}">
      <dgm:prSet/>
      <dgm:spPr/>
    </dgm:pt>
    <dgm:pt modelId="{132E1727-8C11-0144-8B77-59612080C5D4}">
      <dgm:prSet/>
      <dgm:spPr/>
      <dgm:t>
        <a:bodyPr/>
        <a:lstStyle/>
        <a:p>
          <a:r>
            <a:rPr lang="en-US" dirty="0"/>
            <a:t>School Leadership Team</a:t>
          </a:r>
        </a:p>
      </dgm:t>
    </dgm:pt>
    <dgm:pt modelId="{1C35FB05-978A-7A4F-BFA2-F0E0E8A5D1BE}" type="parTrans" cxnId="{370C5EBD-62D8-F248-BD3C-6E41FCCA8334}">
      <dgm:prSet/>
      <dgm:spPr/>
    </dgm:pt>
    <dgm:pt modelId="{84CD3C15-429E-AE43-959F-6F519F68CEA7}" type="sibTrans" cxnId="{370C5EBD-62D8-F248-BD3C-6E41FCCA8334}">
      <dgm:prSet/>
      <dgm:spPr/>
    </dgm:pt>
    <dgm:pt modelId="{59799DE3-8C21-8A43-8230-6F84A7D7E164}">
      <dgm:prSet/>
      <dgm:spPr/>
      <dgm:t>
        <a:bodyPr/>
        <a:lstStyle/>
        <a:p>
          <a:r>
            <a:rPr lang="en-US" dirty="0"/>
            <a:t>School Leadership Team</a:t>
          </a:r>
        </a:p>
      </dgm:t>
    </dgm:pt>
    <dgm:pt modelId="{65B72729-EA12-2A46-97B0-920C33819F56}" type="parTrans" cxnId="{FB5C8A38-F3D2-5248-9261-C643B4280D41}">
      <dgm:prSet/>
      <dgm:spPr/>
    </dgm:pt>
    <dgm:pt modelId="{BC881F37-85DB-2343-9BE7-AAB829A20825}" type="sibTrans" cxnId="{FB5C8A38-F3D2-5248-9261-C643B4280D41}">
      <dgm:prSet/>
      <dgm:spPr/>
    </dgm:pt>
    <dgm:pt modelId="{E90B2300-78AA-E446-B465-0AE96043A453}" type="pres">
      <dgm:prSet presAssocID="{9E87F127-A976-6A4B-9C34-FE785CF51BE5}" presName="hierChild1" presStyleCnt="0">
        <dgm:presLayoutVars>
          <dgm:chPref val="1"/>
          <dgm:dir/>
          <dgm:animOne val="branch"/>
          <dgm:animLvl val="lvl"/>
          <dgm:resizeHandles/>
        </dgm:presLayoutVars>
      </dgm:prSet>
      <dgm:spPr/>
    </dgm:pt>
    <dgm:pt modelId="{74B15105-E157-7B49-BBC9-1DD37C925A0A}" type="pres">
      <dgm:prSet presAssocID="{0210122D-7615-D14B-8BC8-738B36300ECE}" presName="hierRoot1" presStyleCnt="0"/>
      <dgm:spPr/>
    </dgm:pt>
    <dgm:pt modelId="{1542DFF6-25DE-B046-9C08-7FEBF9216AAA}" type="pres">
      <dgm:prSet presAssocID="{0210122D-7615-D14B-8BC8-738B36300ECE}" presName="composite" presStyleCnt="0"/>
      <dgm:spPr/>
    </dgm:pt>
    <dgm:pt modelId="{57B8D697-0350-0746-8EE5-B4B79C7D01BC}" type="pres">
      <dgm:prSet presAssocID="{0210122D-7615-D14B-8BC8-738B36300ECE}" presName="background" presStyleLbl="node0" presStyleIdx="0" presStyleCnt="1"/>
      <dgm:spPr/>
    </dgm:pt>
    <dgm:pt modelId="{47A8DFA0-C731-1E41-934A-FDEBAB752EF0}" type="pres">
      <dgm:prSet presAssocID="{0210122D-7615-D14B-8BC8-738B36300ECE}" presName="text" presStyleLbl="fgAcc0" presStyleIdx="0" presStyleCnt="1">
        <dgm:presLayoutVars>
          <dgm:chPref val="3"/>
        </dgm:presLayoutVars>
      </dgm:prSet>
      <dgm:spPr/>
    </dgm:pt>
    <dgm:pt modelId="{71C97194-8DE8-A04D-BC3A-388EC974F89F}" type="pres">
      <dgm:prSet presAssocID="{0210122D-7615-D14B-8BC8-738B36300ECE}" presName="hierChild2" presStyleCnt="0"/>
      <dgm:spPr/>
    </dgm:pt>
    <dgm:pt modelId="{163C6643-9A22-A548-BF00-F91856DC11D2}" type="pres">
      <dgm:prSet presAssocID="{34A8236D-397E-2F4F-AA84-0E5CBBDF3607}" presName="Name10" presStyleLbl="parChTrans1D2" presStyleIdx="0" presStyleCnt="2"/>
      <dgm:spPr/>
    </dgm:pt>
    <dgm:pt modelId="{038539C7-AADF-ED41-8212-2E1954A39685}" type="pres">
      <dgm:prSet presAssocID="{7C0DD720-6C9D-4144-A3A4-DFAD7B6C2A03}" presName="hierRoot2" presStyleCnt="0"/>
      <dgm:spPr/>
    </dgm:pt>
    <dgm:pt modelId="{B02DF55F-6807-1E45-8A35-92F62F177CB6}" type="pres">
      <dgm:prSet presAssocID="{7C0DD720-6C9D-4144-A3A4-DFAD7B6C2A03}" presName="composite2" presStyleCnt="0"/>
      <dgm:spPr/>
    </dgm:pt>
    <dgm:pt modelId="{57655DF2-09E1-7848-8151-1E70BFB93FFD}" type="pres">
      <dgm:prSet presAssocID="{7C0DD720-6C9D-4144-A3A4-DFAD7B6C2A03}" presName="background2" presStyleLbl="node2" presStyleIdx="0" presStyleCnt="2"/>
      <dgm:spPr/>
    </dgm:pt>
    <dgm:pt modelId="{4CF10C11-2282-6443-801B-84B34E7B95AF}" type="pres">
      <dgm:prSet presAssocID="{7C0DD720-6C9D-4144-A3A4-DFAD7B6C2A03}" presName="text2" presStyleLbl="fgAcc2" presStyleIdx="0" presStyleCnt="2">
        <dgm:presLayoutVars>
          <dgm:chPref val="3"/>
        </dgm:presLayoutVars>
      </dgm:prSet>
      <dgm:spPr/>
    </dgm:pt>
    <dgm:pt modelId="{9CD6D84E-6A02-4E4C-96B9-CC02FF4E23BE}" type="pres">
      <dgm:prSet presAssocID="{7C0DD720-6C9D-4144-A3A4-DFAD7B6C2A03}" presName="hierChild3" presStyleCnt="0"/>
      <dgm:spPr/>
    </dgm:pt>
    <dgm:pt modelId="{33EE73EC-774D-CF4D-80DD-15FF711CBC16}" type="pres">
      <dgm:prSet presAssocID="{9A9BE28F-9B64-334E-8C78-CDA5390DFFB9}" presName="Name17" presStyleLbl="parChTrans1D3" presStyleIdx="0" presStyleCnt="3"/>
      <dgm:spPr/>
    </dgm:pt>
    <dgm:pt modelId="{A1B923A9-F33E-9E46-8E68-E59983C06B1F}" type="pres">
      <dgm:prSet presAssocID="{582A1D18-A644-6B4F-A835-F650EFFEFB3A}" presName="hierRoot3" presStyleCnt="0"/>
      <dgm:spPr/>
    </dgm:pt>
    <dgm:pt modelId="{55B1F28D-16F6-0346-8A04-C57C1C24C124}" type="pres">
      <dgm:prSet presAssocID="{582A1D18-A644-6B4F-A835-F650EFFEFB3A}" presName="composite3" presStyleCnt="0"/>
      <dgm:spPr/>
    </dgm:pt>
    <dgm:pt modelId="{C1D33398-7DAF-864A-90C4-3C30F2D2B81B}" type="pres">
      <dgm:prSet presAssocID="{582A1D18-A644-6B4F-A835-F650EFFEFB3A}" presName="background3" presStyleLbl="node3" presStyleIdx="0" presStyleCnt="3"/>
      <dgm:spPr/>
    </dgm:pt>
    <dgm:pt modelId="{3EFD824B-7438-4643-A9C2-3555A37951DA}" type="pres">
      <dgm:prSet presAssocID="{582A1D18-A644-6B4F-A835-F650EFFEFB3A}" presName="text3" presStyleLbl="fgAcc3" presStyleIdx="0" presStyleCnt="3">
        <dgm:presLayoutVars>
          <dgm:chPref val="3"/>
        </dgm:presLayoutVars>
      </dgm:prSet>
      <dgm:spPr/>
    </dgm:pt>
    <dgm:pt modelId="{0BBB2F28-12DB-7B48-9630-2F69732BAA89}" type="pres">
      <dgm:prSet presAssocID="{582A1D18-A644-6B4F-A835-F650EFFEFB3A}" presName="hierChild4" presStyleCnt="0"/>
      <dgm:spPr/>
    </dgm:pt>
    <dgm:pt modelId="{2A531CF4-8AD7-D940-AF5F-25E2E9C0339D}" type="pres">
      <dgm:prSet presAssocID="{65B72729-EA12-2A46-97B0-920C33819F56}" presName="Name23" presStyleLbl="parChTrans1D4" presStyleIdx="0" presStyleCnt="4"/>
      <dgm:spPr/>
    </dgm:pt>
    <dgm:pt modelId="{3B648662-6E26-A849-AE3D-7FA88E6B5B8C}" type="pres">
      <dgm:prSet presAssocID="{59799DE3-8C21-8A43-8230-6F84A7D7E164}" presName="hierRoot4" presStyleCnt="0"/>
      <dgm:spPr/>
    </dgm:pt>
    <dgm:pt modelId="{7FA26997-2549-2443-983D-919D2E656A29}" type="pres">
      <dgm:prSet presAssocID="{59799DE3-8C21-8A43-8230-6F84A7D7E164}" presName="composite4" presStyleCnt="0"/>
      <dgm:spPr/>
    </dgm:pt>
    <dgm:pt modelId="{943D339B-AC1A-0349-A788-27A32C871A74}" type="pres">
      <dgm:prSet presAssocID="{59799DE3-8C21-8A43-8230-6F84A7D7E164}" presName="background4" presStyleLbl="node4" presStyleIdx="0" presStyleCnt="4"/>
      <dgm:spPr/>
    </dgm:pt>
    <dgm:pt modelId="{5580D854-38CE-A24C-A7E9-725BE3101D00}" type="pres">
      <dgm:prSet presAssocID="{59799DE3-8C21-8A43-8230-6F84A7D7E164}" presName="text4" presStyleLbl="fgAcc4" presStyleIdx="0" presStyleCnt="4">
        <dgm:presLayoutVars>
          <dgm:chPref val="3"/>
        </dgm:presLayoutVars>
      </dgm:prSet>
      <dgm:spPr/>
    </dgm:pt>
    <dgm:pt modelId="{5207FB01-1CFB-E744-898B-9B43FF782344}" type="pres">
      <dgm:prSet presAssocID="{59799DE3-8C21-8A43-8230-6F84A7D7E164}" presName="hierChild5" presStyleCnt="0"/>
      <dgm:spPr/>
    </dgm:pt>
    <dgm:pt modelId="{E5BC8795-8914-1944-AB3A-92ADF8E984F3}" type="pres">
      <dgm:prSet presAssocID="{E054EDDA-44FF-544E-84A2-EC58BC34E77B}" presName="Name17" presStyleLbl="parChTrans1D3" presStyleIdx="1" presStyleCnt="3"/>
      <dgm:spPr/>
    </dgm:pt>
    <dgm:pt modelId="{30413FF1-D2A6-2043-AF0E-04B052D90844}" type="pres">
      <dgm:prSet presAssocID="{27C011A4-388B-9744-A3D2-9FFDF641FA5D}" presName="hierRoot3" presStyleCnt="0"/>
      <dgm:spPr/>
    </dgm:pt>
    <dgm:pt modelId="{8E8E1A31-B34F-6642-8809-7CE1BF7D2ABF}" type="pres">
      <dgm:prSet presAssocID="{27C011A4-388B-9744-A3D2-9FFDF641FA5D}" presName="composite3" presStyleCnt="0"/>
      <dgm:spPr/>
    </dgm:pt>
    <dgm:pt modelId="{B7AB457F-366F-F647-8698-6705A71440BE}" type="pres">
      <dgm:prSet presAssocID="{27C011A4-388B-9744-A3D2-9FFDF641FA5D}" presName="background3" presStyleLbl="node3" presStyleIdx="1" presStyleCnt="3"/>
      <dgm:spPr/>
    </dgm:pt>
    <dgm:pt modelId="{71AED88E-E033-AF4F-BEC9-A41F84D805AF}" type="pres">
      <dgm:prSet presAssocID="{27C011A4-388B-9744-A3D2-9FFDF641FA5D}" presName="text3" presStyleLbl="fgAcc3" presStyleIdx="1" presStyleCnt="3">
        <dgm:presLayoutVars>
          <dgm:chPref val="3"/>
        </dgm:presLayoutVars>
      </dgm:prSet>
      <dgm:spPr/>
    </dgm:pt>
    <dgm:pt modelId="{E9FC04D5-EF2C-9E46-A4FA-7DF977C788C3}" type="pres">
      <dgm:prSet presAssocID="{27C011A4-388B-9744-A3D2-9FFDF641FA5D}" presName="hierChild4" presStyleCnt="0"/>
      <dgm:spPr/>
    </dgm:pt>
    <dgm:pt modelId="{1D303B78-E552-4945-BBDA-9F08D29FB502}" type="pres">
      <dgm:prSet presAssocID="{1C35FB05-978A-7A4F-BFA2-F0E0E8A5D1BE}" presName="Name23" presStyleLbl="parChTrans1D4" presStyleIdx="1" presStyleCnt="4"/>
      <dgm:spPr/>
    </dgm:pt>
    <dgm:pt modelId="{C8B0AA5B-6A99-F14A-89A8-F569B3007205}" type="pres">
      <dgm:prSet presAssocID="{132E1727-8C11-0144-8B77-59612080C5D4}" presName="hierRoot4" presStyleCnt="0"/>
      <dgm:spPr/>
    </dgm:pt>
    <dgm:pt modelId="{3C33DE94-4EC2-0D4B-8B45-63F250CD5E50}" type="pres">
      <dgm:prSet presAssocID="{132E1727-8C11-0144-8B77-59612080C5D4}" presName="composite4" presStyleCnt="0"/>
      <dgm:spPr/>
    </dgm:pt>
    <dgm:pt modelId="{090EC92B-EA76-7F4C-AB48-8075F7673BFE}" type="pres">
      <dgm:prSet presAssocID="{132E1727-8C11-0144-8B77-59612080C5D4}" presName="background4" presStyleLbl="node4" presStyleIdx="1" presStyleCnt="4"/>
      <dgm:spPr/>
    </dgm:pt>
    <dgm:pt modelId="{11C2DE16-BD78-114E-8B11-4A3163AFDE21}" type="pres">
      <dgm:prSet presAssocID="{132E1727-8C11-0144-8B77-59612080C5D4}" presName="text4" presStyleLbl="fgAcc4" presStyleIdx="1" presStyleCnt="4">
        <dgm:presLayoutVars>
          <dgm:chPref val="3"/>
        </dgm:presLayoutVars>
      </dgm:prSet>
      <dgm:spPr/>
    </dgm:pt>
    <dgm:pt modelId="{89E6F592-ACB2-5148-9B59-A6AF5F1830D6}" type="pres">
      <dgm:prSet presAssocID="{132E1727-8C11-0144-8B77-59612080C5D4}" presName="hierChild5" presStyleCnt="0"/>
      <dgm:spPr/>
    </dgm:pt>
    <dgm:pt modelId="{7C4F4EA5-8C51-6740-8680-71B67394118C}" type="pres">
      <dgm:prSet presAssocID="{93CDF3E7-7729-F74A-A010-218FAEE64856}" presName="Name10" presStyleLbl="parChTrans1D2" presStyleIdx="1" presStyleCnt="2"/>
      <dgm:spPr/>
    </dgm:pt>
    <dgm:pt modelId="{26353DA6-2E8F-2E41-A52D-C8A3FEBDB634}" type="pres">
      <dgm:prSet presAssocID="{CE8C3CD9-0803-F340-800C-81E77BAF1DB3}" presName="hierRoot2" presStyleCnt="0"/>
      <dgm:spPr/>
    </dgm:pt>
    <dgm:pt modelId="{7604EF4B-0856-D943-94B1-1E8F188554CE}" type="pres">
      <dgm:prSet presAssocID="{CE8C3CD9-0803-F340-800C-81E77BAF1DB3}" presName="composite2" presStyleCnt="0"/>
      <dgm:spPr/>
    </dgm:pt>
    <dgm:pt modelId="{CB48CC19-0F49-3948-94FA-A58E90E5837B}" type="pres">
      <dgm:prSet presAssocID="{CE8C3CD9-0803-F340-800C-81E77BAF1DB3}" presName="background2" presStyleLbl="node2" presStyleIdx="1" presStyleCnt="2"/>
      <dgm:spPr/>
    </dgm:pt>
    <dgm:pt modelId="{BB428DB5-5928-9445-8FD7-6FA06FBF7A9C}" type="pres">
      <dgm:prSet presAssocID="{CE8C3CD9-0803-F340-800C-81E77BAF1DB3}" presName="text2" presStyleLbl="fgAcc2" presStyleIdx="1" presStyleCnt="2">
        <dgm:presLayoutVars>
          <dgm:chPref val="3"/>
        </dgm:presLayoutVars>
      </dgm:prSet>
      <dgm:spPr/>
    </dgm:pt>
    <dgm:pt modelId="{0CE3BE02-CF13-7B4F-9F31-CFBC9FD4EC8F}" type="pres">
      <dgm:prSet presAssocID="{CE8C3CD9-0803-F340-800C-81E77BAF1DB3}" presName="hierChild3" presStyleCnt="0"/>
      <dgm:spPr/>
    </dgm:pt>
    <dgm:pt modelId="{7F6E20B7-0BEC-2942-BBB7-335BB045F9E6}" type="pres">
      <dgm:prSet presAssocID="{C49CD9FD-2E18-2547-9361-81295E305B55}" presName="Name17" presStyleLbl="parChTrans1D3" presStyleIdx="2" presStyleCnt="3"/>
      <dgm:spPr/>
    </dgm:pt>
    <dgm:pt modelId="{A8FB30F6-E331-C546-A83C-3F595DD9D08F}" type="pres">
      <dgm:prSet presAssocID="{35487C7F-CA6D-8F4C-9E84-6283342BB392}" presName="hierRoot3" presStyleCnt="0"/>
      <dgm:spPr/>
    </dgm:pt>
    <dgm:pt modelId="{16C1D746-BBA9-EA4E-9A48-4460A04E1010}" type="pres">
      <dgm:prSet presAssocID="{35487C7F-CA6D-8F4C-9E84-6283342BB392}" presName="composite3" presStyleCnt="0"/>
      <dgm:spPr/>
    </dgm:pt>
    <dgm:pt modelId="{EF4F6371-25DB-2F43-B58C-7DD97A9CA12C}" type="pres">
      <dgm:prSet presAssocID="{35487C7F-CA6D-8F4C-9E84-6283342BB392}" presName="background3" presStyleLbl="node3" presStyleIdx="2" presStyleCnt="3"/>
      <dgm:spPr/>
    </dgm:pt>
    <dgm:pt modelId="{C5CB6ED2-C389-3141-AD97-C411AC4F5F03}" type="pres">
      <dgm:prSet presAssocID="{35487C7F-CA6D-8F4C-9E84-6283342BB392}" presName="text3" presStyleLbl="fgAcc3" presStyleIdx="2" presStyleCnt="3">
        <dgm:presLayoutVars>
          <dgm:chPref val="3"/>
        </dgm:presLayoutVars>
      </dgm:prSet>
      <dgm:spPr/>
    </dgm:pt>
    <dgm:pt modelId="{1A45C473-A662-CE47-AA77-FD934C4B72B3}" type="pres">
      <dgm:prSet presAssocID="{35487C7F-CA6D-8F4C-9E84-6283342BB392}" presName="hierChild4" presStyleCnt="0"/>
      <dgm:spPr/>
    </dgm:pt>
    <dgm:pt modelId="{F2772D22-6870-3447-8160-52A9648A8B72}" type="pres">
      <dgm:prSet presAssocID="{CEB05911-6463-3E40-B14E-90A82F9EF78F}" presName="Name23" presStyleLbl="parChTrans1D4" presStyleIdx="2" presStyleCnt="4"/>
      <dgm:spPr/>
    </dgm:pt>
    <dgm:pt modelId="{03FB367B-6D89-444A-B61E-61616B0F0969}" type="pres">
      <dgm:prSet presAssocID="{4747CEB3-1032-7247-8177-AA6E88D242AD}" presName="hierRoot4" presStyleCnt="0"/>
      <dgm:spPr/>
    </dgm:pt>
    <dgm:pt modelId="{0796507E-5078-4F47-9BB9-04772D77F4CA}" type="pres">
      <dgm:prSet presAssocID="{4747CEB3-1032-7247-8177-AA6E88D242AD}" presName="composite4" presStyleCnt="0"/>
      <dgm:spPr/>
    </dgm:pt>
    <dgm:pt modelId="{92878A79-79EA-A64B-A85D-70C4D64D419F}" type="pres">
      <dgm:prSet presAssocID="{4747CEB3-1032-7247-8177-AA6E88D242AD}" presName="background4" presStyleLbl="node4" presStyleIdx="2" presStyleCnt="4"/>
      <dgm:spPr/>
    </dgm:pt>
    <dgm:pt modelId="{7C0B6CB8-C79C-DD45-A8BB-D6FB20843796}" type="pres">
      <dgm:prSet presAssocID="{4747CEB3-1032-7247-8177-AA6E88D242AD}" presName="text4" presStyleLbl="fgAcc4" presStyleIdx="2" presStyleCnt="4">
        <dgm:presLayoutVars>
          <dgm:chPref val="3"/>
        </dgm:presLayoutVars>
      </dgm:prSet>
      <dgm:spPr/>
    </dgm:pt>
    <dgm:pt modelId="{8F231F93-FE8A-6F48-AFCB-8B69FCAAF573}" type="pres">
      <dgm:prSet presAssocID="{4747CEB3-1032-7247-8177-AA6E88D242AD}" presName="hierChild5" presStyleCnt="0"/>
      <dgm:spPr/>
    </dgm:pt>
    <dgm:pt modelId="{8EC91A8A-F547-6747-95E4-15BD2ACBEE3F}" type="pres">
      <dgm:prSet presAssocID="{940E2A03-2872-604A-A772-4F9486C68AE2}" presName="Name23" presStyleLbl="parChTrans1D4" presStyleIdx="3" presStyleCnt="4"/>
      <dgm:spPr/>
    </dgm:pt>
    <dgm:pt modelId="{92A5BA76-F009-124B-9CD6-35D9AFBB4F75}" type="pres">
      <dgm:prSet presAssocID="{36F166F2-B5F0-924A-A68A-70853FE50B3C}" presName="hierRoot4" presStyleCnt="0"/>
      <dgm:spPr/>
    </dgm:pt>
    <dgm:pt modelId="{6E99AA99-86C9-8C47-BC04-5057C1E5496D}" type="pres">
      <dgm:prSet presAssocID="{36F166F2-B5F0-924A-A68A-70853FE50B3C}" presName="composite4" presStyleCnt="0"/>
      <dgm:spPr/>
    </dgm:pt>
    <dgm:pt modelId="{D0B99FAE-81BD-6E48-947A-1E6668AF7D0C}" type="pres">
      <dgm:prSet presAssocID="{36F166F2-B5F0-924A-A68A-70853FE50B3C}" presName="background4" presStyleLbl="node4" presStyleIdx="3" presStyleCnt="4"/>
      <dgm:spPr/>
    </dgm:pt>
    <dgm:pt modelId="{F29D3289-7D7D-A14B-8522-D2CF3A8F2AA5}" type="pres">
      <dgm:prSet presAssocID="{36F166F2-B5F0-924A-A68A-70853FE50B3C}" presName="text4" presStyleLbl="fgAcc4" presStyleIdx="3" presStyleCnt="4">
        <dgm:presLayoutVars>
          <dgm:chPref val="3"/>
        </dgm:presLayoutVars>
      </dgm:prSet>
      <dgm:spPr/>
    </dgm:pt>
    <dgm:pt modelId="{445EE425-93D9-D243-91A0-9FCDEDE93EC4}" type="pres">
      <dgm:prSet presAssocID="{36F166F2-B5F0-924A-A68A-70853FE50B3C}" presName="hierChild5" presStyleCnt="0"/>
      <dgm:spPr/>
    </dgm:pt>
  </dgm:ptLst>
  <dgm:cxnLst>
    <dgm:cxn modelId="{2FFFC605-42BC-E34E-B94A-432C7D900F32}" srcId="{35487C7F-CA6D-8F4C-9E84-6283342BB392}" destId="{36F166F2-B5F0-924A-A68A-70853FE50B3C}" srcOrd="1" destOrd="0" parTransId="{940E2A03-2872-604A-A772-4F9486C68AE2}" sibTransId="{CE9758AA-6475-7F44-A3E7-240AE1531FAF}"/>
    <dgm:cxn modelId="{9C46AA0B-6949-E34B-97A1-611735B095DA}" type="presOf" srcId="{CE8C3CD9-0803-F340-800C-81E77BAF1DB3}" destId="{BB428DB5-5928-9445-8FD7-6FA06FBF7A9C}" srcOrd="0" destOrd="0" presId="urn:microsoft.com/office/officeart/2005/8/layout/hierarchy1"/>
    <dgm:cxn modelId="{FC65B411-8FDE-664D-8ED8-2DCA24E1EAE4}" type="presOf" srcId="{27C011A4-388B-9744-A3D2-9FFDF641FA5D}" destId="{71AED88E-E033-AF4F-BEC9-A41F84D805AF}" srcOrd="0" destOrd="0" presId="urn:microsoft.com/office/officeart/2005/8/layout/hierarchy1"/>
    <dgm:cxn modelId="{754A6422-EACF-8445-868A-57FB38F02768}" type="presOf" srcId="{1C35FB05-978A-7A4F-BFA2-F0E0E8A5D1BE}" destId="{1D303B78-E552-4945-BBDA-9F08D29FB502}" srcOrd="0" destOrd="0" presId="urn:microsoft.com/office/officeart/2005/8/layout/hierarchy1"/>
    <dgm:cxn modelId="{5CACF822-D9FA-044E-AF89-F52D7AA6A198}" srcId="{7C0DD720-6C9D-4144-A3A4-DFAD7B6C2A03}" destId="{27C011A4-388B-9744-A3D2-9FFDF641FA5D}" srcOrd="1" destOrd="0" parTransId="{E054EDDA-44FF-544E-84A2-EC58BC34E77B}" sibTransId="{E1B24B34-C758-5B4B-A934-4AB43F4F688F}"/>
    <dgm:cxn modelId="{41DB2025-FEDE-3442-9EA7-C71067E47A75}" srcId="{CE8C3CD9-0803-F340-800C-81E77BAF1DB3}" destId="{35487C7F-CA6D-8F4C-9E84-6283342BB392}" srcOrd="0" destOrd="0" parTransId="{C49CD9FD-2E18-2547-9361-81295E305B55}" sibTransId="{C19E40C4-0DB2-E943-9F7C-82FBBC7F8C83}"/>
    <dgm:cxn modelId="{8EDB5E25-1556-5549-9AEB-D1F615764EE3}" type="presOf" srcId="{7C0DD720-6C9D-4144-A3A4-DFAD7B6C2A03}" destId="{4CF10C11-2282-6443-801B-84B34E7B95AF}" srcOrd="0" destOrd="0" presId="urn:microsoft.com/office/officeart/2005/8/layout/hierarchy1"/>
    <dgm:cxn modelId="{FB5C8A38-F3D2-5248-9261-C643B4280D41}" srcId="{582A1D18-A644-6B4F-A835-F650EFFEFB3A}" destId="{59799DE3-8C21-8A43-8230-6F84A7D7E164}" srcOrd="0" destOrd="0" parTransId="{65B72729-EA12-2A46-97B0-920C33819F56}" sibTransId="{BC881F37-85DB-2343-9BE7-AAB829A20825}"/>
    <dgm:cxn modelId="{FA32133F-4D58-E448-96BA-7095EAC5697E}" srcId="{0210122D-7615-D14B-8BC8-738B36300ECE}" destId="{CE8C3CD9-0803-F340-800C-81E77BAF1DB3}" srcOrd="1" destOrd="0" parTransId="{93CDF3E7-7729-F74A-A010-218FAEE64856}" sibTransId="{1366C787-F80A-8943-B9AA-85A8108A7286}"/>
    <dgm:cxn modelId="{22813C45-D764-4548-89C9-C41058A32EDF}" type="presOf" srcId="{35487C7F-CA6D-8F4C-9E84-6283342BB392}" destId="{C5CB6ED2-C389-3141-AD97-C411AC4F5F03}" srcOrd="0" destOrd="0" presId="urn:microsoft.com/office/officeart/2005/8/layout/hierarchy1"/>
    <dgm:cxn modelId="{857B0B59-A392-AF45-8BBD-8FE3546CB045}" type="presOf" srcId="{CEB05911-6463-3E40-B14E-90A82F9EF78F}" destId="{F2772D22-6870-3447-8160-52A9648A8B72}" srcOrd="0" destOrd="0" presId="urn:microsoft.com/office/officeart/2005/8/layout/hierarchy1"/>
    <dgm:cxn modelId="{8F90FF5A-2313-E440-806C-BF2EF984680C}" type="presOf" srcId="{9E87F127-A976-6A4B-9C34-FE785CF51BE5}" destId="{E90B2300-78AA-E446-B465-0AE96043A453}" srcOrd="0" destOrd="0" presId="urn:microsoft.com/office/officeart/2005/8/layout/hierarchy1"/>
    <dgm:cxn modelId="{EF9B4B62-ECC3-5948-A6A4-BD72167F52E9}" type="presOf" srcId="{34A8236D-397E-2F4F-AA84-0E5CBBDF3607}" destId="{163C6643-9A22-A548-BF00-F91856DC11D2}" srcOrd="0" destOrd="0" presId="urn:microsoft.com/office/officeart/2005/8/layout/hierarchy1"/>
    <dgm:cxn modelId="{C779CA75-7CB9-7746-BFE0-AC2B2AE28809}" type="presOf" srcId="{65B72729-EA12-2A46-97B0-920C33819F56}" destId="{2A531CF4-8AD7-D940-AF5F-25E2E9C0339D}" srcOrd="0" destOrd="0" presId="urn:microsoft.com/office/officeart/2005/8/layout/hierarchy1"/>
    <dgm:cxn modelId="{3FA16F7C-C078-8545-BCF3-0B2D8942D6E1}" srcId="{9E87F127-A976-6A4B-9C34-FE785CF51BE5}" destId="{0210122D-7615-D14B-8BC8-738B36300ECE}" srcOrd="0" destOrd="0" parTransId="{50F7B361-DDFF-5549-811D-3FE72A762FD9}" sibTransId="{634A7FA1-E9BD-6D41-8050-68C66597E67E}"/>
    <dgm:cxn modelId="{12C8707E-AB47-7D43-AE2C-143ECB1214BC}" srcId="{7C0DD720-6C9D-4144-A3A4-DFAD7B6C2A03}" destId="{582A1D18-A644-6B4F-A835-F650EFFEFB3A}" srcOrd="0" destOrd="0" parTransId="{9A9BE28F-9B64-334E-8C78-CDA5390DFFB9}" sibTransId="{A931F58D-788E-D24E-90B2-BB087DD22CDF}"/>
    <dgm:cxn modelId="{44DDD48F-3D43-FA44-9C2F-B15A5668F487}" type="presOf" srcId="{582A1D18-A644-6B4F-A835-F650EFFEFB3A}" destId="{3EFD824B-7438-4643-A9C2-3555A37951DA}" srcOrd="0" destOrd="0" presId="urn:microsoft.com/office/officeart/2005/8/layout/hierarchy1"/>
    <dgm:cxn modelId="{CECF8A93-D357-E24E-89C3-0CE27E4705D7}" type="presOf" srcId="{132E1727-8C11-0144-8B77-59612080C5D4}" destId="{11C2DE16-BD78-114E-8B11-4A3163AFDE21}" srcOrd="0" destOrd="0" presId="urn:microsoft.com/office/officeart/2005/8/layout/hierarchy1"/>
    <dgm:cxn modelId="{03F3B69F-9962-0748-B55D-4C17D02F0810}" srcId="{0210122D-7615-D14B-8BC8-738B36300ECE}" destId="{7C0DD720-6C9D-4144-A3A4-DFAD7B6C2A03}" srcOrd="0" destOrd="0" parTransId="{34A8236D-397E-2F4F-AA84-0E5CBBDF3607}" sibTransId="{9D0F3CF0-1C98-A945-B4A2-32BB93D780CA}"/>
    <dgm:cxn modelId="{0F273EAD-1F06-8C4F-B834-745FBCD732E5}" type="presOf" srcId="{9A9BE28F-9B64-334E-8C78-CDA5390DFFB9}" destId="{33EE73EC-774D-CF4D-80DD-15FF711CBC16}" srcOrd="0" destOrd="0" presId="urn:microsoft.com/office/officeart/2005/8/layout/hierarchy1"/>
    <dgm:cxn modelId="{4D29E8B0-9EC9-064F-AEE9-F6A8DA708428}" type="presOf" srcId="{93CDF3E7-7729-F74A-A010-218FAEE64856}" destId="{7C4F4EA5-8C51-6740-8680-71B67394118C}" srcOrd="0" destOrd="0" presId="urn:microsoft.com/office/officeart/2005/8/layout/hierarchy1"/>
    <dgm:cxn modelId="{396DF0B3-D85A-F34F-800C-989B0C3F9CA5}" type="presOf" srcId="{36F166F2-B5F0-924A-A68A-70853FE50B3C}" destId="{F29D3289-7D7D-A14B-8522-D2CF3A8F2AA5}" srcOrd="0" destOrd="0" presId="urn:microsoft.com/office/officeart/2005/8/layout/hierarchy1"/>
    <dgm:cxn modelId="{370C5EBD-62D8-F248-BD3C-6E41FCCA8334}" srcId="{27C011A4-388B-9744-A3D2-9FFDF641FA5D}" destId="{132E1727-8C11-0144-8B77-59612080C5D4}" srcOrd="0" destOrd="0" parTransId="{1C35FB05-978A-7A4F-BFA2-F0E0E8A5D1BE}" sibTransId="{84CD3C15-429E-AE43-959F-6F519F68CEA7}"/>
    <dgm:cxn modelId="{281182BD-C306-2B4B-8469-7083A57322B0}" type="presOf" srcId="{940E2A03-2872-604A-A772-4F9486C68AE2}" destId="{8EC91A8A-F547-6747-95E4-15BD2ACBEE3F}" srcOrd="0" destOrd="0" presId="urn:microsoft.com/office/officeart/2005/8/layout/hierarchy1"/>
    <dgm:cxn modelId="{CC43B0BF-B7FB-BA4E-A703-322E033C47A4}" type="presOf" srcId="{E054EDDA-44FF-544E-84A2-EC58BC34E77B}" destId="{E5BC8795-8914-1944-AB3A-92ADF8E984F3}" srcOrd="0" destOrd="0" presId="urn:microsoft.com/office/officeart/2005/8/layout/hierarchy1"/>
    <dgm:cxn modelId="{8C764EC5-C449-364B-AEC1-B0073ADDCEB1}" type="presOf" srcId="{C49CD9FD-2E18-2547-9361-81295E305B55}" destId="{7F6E20B7-0BEC-2942-BBB7-335BB045F9E6}" srcOrd="0" destOrd="0" presId="urn:microsoft.com/office/officeart/2005/8/layout/hierarchy1"/>
    <dgm:cxn modelId="{9A5304C7-0899-7E49-8678-98DC398D7448}" type="presOf" srcId="{59799DE3-8C21-8A43-8230-6F84A7D7E164}" destId="{5580D854-38CE-A24C-A7E9-725BE3101D00}" srcOrd="0" destOrd="0" presId="urn:microsoft.com/office/officeart/2005/8/layout/hierarchy1"/>
    <dgm:cxn modelId="{293104D5-1444-1243-83D3-92D75EC69B2D}" type="presOf" srcId="{4747CEB3-1032-7247-8177-AA6E88D242AD}" destId="{7C0B6CB8-C79C-DD45-A8BB-D6FB20843796}" srcOrd="0" destOrd="0" presId="urn:microsoft.com/office/officeart/2005/8/layout/hierarchy1"/>
    <dgm:cxn modelId="{49DEC4E1-7084-814D-B385-D8A6CA718FD1}" srcId="{35487C7F-CA6D-8F4C-9E84-6283342BB392}" destId="{4747CEB3-1032-7247-8177-AA6E88D242AD}" srcOrd="0" destOrd="0" parTransId="{CEB05911-6463-3E40-B14E-90A82F9EF78F}" sibTransId="{738E47E4-53D6-0640-955D-B80FD9388CBA}"/>
    <dgm:cxn modelId="{575C11F1-167A-1142-B910-3A521376C7A2}" type="presOf" srcId="{0210122D-7615-D14B-8BC8-738B36300ECE}" destId="{47A8DFA0-C731-1E41-934A-FDEBAB752EF0}" srcOrd="0" destOrd="0" presId="urn:microsoft.com/office/officeart/2005/8/layout/hierarchy1"/>
    <dgm:cxn modelId="{ACEF0DC6-5007-AC4E-9DB3-1B9C4914D2E3}" type="presParOf" srcId="{E90B2300-78AA-E446-B465-0AE96043A453}" destId="{74B15105-E157-7B49-BBC9-1DD37C925A0A}" srcOrd="0" destOrd="0" presId="urn:microsoft.com/office/officeart/2005/8/layout/hierarchy1"/>
    <dgm:cxn modelId="{17775A4A-71DB-2D44-803A-2A4A90C7F64C}" type="presParOf" srcId="{74B15105-E157-7B49-BBC9-1DD37C925A0A}" destId="{1542DFF6-25DE-B046-9C08-7FEBF9216AAA}" srcOrd="0" destOrd="0" presId="urn:microsoft.com/office/officeart/2005/8/layout/hierarchy1"/>
    <dgm:cxn modelId="{7FB72694-0123-0F4C-910B-92D80571DA28}" type="presParOf" srcId="{1542DFF6-25DE-B046-9C08-7FEBF9216AAA}" destId="{57B8D697-0350-0746-8EE5-B4B79C7D01BC}" srcOrd="0" destOrd="0" presId="urn:microsoft.com/office/officeart/2005/8/layout/hierarchy1"/>
    <dgm:cxn modelId="{2DEC8749-FA0D-D445-AFE7-85A90663FE7B}" type="presParOf" srcId="{1542DFF6-25DE-B046-9C08-7FEBF9216AAA}" destId="{47A8DFA0-C731-1E41-934A-FDEBAB752EF0}" srcOrd="1" destOrd="0" presId="urn:microsoft.com/office/officeart/2005/8/layout/hierarchy1"/>
    <dgm:cxn modelId="{3A869F20-DF00-EE4B-8938-3EF89A3B5B49}" type="presParOf" srcId="{74B15105-E157-7B49-BBC9-1DD37C925A0A}" destId="{71C97194-8DE8-A04D-BC3A-388EC974F89F}" srcOrd="1" destOrd="0" presId="urn:microsoft.com/office/officeart/2005/8/layout/hierarchy1"/>
    <dgm:cxn modelId="{72B99813-C05D-AF42-A95B-8928683AF232}" type="presParOf" srcId="{71C97194-8DE8-A04D-BC3A-388EC974F89F}" destId="{163C6643-9A22-A548-BF00-F91856DC11D2}" srcOrd="0" destOrd="0" presId="urn:microsoft.com/office/officeart/2005/8/layout/hierarchy1"/>
    <dgm:cxn modelId="{B9C22019-4CA0-0442-A4B8-51B6D623683A}" type="presParOf" srcId="{71C97194-8DE8-A04D-BC3A-388EC974F89F}" destId="{038539C7-AADF-ED41-8212-2E1954A39685}" srcOrd="1" destOrd="0" presId="urn:microsoft.com/office/officeart/2005/8/layout/hierarchy1"/>
    <dgm:cxn modelId="{D38693EA-C2FA-B243-BBCF-46DF2FA6CBE4}" type="presParOf" srcId="{038539C7-AADF-ED41-8212-2E1954A39685}" destId="{B02DF55F-6807-1E45-8A35-92F62F177CB6}" srcOrd="0" destOrd="0" presId="urn:microsoft.com/office/officeart/2005/8/layout/hierarchy1"/>
    <dgm:cxn modelId="{ED0AB41C-33F5-D941-BBBB-7D8D44A0BE9F}" type="presParOf" srcId="{B02DF55F-6807-1E45-8A35-92F62F177CB6}" destId="{57655DF2-09E1-7848-8151-1E70BFB93FFD}" srcOrd="0" destOrd="0" presId="urn:microsoft.com/office/officeart/2005/8/layout/hierarchy1"/>
    <dgm:cxn modelId="{E682E181-B6C0-1C45-B254-0FC6A014AEA5}" type="presParOf" srcId="{B02DF55F-6807-1E45-8A35-92F62F177CB6}" destId="{4CF10C11-2282-6443-801B-84B34E7B95AF}" srcOrd="1" destOrd="0" presId="urn:microsoft.com/office/officeart/2005/8/layout/hierarchy1"/>
    <dgm:cxn modelId="{5B5155BC-52A8-4F4F-A20C-1B7571772DAE}" type="presParOf" srcId="{038539C7-AADF-ED41-8212-2E1954A39685}" destId="{9CD6D84E-6A02-4E4C-96B9-CC02FF4E23BE}" srcOrd="1" destOrd="0" presId="urn:microsoft.com/office/officeart/2005/8/layout/hierarchy1"/>
    <dgm:cxn modelId="{5A6B4179-F12E-8D47-86C6-6F1FCF1D3B8C}" type="presParOf" srcId="{9CD6D84E-6A02-4E4C-96B9-CC02FF4E23BE}" destId="{33EE73EC-774D-CF4D-80DD-15FF711CBC16}" srcOrd="0" destOrd="0" presId="urn:microsoft.com/office/officeart/2005/8/layout/hierarchy1"/>
    <dgm:cxn modelId="{8822D04E-6BEF-F344-AFF0-17CD6127C69C}" type="presParOf" srcId="{9CD6D84E-6A02-4E4C-96B9-CC02FF4E23BE}" destId="{A1B923A9-F33E-9E46-8E68-E59983C06B1F}" srcOrd="1" destOrd="0" presId="urn:microsoft.com/office/officeart/2005/8/layout/hierarchy1"/>
    <dgm:cxn modelId="{FD1B590C-3835-A14D-9365-EA27D6497066}" type="presParOf" srcId="{A1B923A9-F33E-9E46-8E68-E59983C06B1F}" destId="{55B1F28D-16F6-0346-8A04-C57C1C24C124}" srcOrd="0" destOrd="0" presId="urn:microsoft.com/office/officeart/2005/8/layout/hierarchy1"/>
    <dgm:cxn modelId="{DFAAD7E6-6AAD-D642-941A-77D4E4B3152F}" type="presParOf" srcId="{55B1F28D-16F6-0346-8A04-C57C1C24C124}" destId="{C1D33398-7DAF-864A-90C4-3C30F2D2B81B}" srcOrd="0" destOrd="0" presId="urn:microsoft.com/office/officeart/2005/8/layout/hierarchy1"/>
    <dgm:cxn modelId="{66D2A529-655E-E64E-A8E8-09B6C9565F6B}" type="presParOf" srcId="{55B1F28D-16F6-0346-8A04-C57C1C24C124}" destId="{3EFD824B-7438-4643-A9C2-3555A37951DA}" srcOrd="1" destOrd="0" presId="urn:microsoft.com/office/officeart/2005/8/layout/hierarchy1"/>
    <dgm:cxn modelId="{DB558E9B-3F08-D544-8CA3-168B6CBBE6E9}" type="presParOf" srcId="{A1B923A9-F33E-9E46-8E68-E59983C06B1F}" destId="{0BBB2F28-12DB-7B48-9630-2F69732BAA89}" srcOrd="1" destOrd="0" presId="urn:microsoft.com/office/officeart/2005/8/layout/hierarchy1"/>
    <dgm:cxn modelId="{1E2FE2AC-396D-AD4C-815E-0C44A65A8101}" type="presParOf" srcId="{0BBB2F28-12DB-7B48-9630-2F69732BAA89}" destId="{2A531CF4-8AD7-D940-AF5F-25E2E9C0339D}" srcOrd="0" destOrd="0" presId="urn:microsoft.com/office/officeart/2005/8/layout/hierarchy1"/>
    <dgm:cxn modelId="{C181CAE2-705F-8749-B771-DD760A40F65E}" type="presParOf" srcId="{0BBB2F28-12DB-7B48-9630-2F69732BAA89}" destId="{3B648662-6E26-A849-AE3D-7FA88E6B5B8C}" srcOrd="1" destOrd="0" presId="urn:microsoft.com/office/officeart/2005/8/layout/hierarchy1"/>
    <dgm:cxn modelId="{7DA51030-3130-AF4A-9516-E3B7674DB537}" type="presParOf" srcId="{3B648662-6E26-A849-AE3D-7FA88E6B5B8C}" destId="{7FA26997-2549-2443-983D-919D2E656A29}" srcOrd="0" destOrd="0" presId="urn:microsoft.com/office/officeart/2005/8/layout/hierarchy1"/>
    <dgm:cxn modelId="{0D2C0959-BE8B-924B-82CF-E99307B1C84A}" type="presParOf" srcId="{7FA26997-2549-2443-983D-919D2E656A29}" destId="{943D339B-AC1A-0349-A788-27A32C871A74}" srcOrd="0" destOrd="0" presId="urn:microsoft.com/office/officeart/2005/8/layout/hierarchy1"/>
    <dgm:cxn modelId="{72AA1DEB-295E-5245-BB35-8F2815CC6496}" type="presParOf" srcId="{7FA26997-2549-2443-983D-919D2E656A29}" destId="{5580D854-38CE-A24C-A7E9-725BE3101D00}" srcOrd="1" destOrd="0" presId="urn:microsoft.com/office/officeart/2005/8/layout/hierarchy1"/>
    <dgm:cxn modelId="{DE5D8BF2-BE91-C144-86AE-03F95ECF83FB}" type="presParOf" srcId="{3B648662-6E26-A849-AE3D-7FA88E6B5B8C}" destId="{5207FB01-1CFB-E744-898B-9B43FF782344}" srcOrd="1" destOrd="0" presId="urn:microsoft.com/office/officeart/2005/8/layout/hierarchy1"/>
    <dgm:cxn modelId="{E69C42AB-1CFC-4645-BAE2-F7E51EB92867}" type="presParOf" srcId="{9CD6D84E-6A02-4E4C-96B9-CC02FF4E23BE}" destId="{E5BC8795-8914-1944-AB3A-92ADF8E984F3}" srcOrd="2" destOrd="0" presId="urn:microsoft.com/office/officeart/2005/8/layout/hierarchy1"/>
    <dgm:cxn modelId="{2D1DC97E-8155-834F-B1AD-2EDF7AC5B0F3}" type="presParOf" srcId="{9CD6D84E-6A02-4E4C-96B9-CC02FF4E23BE}" destId="{30413FF1-D2A6-2043-AF0E-04B052D90844}" srcOrd="3" destOrd="0" presId="urn:microsoft.com/office/officeart/2005/8/layout/hierarchy1"/>
    <dgm:cxn modelId="{2A22237E-E16A-AF45-8B56-E776DE40168A}" type="presParOf" srcId="{30413FF1-D2A6-2043-AF0E-04B052D90844}" destId="{8E8E1A31-B34F-6642-8809-7CE1BF7D2ABF}" srcOrd="0" destOrd="0" presId="urn:microsoft.com/office/officeart/2005/8/layout/hierarchy1"/>
    <dgm:cxn modelId="{882289A7-C952-DE47-8A48-208C766F7FA2}" type="presParOf" srcId="{8E8E1A31-B34F-6642-8809-7CE1BF7D2ABF}" destId="{B7AB457F-366F-F647-8698-6705A71440BE}" srcOrd="0" destOrd="0" presId="urn:microsoft.com/office/officeart/2005/8/layout/hierarchy1"/>
    <dgm:cxn modelId="{8BD0CAE1-A882-1B42-BA61-ADCBE534608C}" type="presParOf" srcId="{8E8E1A31-B34F-6642-8809-7CE1BF7D2ABF}" destId="{71AED88E-E033-AF4F-BEC9-A41F84D805AF}" srcOrd="1" destOrd="0" presId="urn:microsoft.com/office/officeart/2005/8/layout/hierarchy1"/>
    <dgm:cxn modelId="{52897AAD-BE38-B74A-BBC9-43D3DD8A76AF}" type="presParOf" srcId="{30413FF1-D2A6-2043-AF0E-04B052D90844}" destId="{E9FC04D5-EF2C-9E46-A4FA-7DF977C788C3}" srcOrd="1" destOrd="0" presId="urn:microsoft.com/office/officeart/2005/8/layout/hierarchy1"/>
    <dgm:cxn modelId="{759E0AFF-DAC3-E24B-AB2F-DDCE57782362}" type="presParOf" srcId="{E9FC04D5-EF2C-9E46-A4FA-7DF977C788C3}" destId="{1D303B78-E552-4945-BBDA-9F08D29FB502}" srcOrd="0" destOrd="0" presId="urn:microsoft.com/office/officeart/2005/8/layout/hierarchy1"/>
    <dgm:cxn modelId="{13DCBD19-C632-FB4B-93E8-EC4AE2EB7A32}" type="presParOf" srcId="{E9FC04D5-EF2C-9E46-A4FA-7DF977C788C3}" destId="{C8B0AA5B-6A99-F14A-89A8-F569B3007205}" srcOrd="1" destOrd="0" presId="urn:microsoft.com/office/officeart/2005/8/layout/hierarchy1"/>
    <dgm:cxn modelId="{9B34A97C-6003-5E4B-BC40-EF45A5968722}" type="presParOf" srcId="{C8B0AA5B-6A99-F14A-89A8-F569B3007205}" destId="{3C33DE94-4EC2-0D4B-8B45-63F250CD5E50}" srcOrd="0" destOrd="0" presId="urn:microsoft.com/office/officeart/2005/8/layout/hierarchy1"/>
    <dgm:cxn modelId="{8AF0935A-5274-104A-BF0E-41583E4E926B}" type="presParOf" srcId="{3C33DE94-4EC2-0D4B-8B45-63F250CD5E50}" destId="{090EC92B-EA76-7F4C-AB48-8075F7673BFE}" srcOrd="0" destOrd="0" presId="urn:microsoft.com/office/officeart/2005/8/layout/hierarchy1"/>
    <dgm:cxn modelId="{AC596BE2-43E9-604F-9437-62D25E3C668B}" type="presParOf" srcId="{3C33DE94-4EC2-0D4B-8B45-63F250CD5E50}" destId="{11C2DE16-BD78-114E-8B11-4A3163AFDE21}" srcOrd="1" destOrd="0" presId="urn:microsoft.com/office/officeart/2005/8/layout/hierarchy1"/>
    <dgm:cxn modelId="{9936C089-9913-804C-8873-5DE99F91C91E}" type="presParOf" srcId="{C8B0AA5B-6A99-F14A-89A8-F569B3007205}" destId="{89E6F592-ACB2-5148-9B59-A6AF5F1830D6}" srcOrd="1" destOrd="0" presId="urn:microsoft.com/office/officeart/2005/8/layout/hierarchy1"/>
    <dgm:cxn modelId="{A2C6B8EE-6BBA-F142-A0FE-66D5C3CEA872}" type="presParOf" srcId="{71C97194-8DE8-A04D-BC3A-388EC974F89F}" destId="{7C4F4EA5-8C51-6740-8680-71B67394118C}" srcOrd="2" destOrd="0" presId="urn:microsoft.com/office/officeart/2005/8/layout/hierarchy1"/>
    <dgm:cxn modelId="{F43E6525-A206-C64E-9AE2-655F07A3775B}" type="presParOf" srcId="{71C97194-8DE8-A04D-BC3A-388EC974F89F}" destId="{26353DA6-2E8F-2E41-A52D-C8A3FEBDB634}" srcOrd="3" destOrd="0" presId="urn:microsoft.com/office/officeart/2005/8/layout/hierarchy1"/>
    <dgm:cxn modelId="{D9A9919C-667C-2B49-99D4-BA2AC60D32C6}" type="presParOf" srcId="{26353DA6-2E8F-2E41-A52D-C8A3FEBDB634}" destId="{7604EF4B-0856-D943-94B1-1E8F188554CE}" srcOrd="0" destOrd="0" presId="urn:microsoft.com/office/officeart/2005/8/layout/hierarchy1"/>
    <dgm:cxn modelId="{1B3993C8-3465-E74F-8413-21A5A1660E10}" type="presParOf" srcId="{7604EF4B-0856-D943-94B1-1E8F188554CE}" destId="{CB48CC19-0F49-3948-94FA-A58E90E5837B}" srcOrd="0" destOrd="0" presId="urn:microsoft.com/office/officeart/2005/8/layout/hierarchy1"/>
    <dgm:cxn modelId="{D07B8A16-21B9-F647-AA62-3A4889300633}" type="presParOf" srcId="{7604EF4B-0856-D943-94B1-1E8F188554CE}" destId="{BB428DB5-5928-9445-8FD7-6FA06FBF7A9C}" srcOrd="1" destOrd="0" presId="urn:microsoft.com/office/officeart/2005/8/layout/hierarchy1"/>
    <dgm:cxn modelId="{1F9FE012-B1B1-3E4F-98E4-9286DBE77030}" type="presParOf" srcId="{26353DA6-2E8F-2E41-A52D-C8A3FEBDB634}" destId="{0CE3BE02-CF13-7B4F-9F31-CFBC9FD4EC8F}" srcOrd="1" destOrd="0" presId="urn:microsoft.com/office/officeart/2005/8/layout/hierarchy1"/>
    <dgm:cxn modelId="{A6E6C388-F7D2-6E4F-BEF7-4EF8D14FF361}" type="presParOf" srcId="{0CE3BE02-CF13-7B4F-9F31-CFBC9FD4EC8F}" destId="{7F6E20B7-0BEC-2942-BBB7-335BB045F9E6}" srcOrd="0" destOrd="0" presId="urn:microsoft.com/office/officeart/2005/8/layout/hierarchy1"/>
    <dgm:cxn modelId="{9937711F-D142-DD41-B54F-99C979CE4E84}" type="presParOf" srcId="{0CE3BE02-CF13-7B4F-9F31-CFBC9FD4EC8F}" destId="{A8FB30F6-E331-C546-A83C-3F595DD9D08F}" srcOrd="1" destOrd="0" presId="urn:microsoft.com/office/officeart/2005/8/layout/hierarchy1"/>
    <dgm:cxn modelId="{3EEA37B6-23A6-C84C-A816-D3B52EB56D55}" type="presParOf" srcId="{A8FB30F6-E331-C546-A83C-3F595DD9D08F}" destId="{16C1D746-BBA9-EA4E-9A48-4460A04E1010}" srcOrd="0" destOrd="0" presId="urn:microsoft.com/office/officeart/2005/8/layout/hierarchy1"/>
    <dgm:cxn modelId="{FBC844F4-0BF5-0344-AB25-BDB32BDB233F}" type="presParOf" srcId="{16C1D746-BBA9-EA4E-9A48-4460A04E1010}" destId="{EF4F6371-25DB-2F43-B58C-7DD97A9CA12C}" srcOrd="0" destOrd="0" presId="urn:microsoft.com/office/officeart/2005/8/layout/hierarchy1"/>
    <dgm:cxn modelId="{F2382AEC-362F-714B-98B2-C6258C644B73}" type="presParOf" srcId="{16C1D746-BBA9-EA4E-9A48-4460A04E1010}" destId="{C5CB6ED2-C389-3141-AD97-C411AC4F5F03}" srcOrd="1" destOrd="0" presId="urn:microsoft.com/office/officeart/2005/8/layout/hierarchy1"/>
    <dgm:cxn modelId="{9C83B60D-0F26-C943-8EC0-5059091A0F0A}" type="presParOf" srcId="{A8FB30F6-E331-C546-A83C-3F595DD9D08F}" destId="{1A45C473-A662-CE47-AA77-FD934C4B72B3}" srcOrd="1" destOrd="0" presId="urn:microsoft.com/office/officeart/2005/8/layout/hierarchy1"/>
    <dgm:cxn modelId="{25B55F53-0C51-B84D-B151-4D6E0296A774}" type="presParOf" srcId="{1A45C473-A662-CE47-AA77-FD934C4B72B3}" destId="{F2772D22-6870-3447-8160-52A9648A8B72}" srcOrd="0" destOrd="0" presId="urn:microsoft.com/office/officeart/2005/8/layout/hierarchy1"/>
    <dgm:cxn modelId="{59521331-8DD0-A746-8F86-CA4772CA737C}" type="presParOf" srcId="{1A45C473-A662-CE47-AA77-FD934C4B72B3}" destId="{03FB367B-6D89-444A-B61E-61616B0F0969}" srcOrd="1" destOrd="0" presId="urn:microsoft.com/office/officeart/2005/8/layout/hierarchy1"/>
    <dgm:cxn modelId="{C9C009E5-0DF3-C14A-85E8-35144D4A4B00}" type="presParOf" srcId="{03FB367B-6D89-444A-B61E-61616B0F0969}" destId="{0796507E-5078-4F47-9BB9-04772D77F4CA}" srcOrd="0" destOrd="0" presId="urn:microsoft.com/office/officeart/2005/8/layout/hierarchy1"/>
    <dgm:cxn modelId="{6714FDDC-149D-F54E-8093-4F6B9AFC6616}" type="presParOf" srcId="{0796507E-5078-4F47-9BB9-04772D77F4CA}" destId="{92878A79-79EA-A64B-A85D-70C4D64D419F}" srcOrd="0" destOrd="0" presId="urn:microsoft.com/office/officeart/2005/8/layout/hierarchy1"/>
    <dgm:cxn modelId="{38EF21E9-EA2F-7F48-9024-B246F3360265}" type="presParOf" srcId="{0796507E-5078-4F47-9BB9-04772D77F4CA}" destId="{7C0B6CB8-C79C-DD45-A8BB-D6FB20843796}" srcOrd="1" destOrd="0" presId="urn:microsoft.com/office/officeart/2005/8/layout/hierarchy1"/>
    <dgm:cxn modelId="{56969CE0-CD71-E64F-BF7E-91988F9CE522}" type="presParOf" srcId="{03FB367B-6D89-444A-B61E-61616B0F0969}" destId="{8F231F93-FE8A-6F48-AFCB-8B69FCAAF573}" srcOrd="1" destOrd="0" presId="urn:microsoft.com/office/officeart/2005/8/layout/hierarchy1"/>
    <dgm:cxn modelId="{31783F6C-1C7E-F648-9DA3-56174ED1850C}" type="presParOf" srcId="{1A45C473-A662-CE47-AA77-FD934C4B72B3}" destId="{8EC91A8A-F547-6747-95E4-15BD2ACBEE3F}" srcOrd="2" destOrd="0" presId="urn:microsoft.com/office/officeart/2005/8/layout/hierarchy1"/>
    <dgm:cxn modelId="{BB73D025-D810-3B46-81D2-C98039EA002C}" type="presParOf" srcId="{1A45C473-A662-CE47-AA77-FD934C4B72B3}" destId="{92A5BA76-F009-124B-9CD6-35D9AFBB4F75}" srcOrd="3" destOrd="0" presId="urn:microsoft.com/office/officeart/2005/8/layout/hierarchy1"/>
    <dgm:cxn modelId="{1497C830-CA7C-5D43-BB9E-65BA58329321}" type="presParOf" srcId="{92A5BA76-F009-124B-9CD6-35D9AFBB4F75}" destId="{6E99AA99-86C9-8C47-BC04-5057C1E5496D}" srcOrd="0" destOrd="0" presId="urn:microsoft.com/office/officeart/2005/8/layout/hierarchy1"/>
    <dgm:cxn modelId="{8425B93C-6B7E-C54F-82D3-902BD5AF95A7}" type="presParOf" srcId="{6E99AA99-86C9-8C47-BC04-5057C1E5496D}" destId="{D0B99FAE-81BD-6E48-947A-1E6668AF7D0C}" srcOrd="0" destOrd="0" presId="urn:microsoft.com/office/officeart/2005/8/layout/hierarchy1"/>
    <dgm:cxn modelId="{FD0075F5-F277-0643-B1A8-FEA9369C9A59}" type="presParOf" srcId="{6E99AA99-86C9-8C47-BC04-5057C1E5496D}" destId="{F29D3289-7D7D-A14B-8522-D2CF3A8F2AA5}" srcOrd="1" destOrd="0" presId="urn:microsoft.com/office/officeart/2005/8/layout/hierarchy1"/>
    <dgm:cxn modelId="{4BE2638D-34DA-0D4F-BE21-125ACD356E3C}" type="presParOf" srcId="{92A5BA76-F009-124B-9CD6-35D9AFBB4F75}" destId="{445EE425-93D9-D243-91A0-9FCDEDE93EC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6001656"/>
        </a:xfrm>
        <a:prstGeom prst="trapezoid">
          <a:avLst>
            <a:gd name="adj" fmla="val 50786"/>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6001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2EE58-97BB-42B0-90B5-B8CEFB7AD080}">
      <dsp:nvSpPr>
        <dsp:cNvPr id="0" name=""/>
        <dsp:cNvSpPr/>
      </dsp:nvSpPr>
      <dsp:spPr>
        <a:xfrm rot="5400000">
          <a:off x="5372401" y="-2324408"/>
          <a:ext cx="653132" cy="5606748"/>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85750" algn="l" defTabSz="1244600">
            <a:lnSpc>
              <a:spcPct val="90000"/>
            </a:lnSpc>
            <a:spcBef>
              <a:spcPct val="0"/>
            </a:spcBef>
            <a:spcAft>
              <a:spcPct val="15000"/>
            </a:spcAft>
            <a:buChar char="•"/>
          </a:pPr>
          <a:r>
            <a:rPr lang="en-US" sz="2800" i="1" kern="1200" dirty="0"/>
            <a:t>Should</a:t>
          </a:r>
          <a:r>
            <a:rPr lang="en-US" sz="2800" i="1" kern="1200" baseline="0" dirty="0"/>
            <a:t> we do this? </a:t>
          </a:r>
          <a:endParaRPr lang="en-US" sz="2800" i="1" kern="1200" dirty="0"/>
        </a:p>
      </dsp:txBody>
      <dsp:txXfrm rot="-5400000">
        <a:off x="2895594" y="184282"/>
        <a:ext cx="5574865" cy="589366"/>
      </dsp:txXfrm>
    </dsp:sp>
    <dsp:sp modelId="{29E5EC79-0B79-457A-88AC-CC5FD6FCB34E}">
      <dsp:nvSpPr>
        <dsp:cNvPr id="0" name=""/>
        <dsp:cNvSpPr/>
      </dsp:nvSpPr>
      <dsp:spPr>
        <a:xfrm>
          <a:off x="25" y="0"/>
          <a:ext cx="2924429"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kern="1200" dirty="0"/>
            <a:t>Exploration/</a:t>
          </a:r>
        </a:p>
        <a:p>
          <a:pPr marL="0" lvl="0" indent="0" algn="ctr" defTabSz="1244600">
            <a:lnSpc>
              <a:spcPct val="90000"/>
            </a:lnSpc>
            <a:spcBef>
              <a:spcPct val="0"/>
            </a:spcBef>
            <a:spcAft>
              <a:spcPts val="0"/>
            </a:spcAft>
            <a:buNone/>
          </a:pPr>
          <a:r>
            <a:rPr lang="en-US" sz="2800" kern="1200" dirty="0"/>
            <a:t>Adoption</a:t>
          </a:r>
        </a:p>
      </dsp:txBody>
      <dsp:txXfrm>
        <a:off x="39879" y="39854"/>
        <a:ext cx="2844721" cy="736707"/>
      </dsp:txXfrm>
    </dsp:sp>
    <dsp:sp modelId="{03585ED2-4DC3-46A2-8343-42B6FBE2042D}">
      <dsp:nvSpPr>
        <dsp:cNvPr id="0" name=""/>
        <dsp:cNvSpPr/>
      </dsp:nvSpPr>
      <dsp:spPr>
        <a:xfrm rot="5400000">
          <a:off x="5373459" y="-1564816"/>
          <a:ext cx="653132" cy="566332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Put resources and systems in place</a:t>
          </a:r>
        </a:p>
      </dsp:txBody>
      <dsp:txXfrm rot="-5400000">
        <a:off x="2868364" y="972162"/>
        <a:ext cx="5631441" cy="589366"/>
      </dsp:txXfrm>
    </dsp:sp>
    <dsp:sp modelId="{C6CAC055-7CAD-49E2-9187-5D053967CC1C}">
      <dsp:nvSpPr>
        <dsp:cNvPr id="0" name=""/>
        <dsp:cNvSpPr/>
      </dsp:nvSpPr>
      <dsp:spPr>
        <a:xfrm>
          <a:off x="0" y="858638"/>
          <a:ext cx="2866751"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Installation</a:t>
          </a:r>
        </a:p>
      </dsp:txBody>
      <dsp:txXfrm>
        <a:off x="39854" y="898492"/>
        <a:ext cx="2787043" cy="736707"/>
      </dsp:txXfrm>
    </dsp:sp>
    <dsp:sp modelId="{C198CC68-82FE-4A72-A8E8-42D124DD3B23}">
      <dsp:nvSpPr>
        <dsp:cNvPr id="0" name=""/>
        <dsp:cNvSpPr/>
      </dsp:nvSpPr>
      <dsp:spPr>
        <a:xfrm rot="5400000">
          <a:off x="5373459" y="-707580"/>
          <a:ext cx="653132" cy="566332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Initial</a:t>
          </a:r>
          <a:r>
            <a:rPr lang="en-US" sz="2400" i="1" kern="1200" baseline="0" dirty="0"/>
            <a:t> pilots and assess results</a:t>
          </a:r>
          <a:endParaRPr lang="en-US" sz="2400" i="1" kern="1200" dirty="0"/>
        </a:p>
      </dsp:txBody>
      <dsp:txXfrm rot="-5400000">
        <a:off x="2868364" y="1829398"/>
        <a:ext cx="5631441" cy="589366"/>
      </dsp:txXfrm>
    </dsp:sp>
    <dsp:sp modelId="{6F6002D3-C615-4070-BC20-44EE61829FEF}">
      <dsp:nvSpPr>
        <dsp:cNvPr id="0" name=""/>
        <dsp:cNvSpPr/>
      </dsp:nvSpPr>
      <dsp:spPr>
        <a:xfrm>
          <a:off x="0" y="1715874"/>
          <a:ext cx="2866751"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ts val="0"/>
            </a:spcAft>
            <a:buNone/>
          </a:pPr>
          <a:r>
            <a:rPr lang="en-US" sz="2400" kern="1200" dirty="0"/>
            <a:t>Initial</a:t>
          </a:r>
          <a:r>
            <a:rPr lang="en-US" sz="2400" kern="1200" baseline="0" dirty="0"/>
            <a:t> Implementation</a:t>
          </a:r>
          <a:endParaRPr lang="en-US" sz="2400" kern="1200" dirty="0"/>
        </a:p>
      </dsp:txBody>
      <dsp:txXfrm>
        <a:off x="39854" y="1755728"/>
        <a:ext cx="2787043" cy="736707"/>
      </dsp:txXfrm>
    </dsp:sp>
    <dsp:sp modelId="{4EB1ED70-7604-4D7C-A044-4E1967D2B9D6}">
      <dsp:nvSpPr>
        <dsp:cNvPr id="0" name=""/>
        <dsp:cNvSpPr/>
      </dsp:nvSpPr>
      <dsp:spPr>
        <a:xfrm rot="5400000">
          <a:off x="5404459" y="169374"/>
          <a:ext cx="653132" cy="5606748"/>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The</a:t>
          </a:r>
          <a:r>
            <a:rPr lang="en-US" sz="2400" i="1" kern="1200" baseline="0" dirty="0"/>
            <a:t> practice was successful, adopt system- wide</a:t>
          </a:r>
          <a:endParaRPr lang="en-US" sz="2400" i="1" kern="1200" dirty="0"/>
        </a:p>
      </dsp:txBody>
      <dsp:txXfrm rot="-5400000">
        <a:off x="2927652" y="2678065"/>
        <a:ext cx="5574865" cy="589366"/>
      </dsp:txXfrm>
    </dsp:sp>
    <dsp:sp modelId="{AACCF1D7-A1B9-4137-9065-5E078348E623}">
      <dsp:nvSpPr>
        <dsp:cNvPr id="0" name=""/>
        <dsp:cNvSpPr/>
      </dsp:nvSpPr>
      <dsp:spPr>
        <a:xfrm>
          <a:off x="0" y="2573110"/>
          <a:ext cx="2924429"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Full</a:t>
          </a:r>
          <a:r>
            <a:rPr lang="en-US" sz="2400" kern="1200" baseline="0" dirty="0"/>
            <a:t> Implementation</a:t>
          </a:r>
          <a:endParaRPr lang="en-US" sz="2400" kern="1200" dirty="0"/>
        </a:p>
      </dsp:txBody>
      <dsp:txXfrm>
        <a:off x="39854" y="2612964"/>
        <a:ext cx="2844721" cy="736707"/>
      </dsp:txXfrm>
    </dsp:sp>
    <dsp:sp modelId="{4B8BF03A-A943-4D05-9CCB-CB4BAFF1E9D9}">
      <dsp:nvSpPr>
        <dsp:cNvPr id="0" name=""/>
        <dsp:cNvSpPr/>
      </dsp:nvSpPr>
      <dsp:spPr>
        <a:xfrm rot="5400000">
          <a:off x="5373459" y="1006891"/>
          <a:ext cx="653132" cy="566332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Adopt</a:t>
          </a:r>
          <a:r>
            <a:rPr lang="en-US" sz="2400" i="1" kern="1200" baseline="0" dirty="0"/>
            <a:t> variations of the practice and assess results</a:t>
          </a:r>
          <a:endParaRPr lang="en-US" sz="2400" i="1" kern="1200" dirty="0"/>
        </a:p>
      </dsp:txBody>
      <dsp:txXfrm rot="-5400000">
        <a:off x="2868364" y="3543870"/>
        <a:ext cx="5631441" cy="589366"/>
      </dsp:txXfrm>
    </dsp:sp>
    <dsp:sp modelId="{7880ED01-2A67-4A02-8A00-5BF33189194D}">
      <dsp:nvSpPr>
        <dsp:cNvPr id="0" name=""/>
        <dsp:cNvSpPr/>
      </dsp:nvSpPr>
      <dsp:spPr>
        <a:xfrm>
          <a:off x="9" y="3428999"/>
          <a:ext cx="2866751"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Innovation</a:t>
          </a:r>
        </a:p>
      </dsp:txBody>
      <dsp:txXfrm>
        <a:off x="39863" y="3468853"/>
        <a:ext cx="2787043" cy="736707"/>
      </dsp:txXfrm>
    </dsp:sp>
    <dsp:sp modelId="{12B4716E-3391-4B44-AB1E-9921B4115EE0}">
      <dsp:nvSpPr>
        <dsp:cNvPr id="0" name=""/>
        <dsp:cNvSpPr/>
      </dsp:nvSpPr>
      <dsp:spPr>
        <a:xfrm rot="5400000">
          <a:off x="5402848" y="1892416"/>
          <a:ext cx="653132" cy="5606748"/>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Make this the way of doing business</a:t>
          </a:r>
        </a:p>
      </dsp:txBody>
      <dsp:txXfrm rot="-5400000">
        <a:off x="2926041" y="4401107"/>
        <a:ext cx="5574865" cy="589366"/>
      </dsp:txXfrm>
    </dsp:sp>
    <dsp:sp modelId="{14CA7B92-9B4E-4D58-ACD7-3072988CC8B8}">
      <dsp:nvSpPr>
        <dsp:cNvPr id="0" name=""/>
        <dsp:cNvSpPr/>
      </dsp:nvSpPr>
      <dsp:spPr>
        <a:xfrm>
          <a:off x="0" y="4287582"/>
          <a:ext cx="2924429"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i="0" kern="1200" dirty="0"/>
            <a:t>Sustainability</a:t>
          </a:r>
        </a:p>
      </dsp:txBody>
      <dsp:txXfrm>
        <a:off x="39854" y="4327436"/>
        <a:ext cx="2844721" cy="736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91A8A-F547-6747-95E4-15BD2ACBEE3F}">
      <dsp:nvSpPr>
        <dsp:cNvPr id="0" name=""/>
        <dsp:cNvSpPr/>
      </dsp:nvSpPr>
      <dsp:spPr>
        <a:xfrm>
          <a:off x="6389829" y="4184943"/>
          <a:ext cx="1028316" cy="489385"/>
        </a:xfrm>
        <a:custGeom>
          <a:avLst/>
          <a:gdLst/>
          <a:ahLst/>
          <a:cxnLst/>
          <a:rect l="0" t="0" r="0" b="0"/>
          <a:pathLst>
            <a:path>
              <a:moveTo>
                <a:pt x="0" y="0"/>
              </a:moveTo>
              <a:lnTo>
                <a:pt x="0" y="333501"/>
              </a:lnTo>
              <a:lnTo>
                <a:pt x="1028316" y="333501"/>
              </a:lnTo>
              <a:lnTo>
                <a:pt x="1028316"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772D22-6870-3447-8160-52A9648A8B72}">
      <dsp:nvSpPr>
        <dsp:cNvPr id="0" name=""/>
        <dsp:cNvSpPr/>
      </dsp:nvSpPr>
      <dsp:spPr>
        <a:xfrm>
          <a:off x="5361512" y="4184943"/>
          <a:ext cx="1028316" cy="489385"/>
        </a:xfrm>
        <a:custGeom>
          <a:avLst/>
          <a:gdLst/>
          <a:ahLst/>
          <a:cxnLst/>
          <a:rect l="0" t="0" r="0" b="0"/>
          <a:pathLst>
            <a:path>
              <a:moveTo>
                <a:pt x="1028316" y="0"/>
              </a:moveTo>
              <a:lnTo>
                <a:pt x="1028316" y="333501"/>
              </a:lnTo>
              <a:lnTo>
                <a:pt x="0" y="333501"/>
              </a:lnTo>
              <a:lnTo>
                <a:pt x="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6E20B7-0BEC-2942-BBB7-335BB045F9E6}">
      <dsp:nvSpPr>
        <dsp:cNvPr id="0" name=""/>
        <dsp:cNvSpPr/>
      </dsp:nvSpPr>
      <dsp:spPr>
        <a:xfrm>
          <a:off x="6344109" y="2627043"/>
          <a:ext cx="91440" cy="489385"/>
        </a:xfrm>
        <a:custGeom>
          <a:avLst/>
          <a:gdLst/>
          <a:ahLst/>
          <a:cxnLst/>
          <a:rect l="0" t="0" r="0" b="0"/>
          <a:pathLst>
            <a:path>
              <a:moveTo>
                <a:pt x="45720" y="0"/>
              </a:moveTo>
              <a:lnTo>
                <a:pt x="4572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4F4EA5-8C51-6740-8680-71B67394118C}">
      <dsp:nvSpPr>
        <dsp:cNvPr id="0" name=""/>
        <dsp:cNvSpPr/>
      </dsp:nvSpPr>
      <dsp:spPr>
        <a:xfrm>
          <a:off x="4333196" y="1069143"/>
          <a:ext cx="2056633" cy="489385"/>
        </a:xfrm>
        <a:custGeom>
          <a:avLst/>
          <a:gdLst/>
          <a:ahLst/>
          <a:cxnLst/>
          <a:rect l="0" t="0" r="0" b="0"/>
          <a:pathLst>
            <a:path>
              <a:moveTo>
                <a:pt x="0" y="0"/>
              </a:moveTo>
              <a:lnTo>
                <a:pt x="0" y="333501"/>
              </a:lnTo>
              <a:lnTo>
                <a:pt x="2056633" y="333501"/>
              </a:lnTo>
              <a:lnTo>
                <a:pt x="2056633" y="4893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303B78-E552-4945-BBDA-9F08D29FB502}">
      <dsp:nvSpPr>
        <dsp:cNvPr id="0" name=""/>
        <dsp:cNvSpPr/>
      </dsp:nvSpPr>
      <dsp:spPr>
        <a:xfrm>
          <a:off x="3259159" y="4184943"/>
          <a:ext cx="91440" cy="489385"/>
        </a:xfrm>
        <a:custGeom>
          <a:avLst/>
          <a:gdLst/>
          <a:ahLst/>
          <a:cxnLst/>
          <a:rect l="0" t="0" r="0" b="0"/>
          <a:pathLst>
            <a:path>
              <a:moveTo>
                <a:pt x="45720" y="0"/>
              </a:moveTo>
              <a:lnTo>
                <a:pt x="4572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BC8795-8914-1944-AB3A-92ADF8E984F3}">
      <dsp:nvSpPr>
        <dsp:cNvPr id="0" name=""/>
        <dsp:cNvSpPr/>
      </dsp:nvSpPr>
      <dsp:spPr>
        <a:xfrm>
          <a:off x="2276562" y="2627043"/>
          <a:ext cx="1028316" cy="489385"/>
        </a:xfrm>
        <a:custGeom>
          <a:avLst/>
          <a:gdLst/>
          <a:ahLst/>
          <a:cxnLst/>
          <a:rect l="0" t="0" r="0" b="0"/>
          <a:pathLst>
            <a:path>
              <a:moveTo>
                <a:pt x="0" y="0"/>
              </a:moveTo>
              <a:lnTo>
                <a:pt x="0" y="333501"/>
              </a:lnTo>
              <a:lnTo>
                <a:pt x="1028316" y="333501"/>
              </a:lnTo>
              <a:lnTo>
                <a:pt x="1028316"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531CF4-8AD7-D940-AF5F-25E2E9C0339D}">
      <dsp:nvSpPr>
        <dsp:cNvPr id="0" name=""/>
        <dsp:cNvSpPr/>
      </dsp:nvSpPr>
      <dsp:spPr>
        <a:xfrm>
          <a:off x="1202525" y="4184943"/>
          <a:ext cx="91440" cy="489385"/>
        </a:xfrm>
        <a:custGeom>
          <a:avLst/>
          <a:gdLst/>
          <a:ahLst/>
          <a:cxnLst/>
          <a:rect l="0" t="0" r="0" b="0"/>
          <a:pathLst>
            <a:path>
              <a:moveTo>
                <a:pt x="45720" y="0"/>
              </a:moveTo>
              <a:lnTo>
                <a:pt x="4572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EE73EC-774D-CF4D-80DD-15FF711CBC16}">
      <dsp:nvSpPr>
        <dsp:cNvPr id="0" name=""/>
        <dsp:cNvSpPr/>
      </dsp:nvSpPr>
      <dsp:spPr>
        <a:xfrm>
          <a:off x="1248245" y="2627043"/>
          <a:ext cx="1028316" cy="489385"/>
        </a:xfrm>
        <a:custGeom>
          <a:avLst/>
          <a:gdLst/>
          <a:ahLst/>
          <a:cxnLst/>
          <a:rect l="0" t="0" r="0" b="0"/>
          <a:pathLst>
            <a:path>
              <a:moveTo>
                <a:pt x="1028316" y="0"/>
              </a:moveTo>
              <a:lnTo>
                <a:pt x="1028316" y="333501"/>
              </a:lnTo>
              <a:lnTo>
                <a:pt x="0" y="333501"/>
              </a:lnTo>
              <a:lnTo>
                <a:pt x="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3C6643-9A22-A548-BF00-F91856DC11D2}">
      <dsp:nvSpPr>
        <dsp:cNvPr id="0" name=""/>
        <dsp:cNvSpPr/>
      </dsp:nvSpPr>
      <dsp:spPr>
        <a:xfrm>
          <a:off x="2276562" y="1069143"/>
          <a:ext cx="2056633" cy="489385"/>
        </a:xfrm>
        <a:custGeom>
          <a:avLst/>
          <a:gdLst/>
          <a:ahLst/>
          <a:cxnLst/>
          <a:rect l="0" t="0" r="0" b="0"/>
          <a:pathLst>
            <a:path>
              <a:moveTo>
                <a:pt x="2056633" y="0"/>
              </a:moveTo>
              <a:lnTo>
                <a:pt x="2056633" y="333501"/>
              </a:lnTo>
              <a:lnTo>
                <a:pt x="0" y="333501"/>
              </a:lnTo>
              <a:lnTo>
                <a:pt x="0" y="4893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B8D697-0350-0746-8EE5-B4B79C7D01BC}">
      <dsp:nvSpPr>
        <dsp:cNvPr id="0" name=""/>
        <dsp:cNvSpPr/>
      </dsp:nvSpPr>
      <dsp:spPr>
        <a:xfrm>
          <a:off x="3491846" y="6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A8DFA0-C731-1E41-934A-FDEBAB752EF0}">
      <dsp:nvSpPr>
        <dsp:cNvPr id="0" name=""/>
        <dsp:cNvSpPr/>
      </dsp:nvSpPr>
      <dsp:spPr>
        <a:xfrm>
          <a:off x="3678812" y="1782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State Leadership Team</a:t>
          </a:r>
        </a:p>
      </dsp:txBody>
      <dsp:txXfrm>
        <a:off x="3710108" y="209542"/>
        <a:ext cx="1620108" cy="1005922"/>
      </dsp:txXfrm>
    </dsp:sp>
    <dsp:sp modelId="{57655DF2-09E1-7848-8151-1E70BFB93FFD}">
      <dsp:nvSpPr>
        <dsp:cNvPr id="0" name=""/>
        <dsp:cNvSpPr/>
      </dsp:nvSpPr>
      <dsp:spPr>
        <a:xfrm>
          <a:off x="1435212" y="15585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F10C11-2282-6443-801B-84B34E7B95AF}">
      <dsp:nvSpPr>
        <dsp:cNvPr id="0" name=""/>
        <dsp:cNvSpPr/>
      </dsp:nvSpPr>
      <dsp:spPr>
        <a:xfrm>
          <a:off x="1622179" y="17361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Regional Leadership Team</a:t>
          </a:r>
        </a:p>
      </dsp:txBody>
      <dsp:txXfrm>
        <a:off x="1653475" y="1767442"/>
        <a:ext cx="1620108" cy="1005922"/>
      </dsp:txXfrm>
    </dsp:sp>
    <dsp:sp modelId="{C1D33398-7DAF-864A-90C4-3C30F2D2B81B}">
      <dsp:nvSpPr>
        <dsp:cNvPr id="0" name=""/>
        <dsp:cNvSpPr/>
      </dsp:nvSpPr>
      <dsp:spPr>
        <a:xfrm>
          <a:off x="406895" y="31164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FD824B-7438-4643-A9C2-3555A37951DA}">
      <dsp:nvSpPr>
        <dsp:cNvPr id="0" name=""/>
        <dsp:cNvSpPr/>
      </dsp:nvSpPr>
      <dsp:spPr>
        <a:xfrm>
          <a:off x="593862" y="32940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District/Community Leadership Team</a:t>
          </a:r>
        </a:p>
      </dsp:txBody>
      <dsp:txXfrm>
        <a:off x="625158" y="3325342"/>
        <a:ext cx="1620108" cy="1005922"/>
      </dsp:txXfrm>
    </dsp:sp>
    <dsp:sp modelId="{943D339B-AC1A-0349-A788-27A32C871A74}">
      <dsp:nvSpPr>
        <dsp:cNvPr id="0" name=""/>
        <dsp:cNvSpPr/>
      </dsp:nvSpPr>
      <dsp:spPr>
        <a:xfrm>
          <a:off x="406895"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80D854-38CE-A24C-A7E9-725BE3101D00}">
      <dsp:nvSpPr>
        <dsp:cNvPr id="0" name=""/>
        <dsp:cNvSpPr/>
      </dsp:nvSpPr>
      <dsp:spPr>
        <a:xfrm>
          <a:off x="593862"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625158" y="4883242"/>
        <a:ext cx="1620108" cy="1005922"/>
      </dsp:txXfrm>
    </dsp:sp>
    <dsp:sp modelId="{B7AB457F-366F-F647-8698-6705A71440BE}">
      <dsp:nvSpPr>
        <dsp:cNvPr id="0" name=""/>
        <dsp:cNvSpPr/>
      </dsp:nvSpPr>
      <dsp:spPr>
        <a:xfrm>
          <a:off x="2463529" y="31164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1AED88E-E033-AF4F-BEC9-A41F84D805AF}">
      <dsp:nvSpPr>
        <dsp:cNvPr id="0" name=""/>
        <dsp:cNvSpPr/>
      </dsp:nvSpPr>
      <dsp:spPr>
        <a:xfrm>
          <a:off x="2650495" y="32940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District/Community Leadership Team</a:t>
          </a:r>
        </a:p>
      </dsp:txBody>
      <dsp:txXfrm>
        <a:off x="2681791" y="3325342"/>
        <a:ext cx="1620108" cy="1005922"/>
      </dsp:txXfrm>
    </dsp:sp>
    <dsp:sp modelId="{090EC92B-EA76-7F4C-AB48-8075F7673BFE}">
      <dsp:nvSpPr>
        <dsp:cNvPr id="0" name=""/>
        <dsp:cNvSpPr/>
      </dsp:nvSpPr>
      <dsp:spPr>
        <a:xfrm>
          <a:off x="2463529"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C2DE16-BD78-114E-8B11-4A3163AFDE21}">
      <dsp:nvSpPr>
        <dsp:cNvPr id="0" name=""/>
        <dsp:cNvSpPr/>
      </dsp:nvSpPr>
      <dsp:spPr>
        <a:xfrm>
          <a:off x="2650495"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2681791" y="4883242"/>
        <a:ext cx="1620108" cy="1005922"/>
      </dsp:txXfrm>
    </dsp:sp>
    <dsp:sp modelId="{CB48CC19-0F49-3948-94FA-A58E90E5837B}">
      <dsp:nvSpPr>
        <dsp:cNvPr id="0" name=""/>
        <dsp:cNvSpPr/>
      </dsp:nvSpPr>
      <dsp:spPr>
        <a:xfrm>
          <a:off x="5548479" y="15585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B428DB5-5928-9445-8FD7-6FA06FBF7A9C}">
      <dsp:nvSpPr>
        <dsp:cNvPr id="0" name=""/>
        <dsp:cNvSpPr/>
      </dsp:nvSpPr>
      <dsp:spPr>
        <a:xfrm>
          <a:off x="5735446" y="17361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Regional Leadership Team</a:t>
          </a:r>
        </a:p>
      </dsp:txBody>
      <dsp:txXfrm>
        <a:off x="5766742" y="1767442"/>
        <a:ext cx="1620108" cy="1005922"/>
      </dsp:txXfrm>
    </dsp:sp>
    <dsp:sp modelId="{EF4F6371-25DB-2F43-B58C-7DD97A9CA12C}">
      <dsp:nvSpPr>
        <dsp:cNvPr id="0" name=""/>
        <dsp:cNvSpPr/>
      </dsp:nvSpPr>
      <dsp:spPr>
        <a:xfrm>
          <a:off x="5548479" y="31164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CB6ED2-C389-3141-AD97-C411AC4F5F03}">
      <dsp:nvSpPr>
        <dsp:cNvPr id="0" name=""/>
        <dsp:cNvSpPr/>
      </dsp:nvSpPr>
      <dsp:spPr>
        <a:xfrm>
          <a:off x="5735446" y="32940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District/Community Leadership Team</a:t>
          </a:r>
        </a:p>
      </dsp:txBody>
      <dsp:txXfrm>
        <a:off x="5766742" y="3325342"/>
        <a:ext cx="1620108" cy="1005922"/>
      </dsp:txXfrm>
    </dsp:sp>
    <dsp:sp modelId="{92878A79-79EA-A64B-A85D-70C4D64D419F}">
      <dsp:nvSpPr>
        <dsp:cNvPr id="0" name=""/>
        <dsp:cNvSpPr/>
      </dsp:nvSpPr>
      <dsp:spPr>
        <a:xfrm>
          <a:off x="4520162"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0B6CB8-C79C-DD45-A8BB-D6FB20843796}">
      <dsp:nvSpPr>
        <dsp:cNvPr id="0" name=""/>
        <dsp:cNvSpPr/>
      </dsp:nvSpPr>
      <dsp:spPr>
        <a:xfrm>
          <a:off x="4707129"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4738425" y="4883242"/>
        <a:ext cx="1620108" cy="1005922"/>
      </dsp:txXfrm>
    </dsp:sp>
    <dsp:sp modelId="{D0B99FAE-81BD-6E48-947A-1E6668AF7D0C}">
      <dsp:nvSpPr>
        <dsp:cNvPr id="0" name=""/>
        <dsp:cNvSpPr/>
      </dsp:nvSpPr>
      <dsp:spPr>
        <a:xfrm>
          <a:off x="6576796"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29D3289-7D7D-A14B-8522-D2CF3A8F2AA5}">
      <dsp:nvSpPr>
        <dsp:cNvPr id="0" name=""/>
        <dsp:cNvSpPr/>
      </dsp:nvSpPr>
      <dsp:spPr>
        <a:xfrm>
          <a:off x="6763763"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6795059" y="4883242"/>
        <a:ext cx="1620108" cy="10059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33DC9-D00B-394A-87BF-E8630B0845B8}" type="datetimeFigureOut">
              <a:rPr lang="en-US" smtClean="0"/>
              <a:t>10/5/21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950F1E-CFD9-6F4A-9578-2A124D41CDF7}" type="slidenum">
              <a:rPr lang="en-US" smtClean="0"/>
              <a:t>‹#›</a:t>
            </a:fld>
            <a:endParaRPr lang="en-US"/>
          </a:p>
        </p:txBody>
      </p:sp>
    </p:spTree>
    <p:extLst>
      <p:ext uri="{BB962C8B-B14F-4D97-AF65-F5344CB8AC3E}">
        <p14:creationId xmlns:p14="http://schemas.microsoft.com/office/powerpoint/2010/main" val="37017146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1"/>
            <a:ext cx="5486400" cy="3600450"/>
          </a:xfrm>
          <a:prstGeom prst="rect">
            <a:avLst/>
          </a:prstGeom>
          <a:noFill/>
          <a:ln>
            <a:noFill/>
          </a:ln>
        </p:spPr>
        <p:txBody>
          <a:bodyPr spcFirstLastPara="1" wrap="square" lIns="91421" tIns="45698" rIns="91421" bIns="45698" anchor="t" anchorCtr="0">
            <a:noAutofit/>
          </a:bodyPr>
          <a:lstStyle/>
          <a:p>
            <a:pPr>
              <a:buClr>
                <a:srgbClr val="000000"/>
              </a:buClr>
              <a:buSzPts val="1400"/>
            </a:pPr>
            <a:r>
              <a:rPr lang="en-US">
                <a:solidFill>
                  <a:schemeClr val="dk1"/>
                </a:solidFill>
                <a:latin typeface="Calibri"/>
                <a:ea typeface="Calibri"/>
                <a:cs typeface="Calibri"/>
                <a:sym typeface="Calibri"/>
              </a:rPr>
              <a:t>Review statistics of current prevalence?</a:t>
            </a:r>
            <a:endParaRPr>
              <a:solidFill>
                <a:schemeClr val="dk1"/>
              </a:solidFill>
              <a:latin typeface="Calibri"/>
              <a:ea typeface="Calibri"/>
              <a:cs typeface="Calibri"/>
              <a:sym typeface="Calibri"/>
            </a:endParaRPr>
          </a:p>
          <a:p>
            <a:pPr>
              <a:buClr>
                <a:srgbClr val="000000"/>
              </a:buClr>
              <a:buSzPts val="1400"/>
            </a:pPr>
            <a:r>
              <a:rPr lang="en-US">
                <a:solidFill>
                  <a:schemeClr val="dk1"/>
                </a:solidFill>
                <a:latin typeface="Calibri"/>
                <a:ea typeface="Calibri"/>
                <a:cs typeface="Calibri"/>
                <a:sym typeface="Calibri"/>
              </a:rPr>
              <a:t>Illicit what people are seeing in their schools.</a:t>
            </a:r>
            <a:endParaRPr>
              <a:solidFill>
                <a:schemeClr val="dk1"/>
              </a:solidFill>
              <a:latin typeface="Calibri"/>
              <a:ea typeface="Calibri"/>
              <a:cs typeface="Calibri"/>
              <a:sym typeface="Calibri"/>
            </a:endParaRPr>
          </a:p>
        </p:txBody>
      </p:sp>
      <p:sp>
        <p:nvSpPr>
          <p:cNvPr id="194" name="Google Shape;194;p9: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39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Safety, emotional safety</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4644636-9831-ED4C-9455-EB8C18D18FE7}" type="slidenum">
              <a:rPr lang="en-US" sz="1200">
                <a:latin typeface="Arial" charset="0"/>
              </a:rPr>
              <a:pPr/>
              <a:t>23</a:t>
            </a:fld>
            <a:endParaRPr lang="en-US" sz="1200">
              <a:latin typeface="Arial" charset="0"/>
            </a:endParaRPr>
          </a:p>
        </p:txBody>
      </p:sp>
    </p:spTree>
    <p:extLst>
      <p:ext uri="{BB962C8B-B14F-4D97-AF65-F5344CB8AC3E}">
        <p14:creationId xmlns:p14="http://schemas.microsoft.com/office/powerpoint/2010/main" val="299889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25</a:t>
            </a:fld>
            <a:endParaRPr lang="en-US"/>
          </a:p>
        </p:txBody>
      </p:sp>
    </p:spTree>
    <p:extLst>
      <p:ext uri="{BB962C8B-B14F-4D97-AF65-F5344CB8AC3E}">
        <p14:creationId xmlns:p14="http://schemas.microsoft.com/office/powerpoint/2010/main" val="238887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 Key Messages: 1) Single system of Delivery. 2) Access is Not enough. 3) Mental Health is for ALL. 4) MTSS features applied to all S/E/B learning and interventions.</a:t>
            </a:r>
          </a:p>
          <a:p>
            <a:endParaRPr lang="en-US" dirty="0"/>
          </a:p>
          <a:p>
            <a:r>
              <a:rPr lang="en-US" sz="1200" dirty="0"/>
              <a:t>DSFI 3.4 Alignment to Initiatives: Clear description of initiative alignment (e.g., graphic organizer, organizational chart, </a:t>
            </a:r>
          </a:p>
          <a:p>
            <a:r>
              <a:rPr lang="en-US" sz="1200" dirty="0"/>
              <a:t>conceptual map) displays integrated and/or collaborative implementation of PBIS with existing initiatives having</a:t>
            </a:r>
          </a:p>
          <a:p>
            <a:r>
              <a:rPr lang="en-US" sz="1200" dirty="0"/>
              <a:t>similar goals, outcomes, systems, and practices.</a:t>
            </a:r>
          </a:p>
          <a:p>
            <a:endParaRPr lang="en-US" dirty="0"/>
          </a:p>
        </p:txBody>
      </p:sp>
      <p:sp>
        <p:nvSpPr>
          <p:cNvPr id="4" name="Slide Number Placeholder 3"/>
          <p:cNvSpPr>
            <a:spLocks noGrp="1"/>
          </p:cNvSpPr>
          <p:nvPr>
            <p:ph type="sldNum" sz="quarter" idx="5"/>
          </p:nvPr>
        </p:nvSpPr>
        <p:spPr/>
        <p:txBody>
          <a:bodyPr/>
          <a:lstStyle/>
          <a:p>
            <a:pPr>
              <a:defRPr/>
            </a:pPr>
            <a:fld id="{C2132E7A-7571-AB4C-BEED-FA2B2BCC40AC}" type="slidenum">
              <a:rPr lang="en-US" altLang="x-none" smtClean="0"/>
              <a:pPr>
                <a:defRPr/>
              </a:pPr>
              <a:t>26</a:t>
            </a:fld>
            <a:endParaRPr lang="en-US" altLang="x-none"/>
          </a:p>
        </p:txBody>
      </p:sp>
    </p:spTree>
    <p:extLst>
      <p:ext uri="{BB962C8B-B14F-4D97-AF65-F5344CB8AC3E}">
        <p14:creationId xmlns:p14="http://schemas.microsoft.com/office/powerpoint/2010/main" val="264813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 is defined : a) Structure and a process for education and mental health systems to interact in most effective and efficient manner; b) Guided by key stakeholders in education and mental health/community systems c) Who have authority to reallocate resources, change role and function of staff, and change policy.</a:t>
            </a:r>
          </a:p>
          <a:p>
            <a:endParaRPr lang="en-US" dirty="0"/>
          </a:p>
          <a:p>
            <a:r>
              <a:rPr lang="en-US" sz="1200" dirty="0"/>
              <a:t>DSFI 3.2 Community Agency Alignment: Procedures exist to ensure that all external community agency work is </a:t>
            </a:r>
          </a:p>
          <a:p>
            <a:r>
              <a:rPr lang="en-US" sz="1200" dirty="0"/>
              <a:t>aligned to PBIS framework, evidence- based practices, and organizational goals of the district.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132E7A-7571-AB4C-BEED-FA2B2BCC40AC}" type="slidenum">
              <a:rPr lang="en-US" altLang="x-none" smtClean="0"/>
              <a:pPr>
                <a:defRPr/>
              </a:pPr>
              <a:t>29</a:t>
            </a:fld>
            <a:endParaRPr lang="en-US" altLang="x-none"/>
          </a:p>
        </p:txBody>
      </p:sp>
    </p:spTree>
    <p:extLst>
      <p:ext uri="{BB962C8B-B14F-4D97-AF65-F5344CB8AC3E}">
        <p14:creationId xmlns:p14="http://schemas.microsoft.com/office/powerpoint/2010/main" val="2927153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review</a:t>
            </a:r>
          </a:p>
          <a:p>
            <a:r>
              <a:rPr lang="en-US" dirty="0"/>
              <a:t>Same as PBIS RTI MTSS (labels not as important as ensuring core features needed for installing EBPs)</a:t>
            </a:r>
          </a:p>
        </p:txBody>
      </p:sp>
      <p:sp>
        <p:nvSpPr>
          <p:cNvPr id="4" name="Slide Number Placeholder 3"/>
          <p:cNvSpPr>
            <a:spLocks noGrp="1"/>
          </p:cNvSpPr>
          <p:nvPr>
            <p:ph type="sldNum" sz="quarter" idx="10"/>
          </p:nvPr>
        </p:nvSpPr>
        <p:spPr/>
        <p:txBody>
          <a:bodyPr/>
          <a:lstStyle/>
          <a:p>
            <a:fld id="{C145808F-321D-F145-9BB1-2919D34BABF1}" type="slidenum">
              <a:rPr lang="en-US" smtClean="0"/>
              <a:pPr/>
              <a:t>31</a:t>
            </a:fld>
            <a:endParaRPr lang="en-US" dirty="0"/>
          </a:p>
        </p:txBody>
      </p:sp>
    </p:spTree>
    <p:extLst>
      <p:ext uri="{BB962C8B-B14F-4D97-AF65-F5344CB8AC3E}">
        <p14:creationId xmlns:p14="http://schemas.microsoft.com/office/powerpoint/2010/main" val="370342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school teams and community partners still work in isolation not knowing the supports the others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Interconnected Systems Framework draws on the strengths of both systems to create one single system of delivery.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23DE36-A580-5144-9336-0D739E6DD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60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school teams and community partners still work in isolation not knowing the supports the others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Interconnected Systems Framework draws on the strengths of both systems to create one single system of delivery.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23DE36-A580-5144-9336-0D739E6DD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08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school teams and community partners still work in isolation not knowing the supports the others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Interconnected Systems Framework draws on the strengths of both systems to create one single system of delivery.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23DE36-A580-5144-9336-0D739E6DD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97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874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2"/>
              <a:buNone/>
            </a:pPr>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38</a:t>
            </a:fld>
            <a:endParaRPr lang="en-US" dirty="0"/>
          </a:p>
        </p:txBody>
      </p:sp>
    </p:spTree>
    <p:extLst>
      <p:ext uri="{BB962C8B-B14F-4D97-AF65-F5344CB8AC3E}">
        <p14:creationId xmlns:p14="http://schemas.microsoft.com/office/powerpoint/2010/main" val="222109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Abram, K., </a:t>
            </a:r>
            <a:r>
              <a:rPr lang="en-US" dirty="0" err="1"/>
              <a:t>Teplin</a:t>
            </a:r>
            <a:r>
              <a:rPr lang="en-US" dirty="0"/>
              <a:t>, L., Charles D., Longworth, S., McClelland, G., &amp; </a:t>
            </a:r>
            <a:r>
              <a:rPr lang="en-US" dirty="0" err="1"/>
              <a:t>Dulcan</a:t>
            </a:r>
            <a:r>
              <a:rPr lang="en-US" dirty="0"/>
              <a:t>, M (2004). Posttraumatic stress disorder and trauma in youth in juvenile detention. Archives of General Psychiatry 61 (4): 403-410</a:t>
            </a:r>
          </a:p>
          <a:p>
            <a:r>
              <a:rPr lang="en-US" dirty="0"/>
              <a:t>2. </a:t>
            </a:r>
            <a:r>
              <a:rPr lang="en-US" dirty="0" err="1"/>
              <a:t>Merikangas</a:t>
            </a:r>
            <a:r>
              <a:rPr lang="en-US" dirty="0"/>
              <a:t>, K.R., He, J.P., Burstein, M., Swanson, S.A., </a:t>
            </a:r>
            <a:r>
              <a:rPr lang="en-US" dirty="0" err="1"/>
              <a:t>Avenevoli</a:t>
            </a:r>
            <a:r>
              <a:rPr lang="en-US" dirty="0"/>
              <a:t>, S., Cui, L., </a:t>
            </a:r>
            <a:r>
              <a:rPr lang="en-US" dirty="0" err="1"/>
              <a:t>Benjet</a:t>
            </a:r>
            <a:r>
              <a:rPr lang="en-US" dirty="0"/>
              <a:t>, C., </a:t>
            </a:r>
            <a:r>
              <a:rPr lang="en-US" dirty="0" err="1"/>
              <a:t>Georgiades,K</a:t>
            </a:r>
            <a:r>
              <a:rPr lang="en-US" dirty="0"/>
              <a:t>., &amp; </a:t>
            </a:r>
            <a:r>
              <a:rPr lang="en-US" dirty="0" err="1"/>
              <a:t>Swendsen</a:t>
            </a:r>
            <a:r>
              <a:rPr lang="en-US" dirty="0"/>
              <a:t>, J. (2010). Lifetime prevalence of mental disorders in U.S. adolescents: results from the National Comorbidity Survey Replication—Adolescent Supplement (NCS-A). J Am Academy Child</a:t>
            </a:r>
          </a:p>
          <a:p>
            <a:r>
              <a:rPr lang="en-US" dirty="0"/>
              <a:t>Adolescent Psychiatry 49(10):980-9.</a:t>
            </a:r>
          </a:p>
          <a:p>
            <a:endParaRPr lang="en-US" dirty="0"/>
          </a:p>
          <a:p>
            <a:endParaRPr lang="en-US" dirty="0"/>
          </a:p>
        </p:txBody>
      </p:sp>
      <p:sp>
        <p:nvSpPr>
          <p:cNvPr id="4" name="Slide Number Placeholder 3"/>
          <p:cNvSpPr>
            <a:spLocks noGrp="1"/>
          </p:cNvSpPr>
          <p:nvPr>
            <p:ph type="sldNum" sz="quarter" idx="10"/>
          </p:nvPr>
        </p:nvSpPr>
        <p:spPr/>
        <p:txBody>
          <a:bodyPr/>
          <a:lstStyle/>
          <a:p>
            <a:fld id="{295A228C-D462-794F-8BBA-95364017CA6D}" type="slidenum">
              <a:rPr lang="en-US" smtClean="0"/>
              <a:t>9</a:t>
            </a:fld>
            <a:endParaRPr lang="en-US"/>
          </a:p>
        </p:txBody>
      </p:sp>
    </p:spTree>
    <p:extLst>
      <p:ext uri="{BB962C8B-B14F-4D97-AF65-F5344CB8AC3E}">
        <p14:creationId xmlns:p14="http://schemas.microsoft.com/office/powerpoint/2010/main" val="1109641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RDQ Brief </a:t>
            </a:r>
            <a:r>
              <a:rPr lang="mr-IN">
                <a:latin typeface="Mangal" charset="0"/>
              </a:rPr>
              <a:t>–</a:t>
            </a:r>
            <a:r>
              <a:rPr lang="en-US">
                <a:latin typeface="Arial" charset="0"/>
              </a:rPr>
              <a:t> pg 8</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16A1C26-0FE8-524D-BB58-2EB516F644F5}" type="slidenum">
              <a:rPr lang="en-US" sz="1200">
                <a:latin typeface="Arial" charset="0"/>
              </a:rPr>
              <a:pPr/>
              <a:t>40</a:t>
            </a:fld>
            <a:endParaRPr lang="en-US" sz="1200">
              <a:latin typeface="Arial" charset="0"/>
            </a:endParaRPr>
          </a:p>
        </p:txBody>
      </p:sp>
    </p:spTree>
    <p:extLst>
      <p:ext uri="{BB962C8B-B14F-4D97-AF65-F5344CB8AC3E}">
        <p14:creationId xmlns:p14="http://schemas.microsoft.com/office/powerpoint/2010/main" val="338495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41</a:t>
            </a:fld>
            <a:endParaRPr lang="en-US"/>
          </a:p>
        </p:txBody>
      </p:sp>
    </p:spTree>
    <p:extLst>
      <p:ext uri="{BB962C8B-B14F-4D97-AF65-F5344CB8AC3E}">
        <p14:creationId xmlns:p14="http://schemas.microsoft.com/office/powerpoint/2010/main" val="3387798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txBox="1">
            <a:spLocks noGrp="1"/>
          </p:cNvSpPr>
          <p:nvPr>
            <p:ph type="sldNum" idx="12"/>
          </p:nvPr>
        </p:nvSpPr>
        <p:spPr>
          <a:xfrm>
            <a:off x="3884614" y="8685214"/>
            <a:ext cx="2971800" cy="457200"/>
          </a:xfrm>
          <a:prstGeom prst="rect">
            <a:avLst/>
          </a:prstGeom>
          <a:noFill/>
          <a:ln>
            <a:noFill/>
          </a:ln>
        </p:spPr>
        <p:txBody>
          <a:bodyPr wrap="square" lIns="91421" tIns="45698" rIns="91421" bIns="45698" anchor="b" anchorCtr="0">
            <a:noAutofit/>
          </a:bodyPr>
          <a:lstStyle/>
          <a:p>
            <a:pPr indent="-19050">
              <a:buClr>
                <a:schemeClr val="dk1"/>
              </a:buClr>
              <a:buSzPct val="25000"/>
            </a:pPr>
            <a:fld id="{00000000-1234-1234-1234-123412341234}" type="slidenum">
              <a:rPr lang="en-US">
                <a:solidFill>
                  <a:schemeClr val="dk1"/>
                </a:solidFill>
                <a:latin typeface="Arial"/>
                <a:ea typeface="Arial"/>
                <a:cs typeface="Arial"/>
                <a:sym typeface="Arial"/>
              </a:rPr>
              <a:pPr indent="-19050">
                <a:buClr>
                  <a:schemeClr val="dk1"/>
                </a:buClr>
                <a:buSzPct val="25000"/>
              </a:pPr>
              <a:t>42</a:t>
            </a:fld>
            <a:endParaRPr lang="en-US">
              <a:solidFill>
                <a:schemeClr val="dk1"/>
              </a:solidFill>
              <a:latin typeface="Arial"/>
              <a:ea typeface="Arial"/>
              <a:cs typeface="Arial"/>
              <a:sym typeface="Arial"/>
            </a:endParaRPr>
          </a:p>
        </p:txBody>
      </p:sp>
      <p:sp>
        <p:nvSpPr>
          <p:cNvPr id="1089" name="Shape 1089"/>
          <p:cNvSpPr txBox="1"/>
          <p:nvPr/>
        </p:nvSpPr>
        <p:spPr>
          <a:xfrm>
            <a:off x="3884028" y="8684926"/>
            <a:ext cx="2972400" cy="457500"/>
          </a:xfrm>
          <a:prstGeom prst="rect">
            <a:avLst/>
          </a:prstGeom>
          <a:noFill/>
          <a:ln>
            <a:noFill/>
          </a:ln>
        </p:spPr>
        <p:txBody>
          <a:bodyPr wrap="square" lIns="91421" tIns="45698" rIns="91421" bIns="45698" anchor="b" anchorCtr="0">
            <a:noAutofit/>
          </a:bodyPr>
          <a:lstStyle/>
          <a:p>
            <a:pPr indent="-19050" algn="r">
              <a:buClr>
                <a:schemeClr val="dk1"/>
              </a:buClr>
              <a:buSzPct val="25000"/>
            </a:pPr>
            <a:fld id="{00000000-1234-1234-1234-123412341234}" type="slidenum">
              <a:rPr lang="en-US" sz="1200">
                <a:solidFill>
                  <a:schemeClr val="dk1"/>
                </a:solidFill>
                <a:latin typeface="Arial"/>
                <a:ea typeface="Arial"/>
                <a:cs typeface="Arial"/>
                <a:sym typeface="Arial"/>
              </a:rPr>
              <a:pPr indent="-19050" algn="r">
                <a:buClr>
                  <a:schemeClr val="dk1"/>
                </a:buClr>
                <a:buSzPct val="25000"/>
              </a:pPr>
              <a:t>42</a:t>
            </a:fld>
            <a:endParaRPr lang="en-US" sz="1200">
              <a:solidFill>
                <a:schemeClr val="dk1"/>
              </a:solidFill>
              <a:latin typeface="Arial"/>
              <a:ea typeface="Arial"/>
              <a:cs typeface="Arial"/>
              <a:sym typeface="Arial"/>
            </a:endParaRPr>
          </a:p>
        </p:txBody>
      </p:sp>
      <p:sp>
        <p:nvSpPr>
          <p:cNvPr id="1090" name="Shape 10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1" name="Shape 1091"/>
          <p:cNvSpPr txBox="1">
            <a:spLocks noGrp="1"/>
          </p:cNvSpPr>
          <p:nvPr>
            <p:ph type="body" idx="1"/>
          </p:nvPr>
        </p:nvSpPr>
        <p:spPr>
          <a:xfrm>
            <a:off x="685800" y="4343401"/>
            <a:ext cx="5486400" cy="4114800"/>
          </a:xfrm>
          <a:prstGeom prst="rect">
            <a:avLst/>
          </a:prstGeom>
          <a:noFill/>
          <a:ln>
            <a:noFill/>
          </a:ln>
        </p:spPr>
        <p:txBody>
          <a:bodyPr wrap="square" lIns="91421" tIns="45698" rIns="91421" bIns="45698" anchor="t" anchorCtr="0">
            <a:noAutofit/>
          </a:bodyPr>
          <a:lstStyle/>
          <a:p>
            <a:pPr indent="-19050">
              <a:buClr>
                <a:schemeClr val="dk1"/>
              </a:buClr>
              <a:buSzPct val="25000"/>
            </a:pPr>
            <a:endParaRPr dirty="0">
              <a:solidFill>
                <a:schemeClr val="dk1"/>
              </a:solidFill>
              <a:latin typeface="Arial"/>
              <a:ea typeface="Arial"/>
              <a:cs typeface="Arial"/>
              <a:sym typeface="Calibri"/>
            </a:endParaRPr>
          </a:p>
        </p:txBody>
      </p:sp>
    </p:spTree>
    <p:extLst>
      <p:ext uri="{BB962C8B-B14F-4D97-AF65-F5344CB8AC3E}">
        <p14:creationId xmlns:p14="http://schemas.microsoft.com/office/powerpoint/2010/main" val="330441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RDQ brief example </a:t>
            </a:r>
            <a:r>
              <a:rPr lang="mr-IN">
                <a:latin typeface="Mangal" charset="0"/>
              </a:rPr>
              <a:t>–</a:t>
            </a:r>
            <a:r>
              <a:rPr lang="en-US">
                <a:latin typeface="Arial" charset="0"/>
              </a:rPr>
              <a:t> pg 5</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20" indent="-285738">
              <a:defRPr sz="2400">
                <a:solidFill>
                  <a:schemeClr val="tx1"/>
                </a:solidFill>
                <a:latin typeface="Calibri" charset="0"/>
                <a:ea typeface="ＭＳ Ｐゴシック" charset="0"/>
              </a:defRPr>
            </a:lvl2pPr>
            <a:lvl3pPr marL="1142954" indent="-228590">
              <a:defRPr sz="2400">
                <a:solidFill>
                  <a:schemeClr val="tx1"/>
                </a:solidFill>
                <a:latin typeface="Calibri" charset="0"/>
                <a:ea typeface="ＭＳ Ｐゴシック" charset="0"/>
              </a:defRPr>
            </a:lvl3pPr>
            <a:lvl4pPr marL="1600135" indent="-228590">
              <a:defRPr sz="2400">
                <a:solidFill>
                  <a:schemeClr val="tx1"/>
                </a:solidFill>
                <a:latin typeface="Calibri" charset="0"/>
                <a:ea typeface="ＭＳ Ｐゴシック" charset="0"/>
              </a:defRPr>
            </a:lvl4pPr>
            <a:lvl5pPr marL="2057317" indent="-228590">
              <a:defRPr sz="2400">
                <a:solidFill>
                  <a:schemeClr val="tx1"/>
                </a:solidFill>
                <a:latin typeface="Calibri" charset="0"/>
                <a:ea typeface="ＭＳ Ｐゴシック" charset="0"/>
              </a:defRPr>
            </a:lvl5pPr>
            <a:lvl6pPr marL="2514499" indent="-228590" eaLnBrk="0" fontAlgn="base" hangingPunct="0">
              <a:spcBef>
                <a:spcPct val="0"/>
              </a:spcBef>
              <a:spcAft>
                <a:spcPct val="0"/>
              </a:spcAft>
              <a:defRPr sz="2400">
                <a:solidFill>
                  <a:schemeClr val="tx1"/>
                </a:solidFill>
                <a:latin typeface="Calibri" charset="0"/>
                <a:ea typeface="ＭＳ Ｐゴシック" charset="0"/>
              </a:defRPr>
            </a:lvl6pPr>
            <a:lvl7pPr marL="2971679" indent="-228590" eaLnBrk="0" fontAlgn="base" hangingPunct="0">
              <a:spcBef>
                <a:spcPct val="0"/>
              </a:spcBef>
              <a:spcAft>
                <a:spcPct val="0"/>
              </a:spcAft>
              <a:defRPr sz="2400">
                <a:solidFill>
                  <a:schemeClr val="tx1"/>
                </a:solidFill>
                <a:latin typeface="Calibri" charset="0"/>
                <a:ea typeface="ＭＳ Ｐゴシック" charset="0"/>
              </a:defRPr>
            </a:lvl7pPr>
            <a:lvl8pPr marL="3428861" indent="-228590" eaLnBrk="0" fontAlgn="base" hangingPunct="0">
              <a:spcBef>
                <a:spcPct val="0"/>
              </a:spcBef>
              <a:spcAft>
                <a:spcPct val="0"/>
              </a:spcAft>
              <a:defRPr sz="2400">
                <a:solidFill>
                  <a:schemeClr val="tx1"/>
                </a:solidFill>
                <a:latin typeface="Calibri" charset="0"/>
                <a:ea typeface="ＭＳ Ｐゴシック" charset="0"/>
              </a:defRPr>
            </a:lvl8pPr>
            <a:lvl9pPr marL="3886043" indent="-228590" eaLnBrk="0" fontAlgn="base" hangingPunct="0">
              <a:spcBef>
                <a:spcPct val="0"/>
              </a:spcBef>
              <a:spcAft>
                <a:spcPct val="0"/>
              </a:spcAft>
              <a:defRPr sz="2400">
                <a:solidFill>
                  <a:schemeClr val="tx1"/>
                </a:solidFill>
                <a:latin typeface="Calibri" charset="0"/>
                <a:ea typeface="ＭＳ Ｐゴシック" charset="0"/>
              </a:defRPr>
            </a:lvl9pPr>
          </a:lstStyle>
          <a:p>
            <a:fld id="{921551E3-A706-2045-BF8B-BE7DE17F95FD}" type="slidenum">
              <a:rPr lang="en-US" sz="1200">
                <a:latin typeface="Arial" charset="0"/>
              </a:rPr>
              <a:pPr/>
              <a:t>43</a:t>
            </a:fld>
            <a:endParaRPr lang="en-US" sz="1200">
              <a:latin typeface="Arial" charset="0"/>
            </a:endParaRPr>
          </a:p>
        </p:txBody>
      </p:sp>
    </p:spTree>
    <p:extLst>
      <p:ext uri="{BB962C8B-B14F-4D97-AF65-F5344CB8AC3E}">
        <p14:creationId xmlns:p14="http://schemas.microsoft.com/office/powerpoint/2010/main" val="3454656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44</a:t>
            </a:fld>
            <a:endParaRPr lang="en-US"/>
          </a:p>
        </p:txBody>
      </p:sp>
    </p:spTree>
    <p:extLst>
      <p:ext uri="{BB962C8B-B14F-4D97-AF65-F5344CB8AC3E}">
        <p14:creationId xmlns:p14="http://schemas.microsoft.com/office/powerpoint/2010/main" val="3994832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63598FC-AECC-4CDB-83AE-8AC4655C057D}" type="slidenum">
              <a:rPr lang="en-US" smtClean="0">
                <a:solidFill>
                  <a:srgbClr val="000000"/>
                </a:solidFill>
                <a:latin typeface="Arial" pitchFamily="34" charset="0"/>
              </a:rPr>
              <a:pPr>
                <a:defRPr/>
              </a:pPr>
              <a:t>45</a:t>
            </a:fld>
            <a:endParaRPr lang="en-US">
              <a:solidFill>
                <a:srgbClr val="000000"/>
              </a:solidFill>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spcBef>
                <a:spcPct val="0"/>
              </a:spcBef>
            </a:pPr>
            <a:r>
              <a:rPr lang="en-US" dirty="0">
                <a:ea typeface="ＭＳ Ｐゴシック" pitchFamily="34" charset="-128"/>
              </a:rPr>
              <a:t>Replacement behaviors- very important that we anchor</a:t>
            </a:r>
            <a:r>
              <a:rPr lang="en-US" baseline="0" dirty="0">
                <a:ea typeface="ＭＳ Ｐゴシック" pitchFamily="34" charset="-128"/>
              </a:rPr>
              <a:t> in our teaching matrix as this is our core social emotional curriculum- the common language and script we use to teach, acknowledge, pre-correct – all staff are using same approach for teaching and supporting throughout the year across the school day.  We get what we pay attention to and this helps provide the common language/consistent approach- our values for our school</a:t>
            </a:r>
          </a:p>
          <a:p>
            <a:pPr>
              <a:spcBef>
                <a:spcPct val="0"/>
              </a:spcBef>
            </a:pPr>
            <a:r>
              <a:rPr lang="en-US" baseline="0" dirty="0">
                <a:ea typeface="ＭＳ Ｐゴシック" pitchFamily="34" charset="-128"/>
              </a:rPr>
              <a:t>When dealing with stress and anxiety became major priority in school, it would be a matter of teaching skills to students so they developed strategies and skills and incorporated into their social curriculum – the matrix is the delivery mechanism to get skills out ALL !!!  </a:t>
            </a:r>
            <a:endParaRPr lang="en-US" dirty="0">
              <a:ea typeface="ＭＳ Ｐゴシック" pitchFamily="34" charset="-128"/>
            </a:endParaRPr>
          </a:p>
        </p:txBody>
      </p:sp>
    </p:spTree>
    <p:extLst>
      <p:ext uri="{BB962C8B-B14F-4D97-AF65-F5344CB8AC3E}">
        <p14:creationId xmlns:p14="http://schemas.microsoft.com/office/powerpoint/2010/main" val="1964980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Times New Roman" pitchFamily="18" charset="0"/>
              </a:rPr>
              <a:t>Adapted</a:t>
            </a:r>
            <a:r>
              <a:rPr lang="en-US" baseline="0" dirty="0">
                <a:latin typeface="Times New Roman" pitchFamily="18" charset="0"/>
              </a:rPr>
              <a:t> form </a:t>
            </a:r>
            <a:r>
              <a:rPr lang="en-US" baseline="0" dirty="0" err="1">
                <a:latin typeface="Times New Roman" pitchFamily="18" charset="0"/>
              </a:rPr>
              <a:t>Rundlett</a:t>
            </a:r>
            <a:r>
              <a:rPr lang="en-US" baseline="0" dirty="0">
                <a:latin typeface="Times New Roman" pitchFamily="18" charset="0"/>
              </a:rPr>
              <a:t> MS in NH</a:t>
            </a:r>
            <a:endParaRPr lang="en-US" dirty="0">
              <a:latin typeface="Times New Roman" pitchFamily="18"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F3F22211-C92B-463E-B688-17C2805DEE7B}" type="slidenum">
              <a:rPr lang="en-US" smtClean="0">
                <a:latin typeface="Times New Roman" pitchFamily="18" charset="0"/>
              </a:rPr>
              <a:pPr eaLnBrk="1" fontAlgn="base" hangingPunct="1">
                <a:spcBef>
                  <a:spcPct val="0"/>
                </a:spcBef>
                <a:spcAft>
                  <a:spcPct val="0"/>
                </a:spcAft>
              </a:pPr>
              <a:t>46</a:t>
            </a:fld>
            <a:endParaRPr lang="en-US">
              <a:latin typeface="Times New Roman" pitchFamily="18" charset="0"/>
            </a:endParaRPr>
          </a:p>
        </p:txBody>
      </p:sp>
    </p:spTree>
    <p:extLst>
      <p:ext uri="{BB962C8B-B14F-4D97-AF65-F5344CB8AC3E}">
        <p14:creationId xmlns:p14="http://schemas.microsoft.com/office/powerpoint/2010/main" val="3151576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during group and individual sessions </a:t>
            </a:r>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47</a:t>
            </a:fld>
            <a:endParaRPr lang="en-US"/>
          </a:p>
        </p:txBody>
      </p:sp>
    </p:spTree>
    <p:extLst>
      <p:ext uri="{BB962C8B-B14F-4D97-AF65-F5344CB8AC3E}">
        <p14:creationId xmlns:p14="http://schemas.microsoft.com/office/powerpoint/2010/main" val="3545604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7B0595D-48C7-754E-B7D4-8B5AA920B952}" type="slidenum">
              <a:rPr lang="en-US" sz="1200">
                <a:latin typeface="Arial" charset="0"/>
              </a:rPr>
              <a:pPr/>
              <a:t>50</a:t>
            </a:fld>
            <a:endParaRPr lang="en-US" sz="1200">
              <a:latin typeface="Arial" charset="0"/>
            </a:endParaRPr>
          </a:p>
        </p:txBody>
      </p:sp>
    </p:spTree>
    <p:extLst>
      <p:ext uri="{BB962C8B-B14F-4D97-AF65-F5344CB8AC3E}">
        <p14:creationId xmlns:p14="http://schemas.microsoft.com/office/powerpoint/2010/main" val="3648866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a:defRPr/>
            </a:pPr>
            <a:fld id="{045302B6-1760-1746-9C26-3D9A54007A35}" type="slidenum">
              <a:rPr lang="en-US">
                <a:solidFill>
                  <a:prstClr val="black"/>
                </a:solidFill>
              </a:rPr>
              <a:pPr>
                <a:defRPr/>
              </a:pPr>
              <a:t>52</a:t>
            </a:fld>
            <a:endParaRPr lang="en-US" dirty="0">
              <a:solidFill>
                <a:prstClr val="black"/>
              </a:solidFill>
            </a:endParaRPr>
          </a:p>
        </p:txBody>
      </p:sp>
      <p:sp>
        <p:nvSpPr>
          <p:cNvPr id="8499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2" tIns="45711" rIns="91422" bIns="45711"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3514644-F1F8-B64D-901A-9285EFB30AD9}" type="slidenum">
              <a:rPr lang="en-US" sz="1200">
                <a:solidFill>
                  <a:srgbClr val="000000"/>
                </a:solidFill>
                <a:latin typeface="Tw Cen MT" charset="0"/>
                <a:cs typeface="Tw Cen MT" charset="0"/>
              </a:rPr>
              <a:pPr algn="r" eaLnBrk="1" hangingPunct="1"/>
              <a:t>52</a:t>
            </a:fld>
            <a:endParaRPr lang="en-US" sz="1200">
              <a:solidFill>
                <a:srgbClr val="000000"/>
              </a:solidFill>
              <a:latin typeface="Tw Cen MT" charset="0"/>
              <a:cs typeface="Tw Cen MT" charset="0"/>
            </a:endParaRPr>
          </a:p>
        </p:txBody>
      </p:sp>
      <p:sp>
        <p:nvSpPr>
          <p:cNvPr id="65539"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w Cen MT" charset="0"/>
            </a:endParaRPr>
          </a:p>
        </p:txBody>
      </p:sp>
    </p:spTree>
    <p:extLst>
      <p:ext uri="{BB962C8B-B14F-4D97-AF65-F5344CB8AC3E}">
        <p14:creationId xmlns:p14="http://schemas.microsoft.com/office/powerpoint/2010/main" val="6014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minutes –</a:t>
            </a:r>
            <a:r>
              <a:rPr lang="en-US" baseline="0" dirty="0"/>
              <a:t> Milwaukee on trauma (Oprah)</a:t>
            </a:r>
          </a:p>
          <a:p>
            <a:r>
              <a:rPr lang="en-US" baseline="0" dirty="0"/>
              <a:t>Data from CDC and WHO</a:t>
            </a:r>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10</a:t>
            </a:fld>
            <a:endParaRPr lang="en-US"/>
          </a:p>
        </p:txBody>
      </p:sp>
    </p:spTree>
    <p:extLst>
      <p:ext uri="{BB962C8B-B14F-4D97-AF65-F5344CB8AC3E}">
        <p14:creationId xmlns:p14="http://schemas.microsoft.com/office/powerpoint/2010/main" val="180621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6"/>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9712" eaLnBrk="0" hangingPunct="0">
              <a:defRPr>
                <a:solidFill>
                  <a:schemeClr val="tx1"/>
                </a:solidFill>
                <a:latin typeface="Arial" charset="0"/>
                <a:ea typeface="ＭＳ Ｐゴシック" charset="0"/>
              </a:defRPr>
            </a:lvl1pPr>
            <a:lvl2pPr marL="729017" indent="-280391" defTabSz="909712" eaLnBrk="0" hangingPunct="0">
              <a:defRPr>
                <a:solidFill>
                  <a:schemeClr val="tx1"/>
                </a:solidFill>
                <a:latin typeface="Arial" charset="0"/>
                <a:ea typeface="ＭＳ Ｐゴシック" charset="0"/>
              </a:defRPr>
            </a:lvl2pPr>
            <a:lvl3pPr marL="1121564" indent="-224312" defTabSz="909712" eaLnBrk="0" hangingPunct="0">
              <a:defRPr>
                <a:solidFill>
                  <a:schemeClr val="tx1"/>
                </a:solidFill>
                <a:latin typeface="Arial" charset="0"/>
                <a:ea typeface="ＭＳ Ｐゴシック" charset="0"/>
              </a:defRPr>
            </a:lvl3pPr>
            <a:lvl4pPr marL="1570189" indent="-224312" defTabSz="909712" eaLnBrk="0" hangingPunct="0">
              <a:defRPr>
                <a:solidFill>
                  <a:schemeClr val="tx1"/>
                </a:solidFill>
                <a:latin typeface="Arial" charset="0"/>
                <a:ea typeface="ＭＳ Ｐゴシック" charset="0"/>
              </a:defRPr>
            </a:lvl4pPr>
            <a:lvl5pPr marL="2018816" indent="-224312" defTabSz="909712" eaLnBrk="0" hangingPunct="0">
              <a:defRPr>
                <a:solidFill>
                  <a:schemeClr val="tx1"/>
                </a:solidFill>
                <a:latin typeface="Arial" charset="0"/>
                <a:ea typeface="ＭＳ Ｐゴシック" charset="0"/>
              </a:defRPr>
            </a:lvl5pPr>
            <a:lvl6pPr marL="2467441" indent="-224312" defTabSz="909712" eaLnBrk="0" fontAlgn="base" hangingPunct="0">
              <a:spcBef>
                <a:spcPct val="0"/>
              </a:spcBef>
              <a:spcAft>
                <a:spcPct val="0"/>
              </a:spcAft>
              <a:defRPr>
                <a:solidFill>
                  <a:schemeClr val="tx1"/>
                </a:solidFill>
                <a:latin typeface="Arial" charset="0"/>
                <a:ea typeface="ＭＳ Ｐゴシック" charset="0"/>
              </a:defRPr>
            </a:lvl6pPr>
            <a:lvl7pPr marL="2916065" indent="-224312" defTabSz="909712" eaLnBrk="0" fontAlgn="base" hangingPunct="0">
              <a:spcBef>
                <a:spcPct val="0"/>
              </a:spcBef>
              <a:spcAft>
                <a:spcPct val="0"/>
              </a:spcAft>
              <a:defRPr>
                <a:solidFill>
                  <a:schemeClr val="tx1"/>
                </a:solidFill>
                <a:latin typeface="Arial" charset="0"/>
                <a:ea typeface="ＭＳ Ｐゴシック" charset="0"/>
              </a:defRPr>
            </a:lvl7pPr>
            <a:lvl8pPr marL="3364692" indent="-224312" defTabSz="909712" eaLnBrk="0" fontAlgn="base" hangingPunct="0">
              <a:spcBef>
                <a:spcPct val="0"/>
              </a:spcBef>
              <a:spcAft>
                <a:spcPct val="0"/>
              </a:spcAft>
              <a:defRPr>
                <a:solidFill>
                  <a:schemeClr val="tx1"/>
                </a:solidFill>
                <a:latin typeface="Arial" charset="0"/>
                <a:ea typeface="ＭＳ Ｐゴシック" charset="0"/>
              </a:defRPr>
            </a:lvl8pPr>
            <a:lvl9pPr marL="3813317" indent="-224312" defTabSz="909712"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B907A05-3D2E-6947-8723-D9A33DB50E5F}" type="slidenum">
              <a:rPr lang="en-US" smtClean="0"/>
              <a:pPr eaLnBrk="1" hangingPunct="1">
                <a:defRPr/>
              </a:pPr>
              <a:t>53</a:t>
            </a:fld>
            <a:endParaRPr lang="en-US"/>
          </a:p>
        </p:txBody>
      </p:sp>
      <p:sp>
        <p:nvSpPr>
          <p:cNvPr id="8909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4" rIns="91425" bIns="45714"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70688C7-0EAB-684E-9683-42D029D58D37}" type="slidenum">
              <a:rPr lang="en-US" sz="1200">
                <a:cs typeface="Arial" charset="0"/>
              </a:rPr>
              <a:pPr algn="r" eaLnBrk="1" hangingPunct="1"/>
              <a:t>53</a:t>
            </a:fld>
            <a:endParaRPr lang="en-US" sz="1200">
              <a:cs typeface="Arial" charset="0"/>
            </a:endParaRPr>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2374163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6"/>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9763" eaLnBrk="0" hangingPunct="0">
              <a:defRPr>
                <a:solidFill>
                  <a:schemeClr val="tx1"/>
                </a:solidFill>
                <a:latin typeface="Arial" charset="0"/>
                <a:ea typeface="ＭＳ Ｐゴシック" charset="0"/>
              </a:defRPr>
            </a:lvl1pPr>
            <a:lvl2pPr marL="729057" indent="-280406" defTabSz="909763" eaLnBrk="0" hangingPunct="0">
              <a:defRPr>
                <a:solidFill>
                  <a:schemeClr val="tx1"/>
                </a:solidFill>
                <a:latin typeface="Arial" charset="0"/>
                <a:ea typeface="ＭＳ Ｐゴシック" charset="0"/>
              </a:defRPr>
            </a:lvl2pPr>
            <a:lvl3pPr marL="1121626" indent="-224325" defTabSz="909763" eaLnBrk="0" hangingPunct="0">
              <a:defRPr>
                <a:solidFill>
                  <a:schemeClr val="tx1"/>
                </a:solidFill>
                <a:latin typeface="Arial" charset="0"/>
                <a:ea typeface="ＭＳ Ｐゴシック" charset="0"/>
              </a:defRPr>
            </a:lvl3pPr>
            <a:lvl4pPr marL="1570276" indent="-224325" defTabSz="909763" eaLnBrk="0" hangingPunct="0">
              <a:defRPr>
                <a:solidFill>
                  <a:schemeClr val="tx1"/>
                </a:solidFill>
                <a:latin typeface="Arial" charset="0"/>
                <a:ea typeface="ＭＳ Ｐゴシック" charset="0"/>
              </a:defRPr>
            </a:lvl4pPr>
            <a:lvl5pPr marL="2018927" indent="-224325" defTabSz="909763" eaLnBrk="0" hangingPunct="0">
              <a:defRPr>
                <a:solidFill>
                  <a:schemeClr val="tx1"/>
                </a:solidFill>
                <a:latin typeface="Arial" charset="0"/>
                <a:ea typeface="ＭＳ Ｐゴシック" charset="0"/>
              </a:defRPr>
            </a:lvl5pPr>
            <a:lvl6pPr marL="2467577" indent="-224325" defTabSz="909763" eaLnBrk="0" fontAlgn="base" hangingPunct="0">
              <a:spcBef>
                <a:spcPct val="0"/>
              </a:spcBef>
              <a:spcAft>
                <a:spcPct val="0"/>
              </a:spcAft>
              <a:defRPr>
                <a:solidFill>
                  <a:schemeClr val="tx1"/>
                </a:solidFill>
                <a:latin typeface="Arial" charset="0"/>
                <a:ea typeface="ＭＳ Ｐゴシック" charset="0"/>
              </a:defRPr>
            </a:lvl6pPr>
            <a:lvl7pPr marL="2916227" indent="-224325" defTabSz="909763" eaLnBrk="0" fontAlgn="base" hangingPunct="0">
              <a:spcBef>
                <a:spcPct val="0"/>
              </a:spcBef>
              <a:spcAft>
                <a:spcPct val="0"/>
              </a:spcAft>
              <a:defRPr>
                <a:solidFill>
                  <a:schemeClr val="tx1"/>
                </a:solidFill>
                <a:latin typeface="Arial" charset="0"/>
                <a:ea typeface="ＭＳ Ｐゴシック" charset="0"/>
              </a:defRPr>
            </a:lvl7pPr>
            <a:lvl8pPr marL="3364878" indent="-224325" defTabSz="909763" eaLnBrk="0" fontAlgn="base" hangingPunct="0">
              <a:spcBef>
                <a:spcPct val="0"/>
              </a:spcBef>
              <a:spcAft>
                <a:spcPct val="0"/>
              </a:spcAft>
              <a:defRPr>
                <a:solidFill>
                  <a:schemeClr val="tx1"/>
                </a:solidFill>
                <a:latin typeface="Arial" charset="0"/>
                <a:ea typeface="ＭＳ Ｐゴシック" charset="0"/>
              </a:defRPr>
            </a:lvl8pPr>
            <a:lvl9pPr marL="3813528" indent="-224325" defTabSz="909763"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1D5CC08-33FE-1C4F-873E-EF329F4F9AAE}" type="slidenum">
              <a:rPr lang="en-US" smtClean="0"/>
              <a:pPr eaLnBrk="1" hangingPunct="1">
                <a:defRPr/>
              </a:pPr>
              <a:t>54</a:t>
            </a:fld>
            <a:endParaRPr lang="en-US"/>
          </a:p>
        </p:txBody>
      </p:sp>
      <p:sp>
        <p:nvSpPr>
          <p:cNvPr id="9113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6285F0B-E7D5-0A4D-A398-F39A46A06840}" type="slidenum">
              <a:rPr lang="en-US" sz="1200">
                <a:cs typeface="Arial" charset="0"/>
              </a:rPr>
              <a:pPr algn="r" eaLnBrk="1" hangingPunct="1"/>
              <a:t>54</a:t>
            </a:fld>
            <a:endParaRPr lang="en-US" sz="1200">
              <a:cs typeface="Arial" charset="0"/>
            </a:endParaRP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412104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Were</a:t>
            </a:r>
            <a:r>
              <a:rPr lang="en-US" baseline="0" dirty="0"/>
              <a:t>  are you? What stage are you in?</a:t>
            </a:r>
            <a:endParaRPr lang="en-US" dirty="0"/>
          </a:p>
        </p:txBody>
      </p:sp>
      <p:sp>
        <p:nvSpPr>
          <p:cNvPr id="4" name="Slide Number Placeholder 3"/>
          <p:cNvSpPr>
            <a:spLocks noGrp="1"/>
          </p:cNvSpPr>
          <p:nvPr>
            <p:ph type="sldNum" sz="quarter" idx="10"/>
          </p:nvPr>
        </p:nvSpPr>
        <p:spPr/>
        <p:txBody>
          <a:bodyPr/>
          <a:lstStyle/>
          <a:p>
            <a:fld id="{30330C92-4E01-4958-BA98-FF2E0B1DEB63}" type="slidenum">
              <a:rPr lang="en-US" smtClean="0"/>
              <a:pPr/>
              <a:t>55</a:t>
            </a:fld>
            <a:endParaRPr lang="en-US" dirty="0"/>
          </a:p>
        </p:txBody>
      </p:sp>
    </p:spTree>
    <p:extLst>
      <p:ext uri="{BB962C8B-B14F-4D97-AF65-F5344CB8AC3E}">
        <p14:creationId xmlns:p14="http://schemas.microsoft.com/office/powerpoint/2010/main" val="1504238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Version 2017-3-8</a:t>
            </a:r>
          </a:p>
          <a:p>
            <a:r>
              <a:rPr lang="en-US" u="none" dirty="0"/>
              <a:t>Swaps Stakeholder Support</a:t>
            </a:r>
            <a:r>
              <a:rPr lang="en-US" u="none" baseline="0" dirty="0"/>
              <a:t> and Funding</a:t>
            </a:r>
            <a:endParaRPr lang="en-US" u="none" dirty="0"/>
          </a:p>
        </p:txBody>
      </p:sp>
      <p:sp>
        <p:nvSpPr>
          <p:cNvPr id="4" name="Slide Number Placeholder 3"/>
          <p:cNvSpPr>
            <a:spLocks noGrp="1"/>
          </p:cNvSpPr>
          <p:nvPr>
            <p:ph type="sldNum" sz="quarter" idx="10"/>
          </p:nvPr>
        </p:nvSpPr>
        <p:spPr/>
        <p:txBody>
          <a:bodyPr/>
          <a:lstStyle/>
          <a:p>
            <a:fld id="{66BE20E3-DCDF-4475-9F35-2BC21C7A306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36997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 is data system is working; how do we select EBP’s</a:t>
            </a:r>
          </a:p>
        </p:txBody>
      </p:sp>
      <p:sp>
        <p:nvSpPr>
          <p:cNvPr id="4" name="Slide Number Placeholder 3"/>
          <p:cNvSpPr>
            <a:spLocks noGrp="1"/>
          </p:cNvSpPr>
          <p:nvPr>
            <p:ph type="sldNum" sz="quarter" idx="10"/>
          </p:nvPr>
        </p:nvSpPr>
        <p:spPr/>
        <p:txBody>
          <a:bodyPr/>
          <a:lstStyle/>
          <a:p>
            <a:fld id="{9E950F1E-CFD9-6F4A-9578-2A124D41CDF7}" type="slidenum">
              <a:rPr lang="en-US" smtClean="0"/>
              <a:t>60</a:t>
            </a:fld>
            <a:endParaRPr lang="en-US"/>
          </a:p>
        </p:txBody>
      </p:sp>
    </p:spTree>
    <p:extLst>
      <p:ext uri="{BB962C8B-B14F-4D97-AF65-F5344CB8AC3E}">
        <p14:creationId xmlns:p14="http://schemas.microsoft.com/office/powerpoint/2010/main" val="3160787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DSFI:  https://</a:t>
            </a:r>
            <a:r>
              <a:rPr lang="en-US" dirty="0" err="1"/>
              <a:t>www.pbis.org</a:t>
            </a:r>
            <a:r>
              <a:rPr lang="en-US" dirty="0"/>
              <a:t>/resource/pbis-district-systems-fidelity-inventory-dsfi-pilot-version-v0-1</a:t>
            </a:r>
          </a:p>
        </p:txBody>
      </p:sp>
      <p:sp>
        <p:nvSpPr>
          <p:cNvPr id="4" name="Slide Number Placeholder 3"/>
          <p:cNvSpPr>
            <a:spLocks noGrp="1"/>
          </p:cNvSpPr>
          <p:nvPr>
            <p:ph type="sldNum" sz="quarter" idx="5"/>
          </p:nvPr>
        </p:nvSpPr>
        <p:spPr/>
        <p:txBody>
          <a:bodyPr/>
          <a:lstStyle/>
          <a:p>
            <a:fld id="{9E950F1E-CFD9-6F4A-9578-2A124D41CDF7}" type="slidenum">
              <a:rPr lang="en-US" smtClean="0"/>
              <a:t>61</a:t>
            </a:fld>
            <a:endParaRPr lang="en-US"/>
          </a:p>
        </p:txBody>
      </p:sp>
    </p:spTree>
    <p:extLst>
      <p:ext uri="{BB962C8B-B14F-4D97-AF65-F5344CB8AC3E}">
        <p14:creationId xmlns:p14="http://schemas.microsoft.com/office/powerpoint/2010/main" val="267628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District Installation Guide:  https://</a:t>
            </a:r>
            <a:r>
              <a:rPr lang="en-US" dirty="0" err="1"/>
              <a:t>drive.google.com</a:t>
            </a:r>
            <a:r>
              <a:rPr lang="en-US" dirty="0"/>
              <a:t>/</a:t>
            </a:r>
            <a:r>
              <a:rPr lang="en-US" dirty="0" err="1"/>
              <a:t>open?id</a:t>
            </a:r>
            <a:r>
              <a:rPr lang="en-US" dirty="0"/>
              <a:t>=11bnIZ_lvj5NuviGAJmrQWdo66QgJ5Ryx</a:t>
            </a:r>
          </a:p>
        </p:txBody>
      </p:sp>
      <p:sp>
        <p:nvSpPr>
          <p:cNvPr id="4" name="Slide Number Placeholder 3"/>
          <p:cNvSpPr>
            <a:spLocks noGrp="1"/>
          </p:cNvSpPr>
          <p:nvPr>
            <p:ph type="sldNum" sz="quarter" idx="10"/>
          </p:nvPr>
        </p:nvSpPr>
        <p:spPr/>
        <p:txBody>
          <a:bodyPr/>
          <a:lstStyle/>
          <a:p>
            <a:fld id="{B023B35A-4E9C-B646-BBA9-78A3E7B4F6FF}" type="slidenum">
              <a:rPr lang="en-US" smtClean="0"/>
              <a:t>62</a:t>
            </a:fld>
            <a:endParaRPr lang="en-US"/>
          </a:p>
        </p:txBody>
      </p:sp>
    </p:spTree>
    <p:extLst>
      <p:ext uri="{BB962C8B-B14F-4D97-AF65-F5344CB8AC3E}">
        <p14:creationId xmlns:p14="http://schemas.microsoft.com/office/powerpoint/2010/main" val="1806731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4: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0" name="Google Shape;430;p34:notes"/>
          <p:cNvSpPr txBox="1">
            <a:spLocks noGrp="1"/>
          </p:cNvSpPr>
          <p:nvPr>
            <p:ph type="body" idx="1"/>
          </p:nvPr>
        </p:nvSpPr>
        <p:spPr>
          <a:xfrm>
            <a:off x="695325" y="4389438"/>
            <a:ext cx="5562600" cy="4157662"/>
          </a:xfrm>
          <a:prstGeom prst="rect">
            <a:avLst/>
          </a:prstGeom>
          <a:noFill/>
          <a:ln>
            <a:noFill/>
          </a:ln>
        </p:spPr>
        <p:txBody>
          <a:bodyPr spcFirstLastPara="1" wrap="square" lIns="92525" tIns="46250" rIns="92525" bIns="4625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Found in District Level Installation Guide, an Appendix to Chapter 4 in Volume 2 of the ISF Monograph</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Initiative Inventory:  https://</a:t>
            </a:r>
            <a:r>
              <a:rPr lang="en-US" dirty="0" err="1"/>
              <a:t>drive.google.com</a:t>
            </a:r>
            <a:r>
              <a:rPr lang="en-US" dirty="0"/>
              <a:t>/</a:t>
            </a:r>
            <a:r>
              <a:rPr lang="en-US" dirty="0" err="1"/>
              <a:t>open?id</a:t>
            </a:r>
            <a:r>
              <a:rPr lang="en-US" dirty="0"/>
              <a:t>=11QrI6SJ45CGYJjnEZWYX70Qa5rgKQxM-</a:t>
            </a:r>
            <a:endParaRPr dirty="0"/>
          </a:p>
          <a:p>
            <a:pPr marL="0" lvl="0" indent="0" algn="l" rtl="0">
              <a:spcBef>
                <a:spcPts val="360"/>
              </a:spcBef>
              <a:spcAft>
                <a:spcPts val="0"/>
              </a:spcAft>
              <a:buNone/>
            </a:pPr>
            <a:endParaRPr dirty="0"/>
          </a:p>
        </p:txBody>
      </p:sp>
      <p:sp>
        <p:nvSpPr>
          <p:cNvPr id="431" name="Google Shape;431;p34:notes"/>
          <p:cNvSpPr txBox="1">
            <a:spLocks noGrp="1"/>
          </p:cNvSpPr>
          <p:nvPr>
            <p:ph type="sldNum" idx="12"/>
          </p:nvPr>
        </p:nvSpPr>
        <p:spPr>
          <a:xfrm>
            <a:off x="3938588" y="8775700"/>
            <a:ext cx="3013075" cy="461963"/>
          </a:xfrm>
          <a:prstGeom prst="rect">
            <a:avLst/>
          </a:prstGeom>
          <a:noFill/>
          <a:ln>
            <a:noFill/>
          </a:ln>
        </p:spPr>
        <p:txBody>
          <a:bodyPr spcFirstLastPara="1" wrap="square" lIns="92525" tIns="46250" rIns="92525" bIns="4625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317943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5:notes"/>
          <p:cNvSpPr txBox="1">
            <a:spLocks noGrp="1"/>
          </p:cNvSpPr>
          <p:nvPr>
            <p:ph type="body" idx="1"/>
          </p:nvPr>
        </p:nvSpPr>
        <p:spPr>
          <a:xfrm>
            <a:off x="695325" y="4389438"/>
            <a:ext cx="5562600" cy="4157662"/>
          </a:xfrm>
          <a:prstGeom prst="rect">
            <a:avLst/>
          </a:prstGeom>
        </p:spPr>
        <p:txBody>
          <a:bodyPr spcFirstLastPara="1" wrap="square" lIns="92525" tIns="46250" rIns="92525" bIns="46250" anchor="t" anchorCtr="0">
            <a:noAutofit/>
          </a:bodyPr>
          <a:lstStyle/>
          <a:p>
            <a:pPr marL="0" lvl="0" indent="0" algn="l" rtl="0">
              <a:spcBef>
                <a:spcPts val="360"/>
              </a:spcBef>
              <a:spcAft>
                <a:spcPts val="0"/>
              </a:spcAft>
              <a:buNone/>
            </a:pPr>
            <a:r>
              <a:rPr lang="en-US" dirty="0"/>
              <a:t>Initiative Inventory:  https://</a:t>
            </a:r>
            <a:r>
              <a:rPr lang="en-US" dirty="0" err="1"/>
              <a:t>drive.google.com</a:t>
            </a:r>
            <a:r>
              <a:rPr lang="en-US" dirty="0"/>
              <a:t>/</a:t>
            </a:r>
            <a:r>
              <a:rPr lang="en-US" dirty="0" err="1"/>
              <a:t>open?id</a:t>
            </a:r>
            <a:r>
              <a:rPr lang="en-US" dirty="0"/>
              <a:t>=11QrI6SJ45CGYJjnEZWYX70Qa5rgKQxM-</a:t>
            </a:r>
            <a:endParaRPr dirty="0"/>
          </a:p>
        </p:txBody>
      </p:sp>
      <p:sp>
        <p:nvSpPr>
          <p:cNvPr id="440" name="Google Shape;440;p35: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00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drive.google.com</a:t>
            </a:r>
            <a:r>
              <a:rPr lang="en-US" dirty="0"/>
              <a:t>/file/d/16eDEK3qSXdKTxegAnDAXeWo8WnfxCXc4/</a:t>
            </a:r>
            <a:r>
              <a:rPr lang="en-US" dirty="0" err="1"/>
              <a:t>view?usp</a:t>
            </a:r>
            <a:r>
              <a:rPr lang="en-US" dirty="0"/>
              <a:t>=sharing</a:t>
            </a:r>
          </a:p>
        </p:txBody>
      </p:sp>
      <p:sp>
        <p:nvSpPr>
          <p:cNvPr id="4" name="Slide Number Placeholder 3"/>
          <p:cNvSpPr>
            <a:spLocks noGrp="1"/>
          </p:cNvSpPr>
          <p:nvPr>
            <p:ph type="sldNum" sz="quarter" idx="5"/>
          </p:nvPr>
        </p:nvSpPr>
        <p:spPr/>
        <p:txBody>
          <a:bodyPr/>
          <a:lstStyle/>
          <a:p>
            <a:fld id="{490C4451-D51D-2B4F-B993-763BCE08D13A}" type="slidenum">
              <a:rPr lang="en-US" smtClean="0"/>
              <a:t>66</a:t>
            </a:fld>
            <a:endParaRPr lang="en-US"/>
          </a:p>
        </p:txBody>
      </p:sp>
    </p:spTree>
    <p:extLst>
      <p:ext uri="{BB962C8B-B14F-4D97-AF65-F5344CB8AC3E}">
        <p14:creationId xmlns:p14="http://schemas.microsoft.com/office/powerpoint/2010/main" val="73380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132E7A-7571-AB4C-BEED-FA2B2BCC40AC}" type="slidenum">
              <a:rPr lang="en-US" altLang="x-none" smtClean="0"/>
              <a:pPr>
                <a:defRPr/>
              </a:pPr>
              <a:t>13</a:t>
            </a:fld>
            <a:endParaRPr lang="en-US" altLang="x-none"/>
          </a:p>
        </p:txBody>
      </p:sp>
    </p:spTree>
    <p:extLst>
      <p:ext uri="{BB962C8B-B14F-4D97-AF65-F5344CB8AC3E}">
        <p14:creationId xmlns:p14="http://schemas.microsoft.com/office/powerpoint/2010/main" val="789562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2900" dirty="0"/>
              <a:t>Establish Single Set of Integrated Team(s)</a:t>
            </a:r>
          </a:p>
          <a:p>
            <a:pPr marL="971550" lvl="1" indent="-514350">
              <a:buFont typeface="+mj-lt"/>
              <a:buAutoNum type="alphaLcPeriod"/>
            </a:pPr>
            <a:r>
              <a:rPr lang="en-US" sz="2900" dirty="0"/>
              <a:t>Identify need for merging teams with similar goals.</a:t>
            </a:r>
          </a:p>
          <a:p>
            <a:pPr marL="971550" lvl="1" indent="-514350">
              <a:buFont typeface="+mj-lt"/>
              <a:buAutoNum type="alphaLcPeriod"/>
            </a:pPr>
            <a:r>
              <a:rPr lang="en-US" sz="2900" dirty="0"/>
              <a:t>Expand team membership</a:t>
            </a:r>
          </a:p>
          <a:p>
            <a:pPr marL="971550" lvl="1" indent="-514350">
              <a:buFont typeface="+mj-lt"/>
              <a:buAutoNum type="alphaLcPeriod"/>
            </a:pPr>
            <a:r>
              <a:rPr lang="en-US" sz="2900" dirty="0"/>
              <a:t>Establish roles and functions of teams across tiers of support</a:t>
            </a:r>
          </a:p>
          <a:p>
            <a:pPr marL="971550" lvl="1" indent="-514350">
              <a:buFont typeface="+mj-lt"/>
              <a:buAutoNum type="alphaLcPeriod"/>
            </a:pPr>
            <a:r>
              <a:rPr lang="en-US" sz="2900" dirty="0"/>
              <a:t>Roles and Functions</a:t>
            </a:r>
          </a:p>
          <a:p>
            <a:pPr marL="971550" lvl="1" indent="-514350">
              <a:buFont typeface="+mj-lt"/>
              <a:buAutoNum type="alphaLcPeriod"/>
            </a:pPr>
            <a:r>
              <a:rPr lang="en-US" sz="2900" dirty="0"/>
              <a:t>Consider role changes for staff</a:t>
            </a:r>
          </a:p>
          <a:p>
            <a:pPr marL="971550" lvl="1" indent="-514350">
              <a:buFont typeface="+mj-lt"/>
              <a:buAutoNum type="alphaLcPeriod"/>
            </a:pPr>
            <a:r>
              <a:rPr lang="en-US" sz="2900" dirty="0"/>
              <a:t>Establish team operating procedures and problem solving approaches (for each team)</a:t>
            </a:r>
          </a:p>
          <a:p>
            <a:pPr marL="514350" indent="-514350">
              <a:buFont typeface="+mj-lt"/>
              <a:buAutoNum type="arabicPeriod"/>
            </a:pPr>
            <a:r>
              <a:rPr lang="en-US" sz="2900" dirty="0"/>
              <a:t>Assess Current Status</a:t>
            </a:r>
          </a:p>
          <a:p>
            <a:pPr marL="971550" lvl="1" indent="-514350">
              <a:buFont typeface="+mj-lt"/>
              <a:buAutoNum type="alphaLcPeriod"/>
            </a:pPr>
            <a:r>
              <a:rPr lang="en-US" sz="2900" dirty="0"/>
              <a:t>PBIS/SMH (Action Planning Companion Guide to TFI)</a:t>
            </a:r>
          </a:p>
          <a:p>
            <a:pPr marL="971550" lvl="1" indent="-514350">
              <a:buFont typeface="+mj-lt"/>
              <a:buAutoNum type="alphaLcPeriod"/>
            </a:pPr>
            <a:r>
              <a:rPr lang="en-US" sz="2900" dirty="0"/>
              <a:t>Assess structures for identifying students who need more supports</a:t>
            </a:r>
          </a:p>
          <a:p>
            <a:pPr marL="971550" lvl="1" indent="-514350">
              <a:buFont typeface="+mj-lt"/>
              <a:buAutoNum type="alphaLcPeriod"/>
            </a:pPr>
            <a:r>
              <a:rPr lang="en-US" sz="2900" dirty="0"/>
              <a:t>Conduct Intervention Inventory</a:t>
            </a:r>
          </a:p>
          <a:p>
            <a:pPr marL="971550" lvl="1" indent="-514350">
              <a:buFont typeface="+mj-lt"/>
              <a:buAutoNum type="alphaLcPeriod"/>
            </a:pPr>
            <a:r>
              <a:rPr lang="en-US" sz="2900" dirty="0"/>
              <a:t>Assess data being used to identify social-emotional-behavioral needs</a:t>
            </a:r>
          </a:p>
        </p:txBody>
      </p:sp>
      <p:sp>
        <p:nvSpPr>
          <p:cNvPr id="4" name="Slide Number Placeholder 3"/>
          <p:cNvSpPr>
            <a:spLocks noGrp="1"/>
          </p:cNvSpPr>
          <p:nvPr>
            <p:ph type="sldNum" sz="quarter" idx="10"/>
          </p:nvPr>
        </p:nvSpPr>
        <p:spPr/>
        <p:txBody>
          <a:bodyPr/>
          <a:lstStyle/>
          <a:p>
            <a:fld id="{34D482AA-B7D4-3744-A67D-60F5515FE0A6}" type="slidenum">
              <a:rPr lang="en-US" smtClean="0"/>
              <a:t>67</a:t>
            </a:fld>
            <a:endParaRPr lang="en-US"/>
          </a:p>
        </p:txBody>
      </p:sp>
    </p:spTree>
    <p:extLst>
      <p:ext uri="{BB962C8B-B14F-4D97-AF65-F5344CB8AC3E}">
        <p14:creationId xmlns:p14="http://schemas.microsoft.com/office/powerpoint/2010/main" val="934488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400" dirty="0"/>
              <a:t>. Enhance School level Procedures and Routines</a:t>
            </a:r>
          </a:p>
          <a:p>
            <a:pPr marL="971550" lvl="1" indent="-514350">
              <a:buFont typeface="+mj-lt"/>
              <a:buAutoNum type="alphaLcPeriod"/>
            </a:pPr>
            <a:r>
              <a:rPr lang="en-US" sz="3400" dirty="0"/>
              <a:t>Develop process for implementing universal screening</a:t>
            </a:r>
          </a:p>
          <a:p>
            <a:pPr marL="971550" lvl="1" indent="-514350">
              <a:buFont typeface="+mj-lt"/>
              <a:buAutoNum type="alphaLcPeriod"/>
            </a:pPr>
            <a:r>
              <a:rPr lang="en-US" sz="3400" dirty="0"/>
              <a:t>Develop request for assistance process</a:t>
            </a:r>
          </a:p>
          <a:p>
            <a:pPr marL="971550" lvl="1" indent="-514350">
              <a:buFont typeface="+mj-lt"/>
              <a:buAutoNum type="alphaLcPeriod"/>
            </a:pPr>
            <a:r>
              <a:rPr lang="en-US" sz="3400" dirty="0"/>
              <a:t>Develop routines for data-based decision making</a:t>
            </a:r>
          </a:p>
          <a:p>
            <a:pPr marL="971550" lvl="1" indent="-514350">
              <a:buFont typeface="+mj-lt"/>
              <a:buAutoNum type="alphaLcPeriod"/>
            </a:pPr>
            <a:r>
              <a:rPr lang="en-US" sz="3400" dirty="0"/>
              <a:t>Develop process for selecting EBPs</a:t>
            </a:r>
          </a:p>
          <a:p>
            <a:pPr marL="971550" lvl="1" indent="-514350">
              <a:buFont typeface="+mj-lt"/>
              <a:buAutoNum type="alphaLcPeriod"/>
            </a:pPr>
            <a:r>
              <a:rPr lang="en-US" sz="3400" dirty="0"/>
              <a:t>Establish a process for tracking fidelity of all interventions</a:t>
            </a:r>
          </a:p>
          <a:p>
            <a:pPr marL="971550" lvl="1" indent="-514350">
              <a:buFont typeface="+mj-lt"/>
              <a:buAutoNum type="alphaLcPeriod"/>
            </a:pPr>
            <a:r>
              <a:rPr lang="en-US" sz="3400" dirty="0"/>
              <a:t>Establish a process for monitoring the outcomes of all interventions</a:t>
            </a:r>
          </a:p>
          <a:p>
            <a:pPr marL="971550" lvl="1" indent="-514350">
              <a:buFont typeface="+mj-lt"/>
              <a:buAutoNum type="alphaLcPeriod"/>
            </a:pPr>
            <a:endParaRPr lang="en-US" sz="3400" dirty="0"/>
          </a:p>
          <a:p>
            <a:pPr marL="0" indent="0">
              <a:buNone/>
            </a:pPr>
            <a:r>
              <a:rPr lang="en-US" sz="3800" dirty="0"/>
              <a:t>4. Develop an Integrated Action Plan</a:t>
            </a:r>
          </a:p>
          <a:p>
            <a:pPr marL="914400" lvl="1" indent="-514350">
              <a:buFont typeface="+mj-lt"/>
              <a:buAutoNum type="alphaLcPeriod"/>
            </a:pPr>
            <a:r>
              <a:rPr lang="en-US" sz="3000" dirty="0"/>
              <a:t>Monitor the effectiveness of the system</a:t>
            </a:r>
          </a:p>
          <a:p>
            <a:pPr marL="914400" lvl="1" indent="-514350">
              <a:buFont typeface="+mj-lt"/>
              <a:buAutoNum type="alphaLcPeriod"/>
            </a:pPr>
            <a:r>
              <a:rPr lang="en-US" sz="3000" dirty="0"/>
              <a:t>Monitor student impact</a:t>
            </a:r>
          </a:p>
          <a:p>
            <a:pPr marL="914400" lvl="1" indent="-514350">
              <a:buFont typeface="+mj-lt"/>
              <a:buAutoNum type="alphaLcPeriod"/>
            </a:pPr>
            <a:r>
              <a:rPr lang="en-US" sz="3000" dirty="0"/>
              <a:t>Conduct professional development</a:t>
            </a:r>
          </a:p>
        </p:txBody>
      </p:sp>
      <p:sp>
        <p:nvSpPr>
          <p:cNvPr id="4" name="Slide Number Placeholder 3"/>
          <p:cNvSpPr>
            <a:spLocks noGrp="1"/>
          </p:cNvSpPr>
          <p:nvPr>
            <p:ph type="sldNum" sz="quarter" idx="10"/>
          </p:nvPr>
        </p:nvSpPr>
        <p:spPr/>
        <p:txBody>
          <a:bodyPr/>
          <a:lstStyle/>
          <a:p>
            <a:fld id="{34D482AA-B7D4-3744-A67D-60F5515FE0A6}" type="slidenum">
              <a:rPr lang="en-US" smtClean="0"/>
              <a:t>68</a:t>
            </a:fld>
            <a:endParaRPr lang="en-US"/>
          </a:p>
        </p:txBody>
      </p:sp>
    </p:spTree>
    <p:extLst>
      <p:ext uri="{BB962C8B-B14F-4D97-AF65-F5344CB8AC3E}">
        <p14:creationId xmlns:p14="http://schemas.microsoft.com/office/powerpoint/2010/main" val="1551148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a:t>
            </a:r>
            <a:r>
              <a:rPr lang="en-US" baseline="0" dirty="0"/>
              <a:t> </a:t>
            </a:r>
            <a:r>
              <a:rPr lang="en-US" dirty="0"/>
              <a:t>Implementation Inventory is</a:t>
            </a:r>
            <a:r>
              <a:rPr lang="en-US" baseline="0" dirty="0"/>
              <a:t> multi-purposed. </a:t>
            </a:r>
            <a:r>
              <a:rPr lang="en-US" dirty="0"/>
              <a:t>is it was developed</a:t>
            </a:r>
            <a:r>
              <a:rPr lang="en-US" baseline="0" dirty="0"/>
              <a:t> as a fidelity tool, but we also want to make sure it includes that action planning piece. So we specifically identified it as an implementation inventory not an implementation fidelity checklist. Fidelity was left out intentionally so that it wasn’t seen as a research tool or something that was very evaluation-heavy but more as a tool that was supportive of advancing implementation in a succinct and strategic way. So we’re really looking at it as a tool that schools who are in that installation and implementation stages of ISF can use. You can use it for a baseline and then continue using it for progress-monitoring. Really, the items on the scales are around those critical features for ISF implementation, so that’s why it is not just a fidelity check, but also training—we’re organizing training around those items and then organizing the action planning that goes with it. So its kind of a multipurpose, singular tool. And I like it, in case you can’t tell.”</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69</a:t>
            </a:fld>
            <a:endParaRPr lang="en-US"/>
          </a:p>
        </p:txBody>
      </p:sp>
    </p:spTree>
    <p:extLst>
      <p:ext uri="{BB962C8B-B14F-4D97-AF65-F5344CB8AC3E}">
        <p14:creationId xmlns:p14="http://schemas.microsoft.com/office/powerpoint/2010/main" val="265458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 School Installation Guide:   https://</a:t>
            </a:r>
            <a:r>
              <a:rPr lang="en-US" dirty="0" err="1"/>
              <a:t>drive.google.com</a:t>
            </a:r>
            <a:r>
              <a:rPr lang="en-US" dirty="0"/>
              <a:t>/</a:t>
            </a:r>
            <a:r>
              <a:rPr lang="en-US" dirty="0" err="1"/>
              <a:t>open?id</a:t>
            </a:r>
            <a:r>
              <a:rPr lang="en-US" dirty="0"/>
              <a:t>=12neA1en5rwyq_kQgdjCIYiBUHFB1sQKd&amp;authuser=</a:t>
            </a:r>
            <a:r>
              <a:rPr lang="en-US" dirty="0" err="1"/>
              <a:t>katie.pohlman@midwestpbis.org&amp;usp</a:t>
            </a:r>
            <a:r>
              <a:rPr lang="en-US" dirty="0"/>
              <a:t>=</a:t>
            </a:r>
            <a:r>
              <a:rPr lang="en-US" dirty="0" err="1"/>
              <a:t>drive_fs</a:t>
            </a:r>
            <a:endParaRPr lang="en-US" dirty="0"/>
          </a:p>
        </p:txBody>
      </p:sp>
      <p:sp>
        <p:nvSpPr>
          <p:cNvPr id="4" name="Slide Number Placeholder 3"/>
          <p:cNvSpPr>
            <a:spLocks noGrp="1"/>
          </p:cNvSpPr>
          <p:nvPr>
            <p:ph type="sldNum" sz="quarter" idx="5"/>
          </p:nvPr>
        </p:nvSpPr>
        <p:spPr/>
        <p:txBody>
          <a:bodyPr/>
          <a:lstStyle/>
          <a:p>
            <a:fld id="{B5CF204C-89EE-294D-9C0C-F1CC1CAA43B5}" type="slidenum">
              <a:rPr lang="en-US" smtClean="0"/>
              <a:t>70</a:t>
            </a:fld>
            <a:endParaRPr lang="en-US"/>
          </a:p>
        </p:txBody>
      </p:sp>
    </p:spTree>
    <p:extLst>
      <p:ext uri="{BB962C8B-B14F-4D97-AF65-F5344CB8AC3E}">
        <p14:creationId xmlns:p14="http://schemas.microsoft.com/office/powerpoint/2010/main" val="3967621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71</a:t>
            </a:fld>
            <a:endParaRPr lang="en-US"/>
          </a:p>
        </p:txBody>
      </p:sp>
    </p:spTree>
    <p:extLst>
      <p:ext uri="{BB962C8B-B14F-4D97-AF65-F5344CB8AC3E}">
        <p14:creationId xmlns:p14="http://schemas.microsoft.com/office/powerpoint/2010/main" val="347988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 https://</a:t>
            </a:r>
            <a:r>
              <a:rPr lang="en-US" dirty="0" err="1"/>
              <a:t>www.pbis.org</a:t>
            </a:r>
            <a:r>
              <a:rPr lang="en-US" dirty="0"/>
              <a:t>/resource/fact-sheet-interconnected-systems-framework-101-an-introduction</a:t>
            </a:r>
          </a:p>
          <a:p>
            <a:r>
              <a:rPr lang="en-US" dirty="0"/>
              <a:t>201: https://</a:t>
            </a:r>
            <a:r>
              <a:rPr lang="en-US" dirty="0" err="1"/>
              <a:t>www.pbis.org</a:t>
            </a:r>
            <a:r>
              <a:rPr lang="en-US" dirty="0"/>
              <a:t>/resource/fact-sheet-isf-201-when-school-mental-health-is-integrated-within-a-mtss-whats-different</a:t>
            </a:r>
          </a:p>
          <a:p>
            <a:r>
              <a:rPr lang="en-US" dirty="0"/>
              <a:t>301: https://</a:t>
            </a:r>
            <a:r>
              <a:rPr lang="en-US" dirty="0" err="1"/>
              <a:t>www.pbis.org</a:t>
            </a:r>
            <a:r>
              <a:rPr lang="en-US" dirty="0"/>
              <a:t>/resource/fact-sheet-isf-301-installing-an-integrated-approach</a:t>
            </a:r>
          </a:p>
        </p:txBody>
      </p:sp>
      <p:sp>
        <p:nvSpPr>
          <p:cNvPr id="4" name="Slide Number Placeholder 3"/>
          <p:cNvSpPr>
            <a:spLocks noGrp="1"/>
          </p:cNvSpPr>
          <p:nvPr>
            <p:ph type="sldNum" sz="quarter" idx="5"/>
          </p:nvPr>
        </p:nvSpPr>
        <p:spPr/>
        <p:txBody>
          <a:bodyPr/>
          <a:lstStyle/>
          <a:p>
            <a:fld id="{490C4451-D51D-2B4F-B993-763BCE08D13A}" type="slidenum">
              <a:rPr lang="en-US" smtClean="0"/>
              <a:t>73</a:t>
            </a:fld>
            <a:endParaRPr lang="en-US"/>
          </a:p>
        </p:txBody>
      </p:sp>
    </p:spTree>
    <p:extLst>
      <p:ext uri="{BB962C8B-B14F-4D97-AF65-F5344CB8AC3E}">
        <p14:creationId xmlns:p14="http://schemas.microsoft.com/office/powerpoint/2010/main" val="1030059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drive.google.com</a:t>
            </a:r>
            <a:r>
              <a:rPr lang="en-US" dirty="0"/>
              <a:t>/file/d/1Zz53UhEOWqUGPHA3FOwtPKdNq6SKO1hj/</a:t>
            </a:r>
            <a:r>
              <a:rPr lang="en-US" dirty="0" err="1"/>
              <a:t>view?usp</a:t>
            </a:r>
            <a:r>
              <a:rPr lang="en-US" dirty="0"/>
              <a:t>=sharing</a:t>
            </a:r>
          </a:p>
        </p:txBody>
      </p:sp>
      <p:sp>
        <p:nvSpPr>
          <p:cNvPr id="4" name="Slide Number Placeholder 3"/>
          <p:cNvSpPr>
            <a:spLocks noGrp="1"/>
          </p:cNvSpPr>
          <p:nvPr>
            <p:ph type="sldNum" sz="quarter" idx="5"/>
          </p:nvPr>
        </p:nvSpPr>
        <p:spPr/>
        <p:txBody>
          <a:bodyPr/>
          <a:lstStyle/>
          <a:p>
            <a:fld id="{0CC1E279-EDB1-224E-A1FE-FE6DA4AFA9F0}" type="slidenum">
              <a:rPr lang="en-US" smtClean="0"/>
              <a:t>75</a:t>
            </a:fld>
            <a:endParaRPr lang="en-US"/>
          </a:p>
        </p:txBody>
      </p:sp>
    </p:spTree>
    <p:extLst>
      <p:ext uri="{BB962C8B-B14F-4D97-AF65-F5344CB8AC3E}">
        <p14:creationId xmlns:p14="http://schemas.microsoft.com/office/powerpoint/2010/main" val="3058541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/resource/interconnecting-school-mental-health-and-pbis-volume-2</a:t>
            </a:r>
          </a:p>
        </p:txBody>
      </p:sp>
      <p:sp>
        <p:nvSpPr>
          <p:cNvPr id="4" name="Slide Number Placeholder 3"/>
          <p:cNvSpPr>
            <a:spLocks noGrp="1"/>
          </p:cNvSpPr>
          <p:nvPr>
            <p:ph type="sldNum" sz="quarter" idx="5"/>
          </p:nvPr>
        </p:nvSpPr>
        <p:spPr/>
        <p:txBody>
          <a:bodyPr/>
          <a:lstStyle/>
          <a:p>
            <a:fld id="{490C4451-D51D-2B4F-B993-763BCE08D13A}" type="slidenum">
              <a:rPr lang="en-US" smtClean="0"/>
              <a:t>77</a:t>
            </a:fld>
            <a:endParaRPr lang="en-US"/>
          </a:p>
        </p:txBody>
      </p:sp>
    </p:spTree>
    <p:extLst>
      <p:ext uri="{BB962C8B-B14F-4D97-AF65-F5344CB8AC3E}">
        <p14:creationId xmlns:p14="http://schemas.microsoft.com/office/powerpoint/2010/main" val="3766386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Stratified </a:t>
            </a:r>
            <a:r>
              <a:rPr lang="en-US" dirty="0" err="1"/>
              <a:t>randomizatoin</a:t>
            </a:r>
            <a:r>
              <a:rPr lang="en-US" dirty="0"/>
              <a:t> taking PBIS implementation and discipline rates into account</a:t>
            </a:r>
          </a:p>
          <a:p>
            <a:r>
              <a:rPr lang="en-US" dirty="0"/>
              <a:t>2 years of randomized intervention implementation</a:t>
            </a:r>
          </a:p>
          <a:p>
            <a:r>
              <a:rPr lang="en-US" dirty="0"/>
              <a:t>Passive consent or opt out procedure for those in 4</a:t>
            </a:r>
            <a:r>
              <a:rPr lang="en-US" baseline="30000" dirty="0"/>
              <a:t>th</a:t>
            </a:r>
            <a:r>
              <a:rPr lang="en-US" dirty="0"/>
              <a:t>/5</a:t>
            </a:r>
            <a:r>
              <a:rPr lang="en-US" baseline="30000" dirty="0"/>
              <a:t>th</a:t>
            </a:r>
            <a:r>
              <a:rPr lang="en-US" baseline="0" dirty="0"/>
              <a:t> who are asked to complete survey (not just school records)</a:t>
            </a:r>
          </a:p>
          <a:p>
            <a:r>
              <a:rPr lang="en-US" baseline="0" dirty="0"/>
              <a:t>ISF = intervention condition (briefly describe)</a:t>
            </a:r>
            <a:endParaRPr lang="en-US" dirty="0"/>
          </a:p>
        </p:txBody>
      </p:sp>
      <p:sp>
        <p:nvSpPr>
          <p:cNvPr id="4" name="Slide Number Placeholder 3"/>
          <p:cNvSpPr>
            <a:spLocks noGrp="1"/>
          </p:cNvSpPr>
          <p:nvPr>
            <p:ph type="sldNum" sz="quarter" idx="10"/>
          </p:nvPr>
        </p:nvSpPr>
        <p:spPr/>
        <p:txBody>
          <a:bodyPr/>
          <a:lstStyle/>
          <a:p>
            <a:fld id="{6103888E-572A-EE4E-8785-0EC41E2BADE4}" type="slidenum">
              <a:rPr lang="en-US" smtClean="0"/>
              <a:t>79</a:t>
            </a:fld>
            <a:endParaRPr lang="en-US"/>
          </a:p>
        </p:txBody>
      </p:sp>
    </p:spTree>
    <p:extLst>
      <p:ext uri="{BB962C8B-B14F-4D97-AF65-F5344CB8AC3E}">
        <p14:creationId xmlns:p14="http://schemas.microsoft.com/office/powerpoint/2010/main" val="1102698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10" eaLnBrk="0" fontAlgn="base" hangingPunct="0">
              <a:spcBef>
                <a:spcPct val="30000"/>
              </a:spcBef>
              <a:spcAft>
                <a:spcPct val="0"/>
              </a:spcAft>
              <a:defRPr/>
            </a:pPr>
            <a:r>
              <a:rPr lang="en-US" dirty="0">
                <a:latin typeface="Arial" pitchFamily="68" charset="0"/>
                <a:ea typeface="ＭＳ Ｐゴシック" charset="-128"/>
                <a:cs typeface="ＭＳ Ｐゴシック" charset="-128"/>
              </a:rPr>
              <a:t>Schools in the ISF condition reported having more meetings discussing tier 1 (3.7 more meetings per quarter) and greater attendance by school counselors compared to the PBIS-only condition. The ISF condition also had longer meeting times (~25 minutes longer) and greater attendance from principals, SMH clinicians, and school psychologists compared to both the PBIS-only and PBIS+SMH conditions. </a:t>
            </a:r>
          </a:p>
          <a:p>
            <a:endParaRPr lang="en-US" dirty="0"/>
          </a:p>
        </p:txBody>
      </p:sp>
      <p:sp>
        <p:nvSpPr>
          <p:cNvPr id="4" name="Slide Number Placeholder 3"/>
          <p:cNvSpPr>
            <a:spLocks noGrp="1"/>
          </p:cNvSpPr>
          <p:nvPr>
            <p:ph type="sldNum" sz="quarter" idx="5"/>
          </p:nvPr>
        </p:nvSpPr>
        <p:spPr/>
        <p:txBody>
          <a:bodyPr/>
          <a:lstStyle/>
          <a:p>
            <a:pPr>
              <a:defRPr/>
            </a:pPr>
            <a:fld id="{DD65A33D-7243-2745-BA79-2AC17D0AA674}" type="slidenum">
              <a:rPr lang="en-US" smtClean="0"/>
              <a:pPr>
                <a:defRPr/>
              </a:pPr>
              <a:t>80</a:t>
            </a:fld>
            <a:endParaRPr lang="en-US"/>
          </a:p>
        </p:txBody>
      </p:sp>
    </p:spTree>
    <p:extLst>
      <p:ext uri="{BB962C8B-B14F-4D97-AF65-F5344CB8AC3E}">
        <p14:creationId xmlns:p14="http://schemas.microsoft.com/office/powerpoint/2010/main" val="354955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04D7D-6BCF-BF47-8CAA-5C91DED02858}" type="slidenum">
              <a:rPr lang="en-US" smtClean="0"/>
              <a:t>14</a:t>
            </a:fld>
            <a:endParaRPr lang="en-US"/>
          </a:p>
        </p:txBody>
      </p:sp>
    </p:spTree>
    <p:extLst>
      <p:ext uri="{BB962C8B-B14F-4D97-AF65-F5344CB8AC3E}">
        <p14:creationId xmlns:p14="http://schemas.microsoft.com/office/powerpoint/2010/main" val="61269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Chafouleas</a:t>
            </a:r>
            <a:r>
              <a:rPr lang="en-US" dirty="0"/>
              <a:t>, S.M., Johnson, A.H., Overstreet, S., &amp; Santos, N.M. (2016). Toward a blueprint for trauma-informed service delivery in schools. School Mental Health, 8(1), 144-162.</a:t>
            </a:r>
          </a:p>
          <a:p>
            <a:endParaRPr lang="en-US" dirty="0"/>
          </a:p>
          <a:p>
            <a:r>
              <a:rPr lang="en-US" dirty="0"/>
              <a:t>Cook, C.R., Frye, M., </a:t>
            </a:r>
            <a:r>
              <a:rPr lang="en-US" dirty="0" err="1"/>
              <a:t>Slemrod</a:t>
            </a:r>
            <a:r>
              <a:rPr lang="en-US" dirty="0"/>
              <a:t>, T., Lyon, A.R., Renshaw, T.L, &amp; Zhang, Y. (2015). An integrated approach to universal prevention: Independent and combined effects of PBIS and SEL on youths’ mental health. School Psychology Quarterly, 30(2), 166.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Splett, J. W., Trainor, K., </a:t>
            </a:r>
            <a:r>
              <a:rPr lang="en-US" sz="1200" kern="1200" dirty="0" err="1">
                <a:solidFill>
                  <a:schemeClr val="tx1"/>
                </a:solidFill>
                <a:effectLst/>
                <a:latin typeface="+mn-lt"/>
                <a:ea typeface="+mn-ea"/>
                <a:cs typeface="+mn-cs"/>
              </a:rPr>
              <a:t>Raborn</a:t>
            </a:r>
            <a:r>
              <a:rPr lang="en-US" sz="1200" kern="1200" dirty="0">
                <a:solidFill>
                  <a:schemeClr val="tx1"/>
                </a:solidFill>
                <a:effectLst/>
                <a:latin typeface="+mn-lt"/>
                <a:ea typeface="+mn-ea"/>
                <a:cs typeface="+mn-cs"/>
              </a:rPr>
              <a:t>, A., Halliday-Boykins, C., </a:t>
            </a:r>
            <a:r>
              <a:rPr lang="en-US" sz="1200" kern="1200" dirty="0" err="1">
                <a:solidFill>
                  <a:schemeClr val="tx1"/>
                </a:solidFill>
                <a:effectLst/>
                <a:latin typeface="+mn-lt"/>
                <a:ea typeface="+mn-ea"/>
                <a:cs typeface="+mn-cs"/>
              </a:rPr>
              <a:t>Dongo</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Garzona</a:t>
            </a:r>
            <a:r>
              <a:rPr lang="en-US" sz="1200" kern="1200" dirty="0">
                <a:solidFill>
                  <a:schemeClr val="tx1"/>
                </a:solidFill>
                <a:effectLst/>
                <a:latin typeface="+mn-lt"/>
                <a:ea typeface="+mn-ea"/>
                <a:cs typeface="+mn-cs"/>
              </a:rPr>
              <a:t>, M., &amp; Weist, M. D. (2018). Comparison of universal mental health screening to students already receiving intervention in a multitiered system of support</a:t>
            </a:r>
            <a:r>
              <a:rPr lang="en-US" sz="1200" i="1" kern="1200" dirty="0">
                <a:solidFill>
                  <a:schemeClr val="tx1"/>
                </a:solidFill>
                <a:effectLst/>
                <a:latin typeface="+mn-lt"/>
                <a:ea typeface="+mn-ea"/>
                <a:cs typeface="+mn-cs"/>
              </a:rPr>
              <a:t>. </a:t>
            </a:r>
            <a:r>
              <a:rPr lang="en-US" sz="1200" i="1" kern="1200">
                <a:solidFill>
                  <a:schemeClr val="tx1"/>
                </a:solidFill>
                <a:effectLst/>
                <a:latin typeface="+mn-lt"/>
                <a:ea typeface="+mn-ea"/>
                <a:cs typeface="+mn-cs"/>
              </a:rPr>
              <a:t>Behavioral Disorders, Special Issue, 43</a:t>
            </a:r>
            <a:r>
              <a:rPr lang="en-US" sz="1200" kern="1200">
                <a:solidFill>
                  <a:schemeClr val="tx1"/>
                </a:solidFill>
                <a:effectLst/>
                <a:latin typeface="+mn-lt"/>
                <a:ea typeface="+mn-ea"/>
                <a:cs typeface="+mn-cs"/>
              </a:rPr>
              <a:t>(3), 344-356.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23B35A-4E9C-B646-BBA9-78A3E7B4F6FF}" type="slidenum">
              <a:rPr lang="en-US" smtClean="0"/>
              <a:t>15</a:t>
            </a:fld>
            <a:endParaRPr lang="en-US"/>
          </a:p>
        </p:txBody>
      </p:sp>
    </p:spTree>
    <p:extLst>
      <p:ext uri="{BB962C8B-B14F-4D97-AF65-F5344CB8AC3E}">
        <p14:creationId xmlns:p14="http://schemas.microsoft.com/office/powerpoint/2010/main" val="3511903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Cook, C. R., Frye, M., </a:t>
            </a:r>
            <a:r>
              <a:rPr lang="en-US" sz="1200" kern="1200" dirty="0" err="1">
                <a:solidFill>
                  <a:schemeClr val="tx1"/>
                </a:solidFill>
                <a:effectLst/>
                <a:latin typeface="+mn-lt"/>
                <a:ea typeface="+mn-ea"/>
                <a:cs typeface="+mn-cs"/>
              </a:rPr>
              <a:t>Slemrod</a:t>
            </a:r>
            <a:r>
              <a:rPr lang="en-US" sz="1200" kern="1200" dirty="0">
                <a:solidFill>
                  <a:schemeClr val="tx1"/>
                </a:solidFill>
                <a:effectLst/>
                <a:latin typeface="+mn-lt"/>
                <a:ea typeface="+mn-ea"/>
                <a:cs typeface="+mn-cs"/>
              </a:rPr>
              <a:t>, T., Lyon, A. R., Renshaw, T. L., &amp; Zhang, Y. (2015). An integrated approach to universal prevention: Independent and combined effects of PBIS and SEL on youths’ mental health. </a:t>
            </a:r>
            <a:r>
              <a:rPr lang="en-US" sz="1200" i="1" kern="1200" dirty="0">
                <a:solidFill>
                  <a:schemeClr val="tx1"/>
                </a:solidFill>
                <a:effectLst/>
                <a:latin typeface="+mn-lt"/>
                <a:ea typeface="+mn-ea"/>
                <a:cs typeface="+mn-cs"/>
              </a:rPr>
              <a:t>School Psychology Quarterly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(2), 166.</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kern="1200" dirty="0" err="1">
                <a:solidFill>
                  <a:schemeClr val="tx1"/>
                </a:solidFill>
                <a:effectLst/>
                <a:latin typeface="+mn-lt"/>
                <a:ea typeface="+mn-ea"/>
                <a:cs typeface="+mn-cs"/>
              </a:rPr>
              <a:t>Chafouleas</a:t>
            </a:r>
            <a:r>
              <a:rPr lang="pt-BR" sz="1200" kern="1200" dirty="0">
                <a:solidFill>
                  <a:schemeClr val="tx1"/>
                </a:solidFill>
                <a:effectLst/>
                <a:latin typeface="+mn-lt"/>
                <a:ea typeface="+mn-ea"/>
                <a:cs typeface="+mn-cs"/>
              </a:rPr>
              <a:t>, S. M., Johnson, A. H., </a:t>
            </a:r>
            <a:r>
              <a:rPr lang="pt-BR" sz="1200" kern="1200" dirty="0" err="1">
                <a:solidFill>
                  <a:schemeClr val="tx1"/>
                </a:solidFill>
                <a:effectLst/>
                <a:latin typeface="+mn-lt"/>
                <a:ea typeface="+mn-ea"/>
                <a:cs typeface="+mn-cs"/>
              </a:rPr>
              <a:t>Overstreet</a:t>
            </a:r>
            <a:r>
              <a:rPr lang="pt-BR" sz="1200" kern="1200" dirty="0">
                <a:solidFill>
                  <a:schemeClr val="tx1"/>
                </a:solidFill>
                <a:effectLst/>
                <a:latin typeface="+mn-lt"/>
                <a:ea typeface="+mn-ea"/>
                <a:cs typeface="+mn-cs"/>
              </a:rPr>
              <a:t>, S., &amp; Santos, N. M. (2016). </a:t>
            </a:r>
            <a:r>
              <a:rPr lang="en-US" sz="1200" kern="1200" dirty="0">
                <a:solidFill>
                  <a:schemeClr val="tx1"/>
                </a:solidFill>
                <a:effectLst/>
                <a:latin typeface="+mn-lt"/>
                <a:ea typeface="+mn-ea"/>
                <a:cs typeface="+mn-cs"/>
              </a:rPr>
              <a:t>Toward a blueprint for trauma-informed service delivery in schools. </a:t>
            </a:r>
            <a:r>
              <a:rPr lang="en-US" sz="1200" i="1" kern="1200" dirty="0">
                <a:solidFill>
                  <a:schemeClr val="tx1"/>
                </a:solidFill>
                <a:effectLst/>
                <a:latin typeface="+mn-lt"/>
                <a:ea typeface="+mn-ea"/>
                <a:cs typeface="+mn-cs"/>
              </a:rPr>
              <a:t>School Mental Health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(1), 144-162.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Maynard, B. R., Farina, A., Dell, N. A., &amp; Kelly, M. S. (2019). Effects of trauma‐informed approaches in schools: A systematic review. </a:t>
            </a:r>
            <a:r>
              <a:rPr lang="en-US" sz="1200" i="1" kern="1200" dirty="0">
                <a:solidFill>
                  <a:schemeClr val="tx1"/>
                </a:solidFill>
                <a:effectLst/>
                <a:latin typeface="+mn-lt"/>
                <a:ea typeface="+mn-ea"/>
                <a:cs typeface="+mn-cs"/>
              </a:rPr>
              <a:t>Campbell Systematic Reviews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(1-2).</a:t>
            </a:r>
          </a:p>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16</a:t>
            </a:fld>
            <a:endParaRPr lang="en-US"/>
          </a:p>
        </p:txBody>
      </p:sp>
    </p:spTree>
    <p:extLst>
      <p:ext uri="{BB962C8B-B14F-4D97-AF65-F5344CB8AC3E}">
        <p14:creationId xmlns:p14="http://schemas.microsoft.com/office/powerpoint/2010/main" val="2508564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eaLnBrk="0" hangingPunct="0">
              <a:defRPr>
                <a:solidFill>
                  <a:schemeClr val="tx1"/>
                </a:solidFill>
                <a:latin typeface="Arial" charset="0"/>
                <a:ea typeface="ＭＳ Ｐゴシック" pitchFamily="34" charset="-128"/>
              </a:defRPr>
            </a:lvl1pPr>
            <a:lvl2pPr marL="742950" indent="-285750" defTabSz="909638" eaLnBrk="0" hangingPunct="0">
              <a:defRPr>
                <a:solidFill>
                  <a:schemeClr val="tx1"/>
                </a:solidFill>
                <a:latin typeface="Arial" charset="0"/>
                <a:ea typeface="ＭＳ Ｐゴシック" pitchFamily="34" charset="-128"/>
              </a:defRPr>
            </a:lvl2pPr>
            <a:lvl3pPr marL="1143000" indent="-228600" defTabSz="909638" eaLnBrk="0" hangingPunct="0">
              <a:defRPr>
                <a:solidFill>
                  <a:schemeClr val="tx1"/>
                </a:solidFill>
                <a:latin typeface="Arial" charset="0"/>
                <a:ea typeface="ＭＳ Ｐゴシック" pitchFamily="34" charset="-128"/>
              </a:defRPr>
            </a:lvl3pPr>
            <a:lvl4pPr marL="1600200" indent="-228600" defTabSz="909638" eaLnBrk="0" hangingPunct="0">
              <a:defRPr>
                <a:solidFill>
                  <a:schemeClr val="tx1"/>
                </a:solidFill>
                <a:latin typeface="Arial" charset="0"/>
                <a:ea typeface="ＭＳ Ｐゴシック" pitchFamily="34" charset="-128"/>
              </a:defRPr>
            </a:lvl4pPr>
            <a:lvl5pPr marL="2057400" indent="-228600" defTabSz="909638" eaLnBrk="0" hangingPunct="0">
              <a:defRPr>
                <a:solidFill>
                  <a:schemeClr val="tx1"/>
                </a:solidFill>
                <a:latin typeface="Arial" charset="0"/>
                <a:ea typeface="ＭＳ Ｐゴシック" pitchFamily="34" charset="-128"/>
              </a:defRPr>
            </a:lvl5pPr>
            <a:lvl6pPr marL="2514600" indent="-228600" defTabSz="9096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096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096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0963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FCC6F3-3E6E-4DF5-A444-3D759B812BB6}" type="slidenum">
              <a:rPr lang="en-US" smtClean="0">
                <a:solidFill>
                  <a:srgbClr val="000000"/>
                </a:solidFill>
              </a:rPr>
              <a:pPr eaLnBrk="1" hangingPunct="1"/>
              <a:t>20</a:t>
            </a:fld>
            <a:endParaRPr lang="en-US">
              <a:solidFill>
                <a:srgbClr val="000000"/>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charset="0"/>
            </a:endParaRPr>
          </a:p>
        </p:txBody>
      </p:sp>
    </p:spTree>
    <p:extLst>
      <p:ext uri="{BB962C8B-B14F-4D97-AF65-F5344CB8AC3E}">
        <p14:creationId xmlns:p14="http://schemas.microsoft.com/office/powerpoint/2010/main" val="2527277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21</a:t>
            </a:fld>
            <a:endParaRPr lang="en-US"/>
          </a:p>
        </p:txBody>
      </p:sp>
    </p:spTree>
    <p:extLst>
      <p:ext uri="{BB962C8B-B14F-4D97-AF65-F5344CB8AC3E}">
        <p14:creationId xmlns:p14="http://schemas.microsoft.com/office/powerpoint/2010/main" val="93529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1D4143-0622-B94A-92DB-451FF02240B3}"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80941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D4143-0622-B94A-92DB-451FF02240B3}"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84819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D4143-0622-B94A-92DB-451FF02240B3}"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764129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1"/>
        <p:cNvGrpSpPr/>
        <p:nvPr/>
      </p:nvGrpSpPr>
      <p:grpSpPr>
        <a:xfrm>
          <a:off x="0" y="0"/>
          <a:ext cx="0" cy="0"/>
          <a:chOff x="0" y="0"/>
          <a:chExt cx="0" cy="0"/>
        </a:xfrm>
      </p:grpSpPr>
      <p:grpSp>
        <p:nvGrpSpPr>
          <p:cNvPr id="32" name="Google Shape;32;p4"/>
          <p:cNvGrpSpPr/>
          <p:nvPr/>
        </p:nvGrpSpPr>
        <p:grpSpPr>
          <a:xfrm>
            <a:off x="8171701" y="5896395"/>
            <a:ext cx="770108" cy="769058"/>
            <a:chOff x="7156020" y="5825340"/>
            <a:chExt cx="770108" cy="769058"/>
          </a:xfrm>
        </p:grpSpPr>
        <p:pic>
          <p:nvPicPr>
            <p:cNvPr id="33" name="Google Shape;33;p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560368" y="6224583"/>
              <a:ext cx="365760" cy="365760"/>
            </a:xfrm>
            <a:prstGeom prst="rect">
              <a:avLst/>
            </a:prstGeom>
            <a:noFill/>
            <a:ln>
              <a:noFill/>
            </a:ln>
          </p:spPr>
        </p:pic>
        <p:sp>
          <p:nvSpPr>
            <p:cNvPr id="34" name="Google Shape;34;p4"/>
            <p:cNvSpPr/>
            <p:nvPr/>
          </p:nvSpPr>
          <p:spPr>
            <a:xfrm>
              <a:off x="7560368" y="5825340"/>
              <a:ext cx="365760" cy="364401"/>
            </a:xfrm>
            <a:prstGeom prst="roundRect">
              <a:avLst>
                <a:gd name="adj" fmla="val 16667"/>
              </a:avLst>
            </a:prstGeom>
            <a:solidFill>
              <a:srgbClr val="99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4"/>
            <p:cNvSpPr/>
            <p:nvPr/>
          </p:nvSpPr>
          <p:spPr>
            <a:xfrm>
              <a:off x="7156020" y="6224583"/>
              <a:ext cx="365760" cy="369815"/>
            </a:xfrm>
            <a:prstGeom prst="roundRect">
              <a:avLst>
                <a:gd name="adj" fmla="val 16667"/>
              </a:avLst>
            </a:prstGeom>
            <a:solidFill>
              <a:srgbClr val="99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4"/>
            <p:cNvSpPr/>
            <p:nvPr/>
          </p:nvSpPr>
          <p:spPr>
            <a:xfrm>
              <a:off x="7156020" y="5825340"/>
              <a:ext cx="365760" cy="364401"/>
            </a:xfrm>
            <a:prstGeom prst="roundRect">
              <a:avLst>
                <a:gd name="adj" fmla="val 16667"/>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37" name="Google Shape;37;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4"/>
          <p:cNvSpPr txBox="1">
            <a:spLocks noGrp="1"/>
          </p:cNvSpPr>
          <p:nvPr>
            <p:ph type="title"/>
          </p:nvPr>
        </p:nvSpPr>
        <p:spPr>
          <a:xfrm>
            <a:off x="358775" y="188913"/>
            <a:ext cx="67437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816429" y="1469571"/>
            <a:ext cx="7527472" cy="478079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1" name="Google Shape;41;p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02191" y="6009042"/>
            <a:ext cx="2818039" cy="656411"/>
          </a:xfrm>
          <a:prstGeom prst="rect">
            <a:avLst/>
          </a:prstGeom>
          <a:noFill/>
          <a:ln>
            <a:noFill/>
          </a:ln>
        </p:spPr>
      </p:pic>
    </p:spTree>
    <p:extLst>
      <p:ext uri="{BB962C8B-B14F-4D97-AF65-F5344CB8AC3E}">
        <p14:creationId xmlns:p14="http://schemas.microsoft.com/office/powerpoint/2010/main" val="9695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endParaRPr lang="en-US" dirty="0"/>
          </a:p>
        </p:txBody>
      </p:sp>
      <p:sp>
        <p:nvSpPr>
          <p:cNvPr id="11" name="Text Placeholder 10"/>
          <p:cNvSpPr>
            <a:spLocks noGrp="1"/>
          </p:cNvSpPr>
          <p:nvPr>
            <p:ph type="body" sz="quarter" idx="10"/>
          </p:nvPr>
        </p:nvSpPr>
        <p:spPr>
          <a:xfrm>
            <a:off x="533400" y="1600200"/>
            <a:ext cx="81534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80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ClipArt Placeholder 2"/>
          <p:cNvSpPr>
            <a:spLocks noGrp="1"/>
          </p:cNvSpPr>
          <p:nvPr>
            <p:ph type="clipArt" sz="half" idx="1"/>
          </p:nvPr>
        </p:nvSpPr>
        <p:spPr>
          <a:xfrm>
            <a:off x="1066800" y="1981200"/>
            <a:ext cx="3695700" cy="4114800"/>
          </a:xfrm>
        </p:spPr>
        <p:txBody>
          <a:bodyPr/>
          <a:lstStyle/>
          <a:p>
            <a:endParaRPr lang="en-US"/>
          </a:p>
        </p:txBody>
      </p:sp>
      <p:sp>
        <p:nvSpPr>
          <p:cNvPr id="4" name="Text Placeholder 3"/>
          <p:cNvSpPr>
            <a:spLocks noGrp="1"/>
          </p:cNvSpPr>
          <p:nvPr>
            <p:ph type="body"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fld id="{776AF5FE-A2F9-476C-A1FF-DB0E878B9FAC}" type="slidenum">
              <a:rPr lang="en-US" altLang="en-US"/>
              <a:pPr/>
              <a:t>‹#›</a:t>
            </a:fld>
            <a:endParaRPr lang="en-US" altLang="en-US"/>
          </a:p>
        </p:txBody>
      </p:sp>
    </p:spTree>
    <p:extLst>
      <p:ext uri="{BB962C8B-B14F-4D97-AF65-F5344CB8AC3E}">
        <p14:creationId xmlns:p14="http://schemas.microsoft.com/office/powerpoint/2010/main" val="124764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D4143-0622-B94A-92DB-451FF02240B3}"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137601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1D4143-0622-B94A-92DB-451FF02240B3}"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169947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1D4143-0622-B94A-92DB-451FF02240B3}"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45247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1D4143-0622-B94A-92DB-451FF02240B3}" type="datetimeFigureOut">
              <a:rPr lang="en-US" smtClean="0"/>
              <a:t>10/5/21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32628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1D4143-0622-B94A-92DB-451FF02240B3}" type="datetimeFigureOut">
              <a:rPr lang="en-US" smtClean="0"/>
              <a:t>10/5/21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400111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D4143-0622-B94A-92DB-451FF02240B3}" type="datetimeFigureOut">
              <a:rPr lang="en-US" smtClean="0"/>
              <a:t>10/5/21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124655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1D4143-0622-B94A-92DB-451FF02240B3}"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94271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1D4143-0622-B94A-92DB-451FF02240B3}"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15491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D4143-0622-B94A-92DB-451FF02240B3}" type="datetimeFigureOut">
              <a:rPr lang="en-US" smtClean="0"/>
              <a:t>10/5/21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546B4-3EF8-E942-8FE8-F40F77350724}" type="slidenum">
              <a:rPr lang="en-US" smtClean="0"/>
              <a:t>‹#›</a:t>
            </a:fld>
            <a:endParaRPr lang="en-US"/>
          </a:p>
        </p:txBody>
      </p:sp>
    </p:spTree>
    <p:extLst>
      <p:ext uri="{BB962C8B-B14F-4D97-AF65-F5344CB8AC3E}">
        <p14:creationId xmlns:p14="http://schemas.microsoft.com/office/powerpoint/2010/main" val="226830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71" r:id="rId13"/>
    <p:sldLayoutId id="214748367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bis.org/resource/pbis-district-systems-fidelity-inventory-dsfi-pilot-version-v0-1"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hyperlink" Target="https://drive.google.com/open?id=11bnIZ_lvj5NuviGAJmrQWdo66QgJ5Ryx&amp;authuser=katie.pohlman@midwestpbis.org&amp;usp=drive_f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hyperlink" Target="https://drive.google.com/open?id=11QrI6SJ45CGYJjnEZWYX70Qa5rgKQxM-&amp;authuser=katie.pohlman@midwestpbis.org&amp;usp=drive_fs"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drive.google.com/open?id=11QrI6SJ45CGYJjnEZWYX70Qa5rgKQxM-&amp;authuser=katie.pohlman@midwestpbis.org&amp;usp=drive_f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drive.google.com/file/d/16eDEK3qSXdKTxegAnDAXeWo8WnfxCXc4/view?usp=sharin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file:///Volumes/GoogleDrive/My%20Drive/ISF%20-%20Official%20Website%20Files/ISF%20School%20Installation%20Guide/ISF%20School%20Level%20Installation%20Guide%20for%20MV2%20Final.doc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pbis.or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pbis.org/resource/fact-sheet-interconnected-systems-framework-101-an-introductio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pbis.org/resource/fact-sheet-isf-301-installing-an-integrated-approach" TargetMode="External"/><Relationship Id="rId4" Type="http://schemas.openxmlformats.org/officeDocument/2006/relationships/hyperlink" Target="https://www.pbis.org/resource/fact-sheet-isf-201-when-school-mental-health-is-integrated-within-a-mtss-whats-differen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idwestpbis.org/interconnected-systems-framework/v2"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drive.google.com/file/d/1Zz53UhEOWqUGPHA3FOwtPKdNq6SKO1hj/view?usp=sharing"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hyperlink" Target="https://www.pbis.org/resource/interconnecting-school-mental-health-and-pbis-volume-2"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39825"/>
            <a:ext cx="7772400" cy="1470025"/>
          </a:xfrm>
        </p:spPr>
        <p:txBody>
          <a:bodyPr>
            <a:normAutofit fontScale="90000"/>
          </a:bodyPr>
          <a:lstStyle/>
          <a:p>
            <a:r>
              <a:rPr lang="en-US" sz="4000" b="1" dirty="0"/>
              <a:t>Enhancing your PBIS Implementation through an Interconnected Systems Framework</a:t>
            </a:r>
            <a:endParaRPr lang="en-US" sz="4000" dirty="0"/>
          </a:p>
        </p:txBody>
      </p:sp>
      <p:sp>
        <p:nvSpPr>
          <p:cNvPr id="5" name="Subtitle 4"/>
          <p:cNvSpPr>
            <a:spLocks noGrp="1"/>
          </p:cNvSpPr>
          <p:nvPr>
            <p:ph type="subTitle" idx="1"/>
          </p:nvPr>
        </p:nvSpPr>
        <p:spPr>
          <a:xfrm>
            <a:off x="1371600" y="2789456"/>
            <a:ext cx="6400800" cy="1279087"/>
          </a:xfrm>
        </p:spPr>
        <p:txBody>
          <a:bodyPr>
            <a:normAutofit/>
          </a:bodyPr>
          <a:lstStyle/>
          <a:p>
            <a:r>
              <a:rPr lang="en-US" sz="2800" dirty="0"/>
              <a:t>Midwest PBIS Network</a:t>
            </a:r>
          </a:p>
          <a:p>
            <a:r>
              <a:rPr lang="en-US" sz="2800" dirty="0"/>
              <a:t>&amp; Center on PBIS</a:t>
            </a:r>
          </a:p>
        </p:txBody>
      </p:sp>
      <p:pic>
        <p:nvPicPr>
          <p:cNvPr id="6" name="Picture 5"/>
          <p:cNvPicPr>
            <a:picLocks noChangeAspect="1"/>
          </p:cNvPicPr>
          <p:nvPr/>
        </p:nvPicPr>
        <p:blipFill>
          <a:blip r:embed="rId2"/>
          <a:stretch>
            <a:fillRect/>
          </a:stretch>
        </p:blipFill>
        <p:spPr>
          <a:xfrm>
            <a:off x="115213" y="5692647"/>
            <a:ext cx="3603930" cy="867032"/>
          </a:xfrm>
          <a:prstGeom prst="rect">
            <a:avLst/>
          </a:prstGeom>
        </p:spPr>
      </p:pic>
      <p:pic>
        <p:nvPicPr>
          <p:cNvPr id="7" name="Picture 6" descr="Logo_Icon_FINAL.png">
            <a:extLst>
              <a:ext uri="{FF2B5EF4-FFF2-40B4-BE49-F238E27FC236}">
                <a16:creationId xmlns:a16="http://schemas.microsoft.com/office/drawing/2014/main" id="{EF4563B9-A818-1543-9D02-6A2D80D24FA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89503" y="5757466"/>
            <a:ext cx="737394" cy="737394"/>
          </a:xfrm>
          <a:prstGeom prst="rect">
            <a:avLst/>
          </a:prstGeom>
        </p:spPr>
      </p:pic>
    </p:spTree>
    <p:extLst>
      <p:ext uri="{BB962C8B-B14F-4D97-AF65-F5344CB8AC3E}">
        <p14:creationId xmlns:p14="http://schemas.microsoft.com/office/powerpoint/2010/main" val="387734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Context</a:t>
            </a:r>
          </a:p>
        </p:txBody>
      </p:sp>
      <p:sp>
        <p:nvSpPr>
          <p:cNvPr id="3" name="Content Placeholder 2"/>
          <p:cNvSpPr>
            <a:spLocks noGrp="1"/>
          </p:cNvSpPr>
          <p:nvPr>
            <p:ph idx="1"/>
          </p:nvPr>
        </p:nvSpPr>
        <p:spPr/>
        <p:txBody>
          <a:bodyPr>
            <a:normAutofit fontScale="92500" lnSpcReduction="20000"/>
          </a:bodyPr>
          <a:lstStyle/>
          <a:p>
            <a:r>
              <a:rPr lang="en-US" sz="2800" dirty="0"/>
              <a:t>33% increase in teens reporting symptoms of depression</a:t>
            </a:r>
          </a:p>
          <a:p>
            <a:pPr marL="0" indent="0">
              <a:buNone/>
            </a:pPr>
            <a:endParaRPr lang="en-US" sz="2800" dirty="0"/>
          </a:p>
          <a:p>
            <a:r>
              <a:rPr lang="en-US" sz="2800" dirty="0"/>
              <a:t>46% of children in the US have experienced at least one Adverse Childhood Experience (ACE)</a:t>
            </a:r>
          </a:p>
          <a:p>
            <a:endParaRPr lang="en-US" sz="2800" dirty="0"/>
          </a:p>
          <a:p>
            <a:r>
              <a:rPr lang="en-US" sz="2800" dirty="0"/>
              <a:t>US has highest rate of opioid use in the world</a:t>
            </a:r>
          </a:p>
          <a:p>
            <a:endParaRPr lang="en-US" sz="2800" dirty="0"/>
          </a:p>
          <a:p>
            <a:r>
              <a:rPr lang="en-US" sz="2800" dirty="0"/>
              <a:t>The CDC reports “electronic aggression” as an emerging public health problem</a:t>
            </a:r>
          </a:p>
          <a:p>
            <a:pPr lvl="1"/>
            <a:r>
              <a:rPr lang="en-US" sz="2800" dirty="0"/>
              <a:t>Any type of harassment or bullying that occurs through email, a chat room, instant messaging, a website or text messaging</a:t>
            </a:r>
          </a:p>
        </p:txBody>
      </p:sp>
    </p:spTree>
    <p:extLst>
      <p:ext uri="{BB962C8B-B14F-4D97-AF65-F5344CB8AC3E}">
        <p14:creationId xmlns:p14="http://schemas.microsoft.com/office/powerpoint/2010/main" val="3887492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normAutofit/>
          </a:bodyPr>
          <a:lstStyle/>
          <a:p>
            <a:r>
              <a:rPr lang="en-US" sz="4000" b="1" dirty="0"/>
              <a:t>Big Picture Challenges</a:t>
            </a:r>
            <a:r>
              <a:rPr lang="en-US" sz="4000" dirty="0"/>
              <a:t>:</a:t>
            </a:r>
          </a:p>
        </p:txBody>
      </p:sp>
      <p:sp>
        <p:nvSpPr>
          <p:cNvPr id="422915" name="Rectangle 3"/>
          <p:cNvSpPr>
            <a:spLocks noGrp="1" noChangeArrowheads="1"/>
          </p:cNvSpPr>
          <p:nvPr>
            <p:ph idx="1"/>
          </p:nvPr>
        </p:nvSpPr>
        <p:spPr/>
        <p:txBody>
          <a:bodyPr>
            <a:normAutofit fontScale="92500" lnSpcReduction="10000"/>
          </a:bodyPr>
          <a:lstStyle/>
          <a:p>
            <a:pPr eaLnBrk="1" hangingPunct="1">
              <a:lnSpc>
                <a:spcPct val="80000"/>
              </a:lnSpc>
              <a:buFont typeface="Arial" charset="0"/>
              <a:buChar char="•"/>
            </a:pPr>
            <a:r>
              <a:rPr lang="en-US" sz="2800" dirty="0">
                <a:latin typeface="Calibri" charset="0"/>
              </a:rPr>
              <a:t>Low intensity, low fidelity interventions for behavior/emotional needs</a:t>
            </a:r>
          </a:p>
          <a:p>
            <a:pPr eaLnBrk="1" hangingPunct="1">
              <a:lnSpc>
                <a:spcPct val="80000"/>
              </a:lnSpc>
              <a:buFont typeface="Arial" charset="0"/>
              <a:buChar char="•"/>
            </a:pPr>
            <a:endParaRPr lang="en-US" sz="2000" dirty="0">
              <a:latin typeface="Calibri" charset="0"/>
            </a:endParaRPr>
          </a:p>
          <a:p>
            <a:pPr eaLnBrk="1" hangingPunct="1">
              <a:lnSpc>
                <a:spcPct val="80000"/>
              </a:lnSpc>
              <a:buFont typeface="Arial" charset="0"/>
              <a:buChar char="•"/>
            </a:pPr>
            <a:r>
              <a:rPr lang="en-US" sz="2800" dirty="0">
                <a:latin typeface="Calibri" charset="0"/>
              </a:rPr>
              <a:t>Habitual use of restrictive settings (and poor outcomes) for youth with disabilities</a:t>
            </a:r>
          </a:p>
          <a:p>
            <a:pPr eaLnBrk="1" hangingPunct="1">
              <a:lnSpc>
                <a:spcPct val="80000"/>
              </a:lnSpc>
              <a:buFont typeface="Arial" charset="0"/>
              <a:buChar char="•"/>
            </a:pPr>
            <a:endParaRPr lang="en-US" sz="2000" dirty="0">
              <a:latin typeface="Calibri" charset="0"/>
            </a:endParaRPr>
          </a:p>
          <a:p>
            <a:pPr eaLnBrk="1" hangingPunct="1">
              <a:lnSpc>
                <a:spcPct val="105000"/>
              </a:lnSpc>
              <a:buFont typeface="Arial" charset="0"/>
              <a:buChar char="•"/>
            </a:pPr>
            <a:r>
              <a:rPr lang="en-US" sz="2800" dirty="0">
                <a:latin typeface="Calibri" charset="0"/>
              </a:rPr>
              <a:t>High rate of undiagnosed MH problems (stigma, lack of knowledge, etc.)</a:t>
            </a:r>
          </a:p>
          <a:p>
            <a:pPr eaLnBrk="1" hangingPunct="1">
              <a:lnSpc>
                <a:spcPct val="105000"/>
              </a:lnSpc>
              <a:buFont typeface="Arial" charset="0"/>
              <a:buChar char="•"/>
            </a:pPr>
            <a:endParaRPr lang="en-US" sz="2000" dirty="0">
              <a:latin typeface="Calibri" charset="0"/>
            </a:endParaRPr>
          </a:p>
          <a:p>
            <a:pPr eaLnBrk="1" hangingPunct="1">
              <a:lnSpc>
                <a:spcPct val="105000"/>
              </a:lnSpc>
              <a:buFont typeface="Arial" charset="0"/>
              <a:buChar char="•"/>
            </a:pPr>
            <a:r>
              <a:rPr lang="en-US" sz="2800" dirty="0">
                <a:latin typeface="Calibri" charset="0"/>
              </a:rPr>
              <a:t>Changing the routines of ineffective practices (systems) that are </a:t>
            </a:r>
            <a:r>
              <a:rPr lang="ja-JP" altLang="en-US" sz="2800" dirty="0">
                <a:latin typeface="Calibri" charset="0"/>
              </a:rPr>
              <a:t>“</a:t>
            </a:r>
            <a:r>
              <a:rPr lang="en-US" altLang="ja-JP" sz="2800" dirty="0">
                <a:latin typeface="Calibri" charset="0"/>
              </a:rPr>
              <a:t>familiar</a:t>
            </a:r>
            <a:r>
              <a:rPr lang="ja-JP" altLang="en-US" sz="2800" dirty="0">
                <a:latin typeface="Calibri" charset="0"/>
              </a:rPr>
              <a:t>”</a:t>
            </a:r>
            <a:r>
              <a:rPr lang="en-US" altLang="ja-JP" sz="2800" dirty="0">
                <a:latin typeface="Calibri" charset="0"/>
              </a:rPr>
              <a:t> to systems</a:t>
            </a:r>
          </a:p>
          <a:p>
            <a:pPr lvl="1">
              <a:lnSpc>
                <a:spcPct val="105000"/>
              </a:lnSpc>
              <a:buFont typeface="Arial" charset="0"/>
              <a:buChar char="•"/>
            </a:pPr>
            <a:r>
              <a:rPr lang="en-US" sz="2400" dirty="0"/>
              <a:t>“Referrals to a MH person” viewed as an intervention</a:t>
            </a:r>
            <a:endParaRPr lang="en-US" altLang="ja-JP" sz="2400" dirty="0">
              <a:latin typeface="Calibri" charset="0"/>
            </a:endParaRPr>
          </a:p>
          <a:p>
            <a:pPr lvl="1" eaLnBrk="1" hangingPunct="1">
              <a:lnSpc>
                <a:spcPct val="105000"/>
              </a:lnSpc>
            </a:pPr>
            <a:endParaRPr lang="en-US" sz="1800" dirty="0">
              <a:latin typeface="Calibri" charset="0"/>
            </a:endParaRPr>
          </a:p>
          <a:p>
            <a:pPr eaLnBrk="1" hangingPunct="1">
              <a:lnSpc>
                <a:spcPct val="105000"/>
              </a:lnSpc>
              <a:buFont typeface="Wingdings" charset="0"/>
              <a:buChar char=""/>
            </a:pPr>
            <a:endParaRPr lang="en-US" sz="1800" b="1" dirty="0">
              <a:latin typeface="Calibri" charset="0"/>
            </a:endParaRPr>
          </a:p>
        </p:txBody>
      </p:sp>
    </p:spTree>
    <p:extLst>
      <p:ext uri="{BB962C8B-B14F-4D97-AF65-F5344CB8AC3E}">
        <p14:creationId xmlns:p14="http://schemas.microsoft.com/office/powerpoint/2010/main" val="1609499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blinds(horizontal)">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2915">
                                            <p:txEl>
                                              <p:pRg st="2" end="2"/>
                                            </p:txEl>
                                          </p:spTgt>
                                        </p:tgtEl>
                                        <p:attrNameLst>
                                          <p:attrName>style.visibility</p:attrName>
                                        </p:attrNameLst>
                                      </p:cBhvr>
                                      <p:to>
                                        <p:strVal val="visible"/>
                                      </p:to>
                                    </p:set>
                                    <p:animEffect transition="in" filter="blinds(horizontal)">
                                      <p:cBhvr>
                                        <p:cTn id="12" dur="500"/>
                                        <p:tgtEl>
                                          <p:spTgt spid="4229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2915">
                                            <p:txEl>
                                              <p:pRg st="4" end="4"/>
                                            </p:txEl>
                                          </p:spTgt>
                                        </p:tgtEl>
                                        <p:attrNameLst>
                                          <p:attrName>style.visibility</p:attrName>
                                        </p:attrNameLst>
                                      </p:cBhvr>
                                      <p:to>
                                        <p:strVal val="visible"/>
                                      </p:to>
                                    </p:set>
                                    <p:animEffect transition="in" filter="blinds(horizontal)">
                                      <p:cBhvr>
                                        <p:cTn id="17" dur="500"/>
                                        <p:tgtEl>
                                          <p:spTgt spid="42291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22915">
                                            <p:txEl>
                                              <p:pRg st="6" end="6"/>
                                            </p:txEl>
                                          </p:spTgt>
                                        </p:tgtEl>
                                        <p:attrNameLst>
                                          <p:attrName>style.visibility</p:attrName>
                                        </p:attrNameLst>
                                      </p:cBhvr>
                                      <p:to>
                                        <p:strVal val="visible"/>
                                      </p:to>
                                    </p:set>
                                    <p:animEffect transition="in" filter="blinds(horizontal)">
                                      <p:cBhvr>
                                        <p:cTn id="22" dur="500"/>
                                        <p:tgtEl>
                                          <p:spTgt spid="422915">
                                            <p:txEl>
                                              <p:pRg st="6" end="6"/>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22915">
                                            <p:txEl>
                                              <p:pRg st="7" end="7"/>
                                            </p:txEl>
                                          </p:spTgt>
                                        </p:tgtEl>
                                        <p:attrNameLst>
                                          <p:attrName>style.visibility</p:attrName>
                                        </p:attrNameLst>
                                      </p:cBhvr>
                                      <p:to>
                                        <p:strVal val="visible"/>
                                      </p:to>
                                    </p:set>
                                    <p:animEffect transition="in" filter="blinds(horizontal)">
                                      <p:cBhvr>
                                        <p:cTn id="25" dur="500"/>
                                        <p:tgtEl>
                                          <p:spTgt spid="4229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Perceived Barriers</a:t>
            </a:r>
          </a:p>
        </p:txBody>
      </p:sp>
      <p:sp>
        <p:nvSpPr>
          <p:cNvPr id="3" name="Content Placeholder 2"/>
          <p:cNvSpPr>
            <a:spLocks noGrp="1"/>
          </p:cNvSpPr>
          <p:nvPr>
            <p:ph idx="1"/>
          </p:nvPr>
        </p:nvSpPr>
        <p:spPr/>
        <p:txBody>
          <a:bodyPr/>
          <a:lstStyle/>
          <a:p>
            <a:r>
              <a:rPr lang="en-US" dirty="0"/>
              <a:t>Funding</a:t>
            </a:r>
          </a:p>
          <a:p>
            <a:r>
              <a:rPr lang="en-US" dirty="0"/>
              <a:t>HIPPA/FERPA</a:t>
            </a:r>
          </a:p>
          <a:p>
            <a:r>
              <a:rPr lang="en-US" dirty="0"/>
              <a:t>”Working beyond your scope”</a:t>
            </a:r>
          </a:p>
          <a:p>
            <a:r>
              <a:rPr lang="en-US" dirty="0"/>
              <a:t>“ So you are here to take my job”</a:t>
            </a:r>
          </a:p>
          <a:p>
            <a:r>
              <a:rPr lang="en-US" dirty="0"/>
              <a:t>Implicit Bias and Stigma</a:t>
            </a:r>
          </a:p>
        </p:txBody>
      </p:sp>
    </p:spTree>
    <p:extLst>
      <p:ext uri="{BB962C8B-B14F-4D97-AF65-F5344CB8AC3E}">
        <p14:creationId xmlns:p14="http://schemas.microsoft.com/office/powerpoint/2010/main" val="1325316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579120"/>
            <a:ext cx="8229600" cy="1143000"/>
          </a:xfrm>
        </p:spPr>
        <p:txBody>
          <a:bodyPr>
            <a:normAutofit fontScale="90000"/>
          </a:bodyPr>
          <a:lstStyle/>
          <a:p>
            <a:r>
              <a:rPr lang="en-US" b="1" dirty="0"/>
              <a:t>Complication: </a:t>
            </a:r>
            <a:br>
              <a:rPr lang="en-US" b="1" dirty="0"/>
            </a:br>
            <a:r>
              <a:rPr lang="en-US" b="1" dirty="0"/>
              <a:t>Initiative Overload</a:t>
            </a:r>
            <a:br>
              <a:rPr lang="en-US" b="1" dirty="0"/>
            </a:br>
            <a:br>
              <a:rPr lang="en-US" dirty="0"/>
            </a:br>
            <a:endParaRPr lang="en-US" dirty="0"/>
          </a:p>
        </p:txBody>
      </p:sp>
      <p:sp>
        <p:nvSpPr>
          <p:cNvPr id="3" name="Content Placeholder 2"/>
          <p:cNvSpPr>
            <a:spLocks noGrp="1"/>
          </p:cNvSpPr>
          <p:nvPr>
            <p:ph idx="1"/>
          </p:nvPr>
        </p:nvSpPr>
        <p:spPr>
          <a:xfrm>
            <a:off x="457200" y="1600200"/>
            <a:ext cx="8336280" cy="4678680"/>
          </a:xfrm>
        </p:spPr>
        <p:txBody>
          <a:bodyPr/>
          <a:lstStyle/>
          <a:p>
            <a:r>
              <a:rPr lang="en-US" dirty="0"/>
              <a:t>Popularity breeds fragmentation ?</a:t>
            </a:r>
          </a:p>
          <a:p>
            <a:r>
              <a:rPr lang="en-US" dirty="0"/>
              <a:t>Potential for drift?   Potential for confusion?</a:t>
            </a:r>
          </a:p>
          <a:p>
            <a:pPr lvl="1"/>
            <a:r>
              <a:rPr lang="en-US" dirty="0"/>
              <a:t>Systems change is complex</a:t>
            </a:r>
          </a:p>
          <a:p>
            <a:pPr lvl="1"/>
            <a:r>
              <a:rPr lang="en-US" dirty="0"/>
              <a:t>Multiple Definitions </a:t>
            </a:r>
          </a:p>
          <a:p>
            <a:pPr lvl="1"/>
            <a:r>
              <a:rPr lang="en-US" dirty="0"/>
              <a:t> Multiple Interpretations</a:t>
            </a:r>
          </a:p>
          <a:p>
            <a:pPr lvl="1"/>
            <a:r>
              <a:rPr lang="en-US" dirty="0"/>
              <a:t> Range of experiences </a:t>
            </a:r>
          </a:p>
          <a:p>
            <a:pPr lvl="2"/>
            <a:r>
              <a:rPr lang="en-US" dirty="0"/>
              <a:t> especially in low fidelity settings</a:t>
            </a:r>
          </a:p>
        </p:txBody>
      </p:sp>
      <p:sp>
        <p:nvSpPr>
          <p:cNvPr id="4" name="TextBox 3">
            <a:extLst>
              <a:ext uri="{FF2B5EF4-FFF2-40B4-BE49-F238E27FC236}">
                <a16:creationId xmlns:a16="http://schemas.microsoft.com/office/drawing/2014/main" id="{0234AEE5-9022-CE4D-B7AE-04AD86FC4295}"/>
              </a:ext>
            </a:extLst>
          </p:cNvPr>
          <p:cNvSpPr txBox="1"/>
          <p:nvPr/>
        </p:nvSpPr>
        <p:spPr>
          <a:xfrm>
            <a:off x="6324601" y="4507507"/>
            <a:ext cx="2819399" cy="1877437"/>
          </a:xfrm>
          <a:prstGeom prst="rect">
            <a:avLst/>
          </a:prstGeom>
          <a:noFill/>
        </p:spPr>
        <p:txBody>
          <a:bodyPr wrap="square" rtlCol="0">
            <a:spAutoFit/>
          </a:bodyPr>
          <a:lstStyle/>
          <a:p>
            <a:pPr lvl="1"/>
            <a:endParaRPr lang="en-US" dirty="0"/>
          </a:p>
          <a:p>
            <a:pPr marL="742950" lvl="1" indent="-285750">
              <a:buFontTx/>
              <a:buChar char="-"/>
            </a:pPr>
            <a:r>
              <a:rPr lang="en-US" sz="1600" dirty="0"/>
              <a:t>Trauma Informed</a:t>
            </a:r>
          </a:p>
          <a:p>
            <a:pPr marL="742950" lvl="1" indent="-285750">
              <a:buFontTx/>
              <a:buChar char="-"/>
            </a:pPr>
            <a:r>
              <a:rPr lang="en-US" sz="1600" dirty="0"/>
              <a:t>Mental Health</a:t>
            </a:r>
          </a:p>
          <a:p>
            <a:pPr marL="742950" lvl="1" indent="-285750">
              <a:buFontTx/>
              <a:buChar char="-"/>
            </a:pPr>
            <a:r>
              <a:rPr lang="en-US" sz="1600" dirty="0"/>
              <a:t>Restorative Practices</a:t>
            </a:r>
          </a:p>
          <a:p>
            <a:pPr marL="742950" lvl="1" indent="-285750">
              <a:buFontTx/>
              <a:buChar char="-"/>
            </a:pPr>
            <a:r>
              <a:rPr lang="en-US" sz="1600" dirty="0"/>
              <a:t>Social Emotional 	Learning</a:t>
            </a:r>
          </a:p>
          <a:p>
            <a:endParaRPr lang="en-US" dirty="0"/>
          </a:p>
        </p:txBody>
      </p:sp>
    </p:spTree>
    <p:extLst>
      <p:ext uri="{BB962C8B-B14F-4D97-AF65-F5344CB8AC3E}">
        <p14:creationId xmlns:p14="http://schemas.microsoft.com/office/powerpoint/2010/main" val="2477012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7F2EF7-B229-BD4C-950B-0387D044CECA}"/>
              </a:ext>
            </a:extLst>
          </p:cNvPr>
          <p:cNvSpPr/>
          <p:nvPr/>
        </p:nvSpPr>
        <p:spPr>
          <a:xfrm>
            <a:off x="0" y="1120702"/>
            <a:ext cx="9207690" cy="5737298"/>
          </a:xfrm>
          <a:prstGeom prst="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4F4A92-4663-4D44-BEEB-E3A6327906B6}"/>
              </a:ext>
            </a:extLst>
          </p:cNvPr>
          <p:cNvSpPr/>
          <p:nvPr/>
        </p:nvSpPr>
        <p:spPr>
          <a:xfrm>
            <a:off x="2394597" y="4943723"/>
            <a:ext cx="5917779" cy="1815882"/>
          </a:xfrm>
          <a:prstGeom prst="rect">
            <a:avLst/>
          </a:prstGeom>
        </p:spPr>
        <p:txBody>
          <a:bodyPr wrap="square">
            <a:spAutoFit/>
          </a:bodyPr>
          <a:lstStyle/>
          <a:p>
            <a:pPr marL="342900" indent="-342900">
              <a:buFont typeface="+mj-lt"/>
              <a:buAutoNum type="arabicPeriod"/>
            </a:pPr>
            <a:r>
              <a:rPr lang="en-US" sz="1600" dirty="0">
                <a:latin typeface="Tw Cen MT"/>
                <a:cs typeface="Tw Cen MT"/>
              </a:rPr>
              <a:t>Team based leadership and coordination</a:t>
            </a:r>
          </a:p>
          <a:p>
            <a:pPr marL="342900" indent="-342900">
              <a:buFont typeface="+mj-lt"/>
              <a:buAutoNum type="arabicPeriod"/>
            </a:pPr>
            <a:r>
              <a:rPr lang="en-US" sz="1600" dirty="0">
                <a:latin typeface="Tw Cen MT"/>
                <a:cs typeface="Tw Cen MT"/>
              </a:rPr>
              <a:t>Evaluation of implementation fidelity</a:t>
            </a:r>
          </a:p>
          <a:p>
            <a:pPr marL="342900" indent="-342900">
              <a:buFont typeface="+mj-lt"/>
              <a:buAutoNum type="arabicPeriod"/>
            </a:pPr>
            <a:r>
              <a:rPr lang="en-US" sz="1600" dirty="0">
                <a:latin typeface="Tw Cen MT"/>
                <a:cs typeface="Tw Cen MT"/>
              </a:rPr>
              <a:t>Three-Tiered Continuum of evidence-based practices</a:t>
            </a:r>
          </a:p>
          <a:p>
            <a:pPr marL="342900" indent="-342900">
              <a:buFont typeface="+mj-lt"/>
              <a:buAutoNum type="arabicPeriod"/>
            </a:pPr>
            <a:r>
              <a:rPr lang="en-US" sz="1600" dirty="0">
                <a:latin typeface="Tw Cen MT"/>
                <a:cs typeface="Tw Cen MT"/>
              </a:rPr>
              <a:t>Continuous data-based progress monitoring and decision-making</a:t>
            </a:r>
          </a:p>
          <a:p>
            <a:pPr marL="342900" indent="-342900">
              <a:buFont typeface="+mj-lt"/>
              <a:buAutoNum type="arabicPeriod"/>
            </a:pPr>
            <a:r>
              <a:rPr lang="en-US" sz="1600" dirty="0">
                <a:latin typeface="Tw Cen MT"/>
                <a:cs typeface="Tw Cen MT"/>
              </a:rPr>
              <a:t>Comprehensive universal screening</a:t>
            </a:r>
          </a:p>
          <a:p>
            <a:pPr marL="342900" indent="-342900">
              <a:buFont typeface="+mj-lt"/>
              <a:buAutoNum type="arabicPeriod"/>
            </a:pPr>
            <a:r>
              <a:rPr lang="en-US" sz="1600" dirty="0">
                <a:latin typeface="Tw Cen MT"/>
                <a:cs typeface="Tw Cen MT"/>
              </a:rPr>
              <a:t>On-going professional development including coaching with local content expertise</a:t>
            </a:r>
          </a:p>
        </p:txBody>
      </p:sp>
      <p:sp>
        <p:nvSpPr>
          <p:cNvPr id="7" name="TextBox 6">
            <a:extLst>
              <a:ext uri="{FF2B5EF4-FFF2-40B4-BE49-F238E27FC236}">
                <a16:creationId xmlns:a16="http://schemas.microsoft.com/office/drawing/2014/main" id="{45859B1D-C7A8-E24D-AC3E-83ED30053FB4}"/>
              </a:ext>
            </a:extLst>
          </p:cNvPr>
          <p:cNvSpPr txBox="1"/>
          <p:nvPr/>
        </p:nvSpPr>
        <p:spPr>
          <a:xfrm>
            <a:off x="7376507" y="229004"/>
            <a:ext cx="1470991" cy="705829"/>
          </a:xfrm>
          <a:prstGeom prst="rect">
            <a:avLst/>
          </a:prstGeom>
          <a:solidFill>
            <a:srgbClr val="FFFFFF"/>
          </a:solidFill>
        </p:spPr>
        <p:txBody>
          <a:bodyPr wrap="square" rtlCol="0">
            <a:spAutoFit/>
          </a:bodyPr>
          <a:lstStyle/>
          <a:p>
            <a:r>
              <a:rPr lang="en-US" sz="800" dirty="0">
                <a:solidFill>
                  <a:srgbClr val="000000"/>
                </a:solidFill>
                <a:latin typeface="Arial" panose="020B0604020202020204" pitchFamily="34" charset="0"/>
                <a:cs typeface="Arial" panose="020B0604020202020204" pitchFamily="34" charset="0"/>
              </a:rPr>
              <a:t>McIntosh, K.&amp; Goodman, S. (2016). Integrated Multi-Tiered Systems of Support: Blending RTI and PBIS. New York: Guilford Press.</a:t>
            </a:r>
          </a:p>
        </p:txBody>
      </p:sp>
      <p:sp>
        <p:nvSpPr>
          <p:cNvPr id="13" name="Title 12">
            <a:extLst>
              <a:ext uri="{FF2B5EF4-FFF2-40B4-BE49-F238E27FC236}">
                <a16:creationId xmlns:a16="http://schemas.microsoft.com/office/drawing/2014/main" id="{528F5443-A7FE-9F46-AD51-DA2C8E36957F}"/>
              </a:ext>
            </a:extLst>
          </p:cNvPr>
          <p:cNvSpPr>
            <a:spLocks noGrp="1"/>
          </p:cNvSpPr>
          <p:nvPr>
            <p:ph type="title"/>
          </p:nvPr>
        </p:nvSpPr>
        <p:spPr>
          <a:xfrm>
            <a:off x="1186590" y="112410"/>
            <a:ext cx="6035845" cy="915357"/>
          </a:xfrm>
        </p:spPr>
        <p:txBody>
          <a:bodyPr>
            <a:noAutofit/>
          </a:bodyPr>
          <a:lstStyle/>
          <a:p>
            <a:r>
              <a:rPr lang="en-US" sz="2200" b="1" dirty="0"/>
              <a:t>Alignment</a:t>
            </a:r>
            <a:r>
              <a:rPr lang="en-US" sz="2200" dirty="0"/>
              <a:t> of Initiatives Related to PBIS is Guided by the </a:t>
            </a:r>
            <a:r>
              <a:rPr lang="en-US" sz="2200" b="1" dirty="0"/>
              <a:t>Six MTSS Features</a:t>
            </a:r>
          </a:p>
        </p:txBody>
      </p:sp>
      <p:sp>
        <p:nvSpPr>
          <p:cNvPr id="33" name="Oval 32">
            <a:extLst>
              <a:ext uri="{FF2B5EF4-FFF2-40B4-BE49-F238E27FC236}">
                <a16:creationId xmlns:a16="http://schemas.microsoft.com/office/drawing/2014/main" id="{92D5C521-C097-DE40-A900-4988CED22B76}"/>
              </a:ext>
            </a:extLst>
          </p:cNvPr>
          <p:cNvSpPr/>
          <p:nvPr/>
        </p:nvSpPr>
        <p:spPr>
          <a:xfrm>
            <a:off x="365290" y="1238017"/>
            <a:ext cx="5759352" cy="3705706"/>
          </a:xfrm>
          <a:prstGeom prst="ellipse">
            <a:avLst/>
          </a:prstGeom>
          <a:solidFill>
            <a:srgbClr val="FFFF00">
              <a:alpha val="30000"/>
            </a:srgbClr>
          </a:solidFill>
          <a:ln w="158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B32D07F9-4A99-4945-AE29-CCCFB4E8F4D8}"/>
              </a:ext>
            </a:extLst>
          </p:cNvPr>
          <p:cNvSpPr/>
          <p:nvPr/>
        </p:nvSpPr>
        <p:spPr>
          <a:xfrm>
            <a:off x="2793086" y="1238017"/>
            <a:ext cx="5759352" cy="3705706"/>
          </a:xfrm>
          <a:prstGeom prst="ellipse">
            <a:avLst/>
          </a:prstGeom>
          <a:solidFill>
            <a:srgbClr val="00B0F0">
              <a:alpha val="30000"/>
            </a:srgbClr>
          </a:solidFill>
          <a:ln w="158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2AA73F12-2EE4-514D-9137-B8281FAFFAA1}"/>
              </a:ext>
            </a:extLst>
          </p:cNvPr>
          <p:cNvSpPr txBox="1"/>
          <p:nvPr/>
        </p:nvSpPr>
        <p:spPr>
          <a:xfrm>
            <a:off x="935847" y="1857911"/>
            <a:ext cx="1939940" cy="2731517"/>
          </a:xfrm>
          <a:prstGeom prst="rect">
            <a:avLst/>
          </a:prstGeom>
          <a:noFill/>
        </p:spPr>
        <p:txBody>
          <a:bodyPr wrap="square" rtlCol="0">
            <a:spAutoFit/>
          </a:bodyPr>
          <a:lstStyle/>
          <a:p>
            <a:pPr marL="120650" indent="-120650">
              <a:buFont typeface="Arial" panose="020B0604020202020204" pitchFamily="34" charset="0"/>
              <a:buChar char="•"/>
            </a:pPr>
            <a:r>
              <a:rPr lang="en-US" sz="1150" dirty="0">
                <a:solidFill>
                  <a:srgbClr val="000000"/>
                </a:solidFill>
                <a:latin typeface="Tw Cen MT"/>
                <a:cs typeface="Tw Cen MT"/>
              </a:rPr>
              <a:t>Specific academic assessments and interventions</a:t>
            </a:r>
          </a:p>
          <a:p>
            <a:pPr marL="120650" indent="-120650">
              <a:buFont typeface="Arial" panose="020B0604020202020204" pitchFamily="34" charset="0"/>
              <a:buChar char="•"/>
            </a:pPr>
            <a:r>
              <a:rPr lang="en-US" sz="1150" dirty="0">
                <a:solidFill>
                  <a:srgbClr val="000000"/>
                </a:solidFill>
                <a:latin typeface="Tw Cen MT"/>
                <a:cs typeface="Tw Cen MT"/>
              </a:rPr>
              <a:t>Use of published curricula selected by school or district</a:t>
            </a:r>
          </a:p>
          <a:p>
            <a:pPr marL="120650" indent="-120650">
              <a:buFont typeface="Arial" panose="020B0604020202020204" pitchFamily="34" charset="0"/>
              <a:buChar char="•"/>
            </a:pPr>
            <a:r>
              <a:rPr lang="en-US" sz="1150" dirty="0">
                <a:solidFill>
                  <a:srgbClr val="000000"/>
                </a:solidFill>
                <a:latin typeface="Tw Cen MT"/>
                <a:cs typeface="Tw Cen MT"/>
              </a:rPr>
              <a:t>Use of direct assessment of skills</a:t>
            </a:r>
          </a:p>
          <a:p>
            <a:pPr marL="120650" indent="-120650">
              <a:buFont typeface="Arial" panose="020B0604020202020204" pitchFamily="34" charset="0"/>
              <a:buChar char="•"/>
            </a:pPr>
            <a:r>
              <a:rPr lang="en-US" sz="1150" dirty="0">
                <a:solidFill>
                  <a:srgbClr val="000000"/>
                </a:solidFill>
                <a:latin typeface="Tw Cen MT"/>
                <a:cs typeface="Tw Cen MT"/>
              </a:rPr>
              <a:t>Periodic assessment through benchmarking periods</a:t>
            </a:r>
          </a:p>
          <a:p>
            <a:pPr marL="120650" indent="-120650">
              <a:buFont typeface="Arial" panose="020B0604020202020204" pitchFamily="34" charset="0"/>
              <a:buChar char="•"/>
            </a:pPr>
            <a:r>
              <a:rPr lang="en-US" sz="1150" dirty="0">
                <a:solidFill>
                  <a:srgbClr val="000000"/>
                </a:solidFill>
                <a:latin typeface="Tw Cen MT"/>
                <a:cs typeface="Tw Cen MT"/>
              </a:rPr>
              <a:t>Focus on grade-level teaming</a:t>
            </a:r>
          </a:p>
          <a:p>
            <a:pPr marL="120650" indent="-120650">
              <a:buFont typeface="Arial" panose="020B0604020202020204" pitchFamily="34" charset="0"/>
              <a:buChar char="•"/>
            </a:pPr>
            <a:r>
              <a:rPr lang="en-US" sz="1150" dirty="0">
                <a:solidFill>
                  <a:srgbClr val="000000"/>
                </a:solidFill>
                <a:latin typeface="Tw Cen MT"/>
                <a:cs typeface="Tw Cen MT"/>
              </a:rPr>
              <a:t>Described in IDEA as special education eligibility determination approach</a:t>
            </a:r>
          </a:p>
          <a:p>
            <a:pPr marL="285750" indent="-285750">
              <a:buFont typeface="Arial" panose="020B0604020202020204" pitchFamily="34" charset="0"/>
              <a:buChar char="•"/>
            </a:pPr>
            <a:endParaRPr lang="en-US" sz="1050" dirty="0">
              <a:solidFill>
                <a:srgbClr val="000000"/>
              </a:solidFill>
              <a:latin typeface="Tw Cen MT"/>
              <a:cs typeface="Tw Cen MT"/>
            </a:endParaRPr>
          </a:p>
        </p:txBody>
      </p:sp>
      <p:sp>
        <p:nvSpPr>
          <p:cNvPr id="36" name="TextBox 35">
            <a:extLst>
              <a:ext uri="{FF2B5EF4-FFF2-40B4-BE49-F238E27FC236}">
                <a16:creationId xmlns:a16="http://schemas.microsoft.com/office/drawing/2014/main" id="{395F97E5-CD72-214B-9D81-93D58BAFAD40}"/>
              </a:ext>
            </a:extLst>
          </p:cNvPr>
          <p:cNvSpPr txBox="1"/>
          <p:nvPr/>
        </p:nvSpPr>
        <p:spPr>
          <a:xfrm>
            <a:off x="3680235" y="1672991"/>
            <a:ext cx="2283589" cy="3046987"/>
          </a:xfrm>
          <a:prstGeom prst="rect">
            <a:avLst/>
          </a:prstGeom>
          <a:noFill/>
        </p:spPr>
        <p:txBody>
          <a:bodyPr wrap="square" rtlCol="0">
            <a:spAutoFit/>
          </a:bodyPr>
          <a:lstStyle/>
          <a:p>
            <a:pPr marL="120650" indent="-120650">
              <a:buFont typeface="Arial" panose="020B0604020202020204" pitchFamily="34" charset="0"/>
              <a:buChar char="•"/>
            </a:pPr>
            <a:r>
              <a:rPr lang="en-US" sz="1200" dirty="0">
                <a:solidFill>
                  <a:srgbClr val="000000"/>
                </a:solidFill>
                <a:latin typeface="Tw Cen MT"/>
                <a:cs typeface="Tw Cen MT"/>
              </a:rPr>
              <a:t>Focus on teaming</a:t>
            </a:r>
          </a:p>
          <a:p>
            <a:pPr marL="120650" indent="-120650">
              <a:buFont typeface="Arial" panose="020B0604020202020204" pitchFamily="34" charset="0"/>
              <a:buChar char="•"/>
            </a:pPr>
            <a:r>
              <a:rPr lang="en-US" sz="1200" dirty="0">
                <a:solidFill>
                  <a:srgbClr val="000000"/>
                </a:solidFill>
                <a:latin typeface="Tw Cen MT"/>
                <a:cs typeface="Tw Cen MT"/>
              </a:rPr>
              <a:t>Scientifically based </a:t>
            </a:r>
            <a:br>
              <a:rPr lang="en-US" sz="1200" dirty="0">
                <a:solidFill>
                  <a:srgbClr val="000000"/>
                </a:solidFill>
                <a:latin typeface="Tw Cen MT"/>
                <a:cs typeface="Tw Cen MT"/>
              </a:rPr>
            </a:br>
            <a:r>
              <a:rPr lang="en-US" sz="1200" dirty="0">
                <a:solidFill>
                  <a:srgbClr val="000000"/>
                </a:solidFill>
                <a:latin typeface="Tw Cen MT"/>
                <a:cs typeface="Tw Cen MT"/>
              </a:rPr>
              <a:t>interventions</a:t>
            </a:r>
          </a:p>
          <a:p>
            <a:pPr marL="120650" indent="-120650">
              <a:buFont typeface="Arial" panose="020B0604020202020204" pitchFamily="34" charset="0"/>
              <a:buChar char="•"/>
            </a:pPr>
            <a:r>
              <a:rPr lang="en-US" sz="1200" dirty="0">
                <a:solidFill>
                  <a:srgbClr val="000000"/>
                </a:solidFill>
                <a:latin typeface="Tw Cen MT"/>
                <a:cs typeface="Tw Cen MT"/>
              </a:rPr>
              <a:t>Instruction as prevention</a:t>
            </a:r>
          </a:p>
          <a:p>
            <a:pPr marL="120650" indent="-120650">
              <a:buFont typeface="Arial" panose="020B0604020202020204" pitchFamily="34" charset="0"/>
              <a:buChar char="•"/>
            </a:pPr>
            <a:r>
              <a:rPr lang="en-US" sz="1200" dirty="0">
                <a:solidFill>
                  <a:srgbClr val="000000"/>
                </a:solidFill>
                <a:latin typeface="Tw Cen MT"/>
                <a:cs typeface="Tw Cen MT"/>
              </a:rPr>
              <a:t>Tiered continuum of supports with increasing intensity based on need</a:t>
            </a:r>
          </a:p>
          <a:p>
            <a:pPr marL="120650" indent="-120650">
              <a:buFont typeface="Arial" panose="020B0604020202020204" pitchFamily="34" charset="0"/>
              <a:buChar char="•"/>
            </a:pPr>
            <a:r>
              <a:rPr lang="en-US" sz="1200" dirty="0">
                <a:solidFill>
                  <a:srgbClr val="000000"/>
                </a:solidFill>
                <a:latin typeface="Tw Cen MT"/>
                <a:cs typeface="Tw Cen MT"/>
              </a:rPr>
              <a:t>Regular screening for early intervention</a:t>
            </a:r>
          </a:p>
          <a:p>
            <a:pPr marL="120650" indent="-120650">
              <a:buFont typeface="Arial" panose="020B0604020202020204" pitchFamily="34" charset="0"/>
              <a:buChar char="•"/>
            </a:pPr>
            <a:r>
              <a:rPr lang="en-US" sz="1200" dirty="0">
                <a:solidFill>
                  <a:srgbClr val="000000"/>
                </a:solidFill>
                <a:latin typeface="Tw Cen MT"/>
                <a:cs typeface="Tw Cen MT"/>
              </a:rPr>
              <a:t>Use of a problem-solving model and data-based decision rules</a:t>
            </a:r>
          </a:p>
          <a:p>
            <a:pPr marL="120650" indent="-120650">
              <a:buFont typeface="Arial" panose="020B0604020202020204" pitchFamily="34" charset="0"/>
              <a:buChar char="•"/>
            </a:pPr>
            <a:r>
              <a:rPr lang="en-US" sz="1200" dirty="0">
                <a:solidFill>
                  <a:srgbClr val="000000"/>
                </a:solidFill>
                <a:latin typeface="Tw Cen MT"/>
                <a:cs typeface="Tw Cen MT"/>
              </a:rPr>
              <a:t>Emphasis on improving quality of implementation</a:t>
            </a:r>
          </a:p>
          <a:p>
            <a:pPr marL="120650" indent="-120650">
              <a:buFont typeface="Arial" panose="020B0604020202020204" pitchFamily="34" charset="0"/>
              <a:buChar char="•"/>
            </a:pPr>
            <a:r>
              <a:rPr lang="en-US" sz="1200" dirty="0">
                <a:solidFill>
                  <a:srgbClr val="000000"/>
                </a:solidFill>
                <a:latin typeface="Tw Cen MT"/>
                <a:cs typeface="Tw Cen MT"/>
              </a:rPr>
              <a:t>Embedded into school improvement plan</a:t>
            </a:r>
          </a:p>
          <a:p>
            <a:pPr marL="285750" indent="-285750">
              <a:buFont typeface="Arial" panose="020B0604020202020204" pitchFamily="34" charset="0"/>
              <a:buChar char="•"/>
            </a:pPr>
            <a:endParaRPr lang="en-US" sz="1200" dirty="0">
              <a:solidFill>
                <a:srgbClr val="000000"/>
              </a:solidFill>
              <a:latin typeface="Tw Cen MT"/>
              <a:cs typeface="Tw Cen MT"/>
            </a:endParaRPr>
          </a:p>
        </p:txBody>
      </p:sp>
      <p:sp>
        <p:nvSpPr>
          <p:cNvPr id="37" name="TextBox 36">
            <a:extLst>
              <a:ext uri="{FF2B5EF4-FFF2-40B4-BE49-F238E27FC236}">
                <a16:creationId xmlns:a16="http://schemas.microsoft.com/office/drawing/2014/main" id="{DCB54884-B72D-B74A-8828-DC809EAA0095}"/>
              </a:ext>
            </a:extLst>
          </p:cNvPr>
          <p:cNvSpPr txBox="1"/>
          <p:nvPr/>
        </p:nvSpPr>
        <p:spPr>
          <a:xfrm>
            <a:off x="6100867" y="1757651"/>
            <a:ext cx="1966571" cy="3247043"/>
          </a:xfrm>
          <a:prstGeom prst="rect">
            <a:avLst/>
          </a:prstGeom>
          <a:noFill/>
        </p:spPr>
        <p:txBody>
          <a:bodyPr wrap="square" rtlCol="0">
            <a:spAutoFit/>
          </a:bodyPr>
          <a:lstStyle/>
          <a:p>
            <a:pPr marL="120650" indent="-120650">
              <a:buFont typeface="Arial" panose="020B0604020202020204" pitchFamily="34" charset="0"/>
              <a:buChar char="•"/>
            </a:pPr>
            <a:r>
              <a:rPr lang="en-US" sz="1150" dirty="0">
                <a:solidFill>
                  <a:srgbClr val="000000"/>
                </a:solidFill>
                <a:latin typeface="Tw Cen MT"/>
                <a:cs typeface="Tw Cen MT"/>
              </a:rPr>
              <a:t>Specific social behavior assessments and interventions</a:t>
            </a:r>
          </a:p>
          <a:p>
            <a:pPr marL="120650" indent="-120650">
              <a:buFont typeface="Arial" panose="020B0604020202020204" pitchFamily="34" charset="0"/>
              <a:buChar char="•"/>
            </a:pPr>
            <a:r>
              <a:rPr lang="en-US" sz="1150" dirty="0">
                <a:solidFill>
                  <a:srgbClr val="000000"/>
                </a:solidFill>
                <a:latin typeface="Tw Cen MT"/>
                <a:cs typeface="Tw Cen MT"/>
              </a:rPr>
              <a:t>Use of free materials that are adapted to fit the school’s context</a:t>
            </a:r>
          </a:p>
          <a:p>
            <a:pPr marL="120650" indent="-120650">
              <a:buFont typeface="Arial" panose="020B0604020202020204" pitchFamily="34" charset="0"/>
              <a:buChar char="•"/>
            </a:pPr>
            <a:r>
              <a:rPr lang="en-US" sz="1150" dirty="0">
                <a:solidFill>
                  <a:srgbClr val="000000"/>
                </a:solidFill>
                <a:latin typeface="Tw Cen MT"/>
                <a:cs typeface="Tw Cen MT"/>
              </a:rPr>
              <a:t>Use of indirect assessment of behavior</a:t>
            </a:r>
          </a:p>
          <a:p>
            <a:pPr marL="120650" indent="-120650">
              <a:buFont typeface="Arial" panose="020B0604020202020204" pitchFamily="34" charset="0"/>
              <a:buChar char="•"/>
            </a:pPr>
            <a:r>
              <a:rPr lang="en-US" sz="1150" dirty="0">
                <a:solidFill>
                  <a:srgbClr val="000000"/>
                </a:solidFill>
                <a:latin typeface="Tw Cen MT"/>
                <a:cs typeface="Tw Cen MT"/>
              </a:rPr>
              <a:t>Continuous assessment of social behavior with existing data sources</a:t>
            </a:r>
          </a:p>
          <a:p>
            <a:pPr marL="120650" indent="-120650">
              <a:buFont typeface="Arial" panose="020B0604020202020204" pitchFamily="34" charset="0"/>
              <a:buChar char="•"/>
            </a:pPr>
            <a:r>
              <a:rPr lang="en-US" sz="1150" dirty="0">
                <a:solidFill>
                  <a:srgbClr val="000000"/>
                </a:solidFill>
                <a:latin typeface="Tw Cen MT"/>
                <a:cs typeface="Tw Cen MT"/>
              </a:rPr>
              <a:t>Focus on schoolwide teaming</a:t>
            </a:r>
          </a:p>
          <a:p>
            <a:pPr marL="120650" indent="-120650">
              <a:buFont typeface="Arial" panose="020B0604020202020204" pitchFamily="34" charset="0"/>
              <a:buChar char="•"/>
            </a:pPr>
            <a:r>
              <a:rPr lang="en-US" sz="1150" dirty="0">
                <a:solidFill>
                  <a:srgbClr val="000000"/>
                </a:solidFill>
                <a:latin typeface="Tw Cen MT"/>
                <a:cs typeface="Tw Cen MT"/>
              </a:rPr>
              <a:t>Described in IDEA as schoolwide prevention and individual intervention approach</a:t>
            </a:r>
          </a:p>
          <a:p>
            <a:pPr marL="120650" indent="-120650">
              <a:buFont typeface="Arial" panose="020B0604020202020204" pitchFamily="34" charset="0"/>
              <a:buChar char="•"/>
            </a:pPr>
            <a:endParaRPr lang="en-US" sz="1050" dirty="0">
              <a:solidFill>
                <a:srgbClr val="000000"/>
              </a:solidFill>
              <a:latin typeface="Tw Cen MT"/>
              <a:cs typeface="Tw Cen MT"/>
            </a:endParaRPr>
          </a:p>
          <a:p>
            <a:pPr marL="285750" indent="-285750">
              <a:buFont typeface="Arial" panose="020B0604020202020204" pitchFamily="34" charset="0"/>
              <a:buChar char="•"/>
            </a:pPr>
            <a:endParaRPr lang="en-US" sz="1050" dirty="0">
              <a:solidFill>
                <a:srgbClr val="000000"/>
              </a:solidFill>
              <a:latin typeface="Tw Cen MT"/>
              <a:cs typeface="Tw Cen MT"/>
            </a:endParaRPr>
          </a:p>
        </p:txBody>
      </p:sp>
      <p:sp>
        <p:nvSpPr>
          <p:cNvPr id="38" name="TextBox 37">
            <a:extLst>
              <a:ext uri="{FF2B5EF4-FFF2-40B4-BE49-F238E27FC236}">
                <a16:creationId xmlns:a16="http://schemas.microsoft.com/office/drawing/2014/main" id="{16111045-09F9-8341-9D97-006E3344F17C}"/>
              </a:ext>
            </a:extLst>
          </p:cNvPr>
          <p:cNvSpPr txBox="1"/>
          <p:nvPr/>
        </p:nvSpPr>
        <p:spPr>
          <a:xfrm>
            <a:off x="2136673" y="1393461"/>
            <a:ext cx="1407244" cy="369332"/>
          </a:xfrm>
          <a:prstGeom prst="rect">
            <a:avLst/>
          </a:prstGeom>
          <a:noFill/>
        </p:spPr>
        <p:txBody>
          <a:bodyPr wrap="none" rtlCol="0">
            <a:spAutoFit/>
          </a:bodyPr>
          <a:lstStyle/>
          <a:p>
            <a:r>
              <a:rPr lang="en-US" dirty="0">
                <a:solidFill>
                  <a:srgbClr val="1D2A53"/>
                </a:solidFill>
                <a:latin typeface="Tw Cen MT"/>
                <a:cs typeface="Tw Cen MT"/>
              </a:rPr>
              <a:t>Academic RTI</a:t>
            </a:r>
          </a:p>
        </p:txBody>
      </p:sp>
      <p:sp>
        <p:nvSpPr>
          <p:cNvPr id="39" name="TextBox 38">
            <a:extLst>
              <a:ext uri="{FF2B5EF4-FFF2-40B4-BE49-F238E27FC236}">
                <a16:creationId xmlns:a16="http://schemas.microsoft.com/office/drawing/2014/main" id="{F2551D9E-7D1C-7247-BE35-8C9A47AD9DCB}"/>
              </a:ext>
            </a:extLst>
          </p:cNvPr>
          <p:cNvSpPr txBox="1"/>
          <p:nvPr/>
        </p:nvSpPr>
        <p:spPr>
          <a:xfrm>
            <a:off x="5219071" y="1393461"/>
            <a:ext cx="1688571" cy="369332"/>
          </a:xfrm>
          <a:prstGeom prst="rect">
            <a:avLst/>
          </a:prstGeom>
          <a:noFill/>
        </p:spPr>
        <p:txBody>
          <a:bodyPr wrap="none" rtlCol="0">
            <a:spAutoFit/>
          </a:bodyPr>
          <a:lstStyle/>
          <a:p>
            <a:r>
              <a:rPr lang="en-US" dirty="0">
                <a:solidFill>
                  <a:srgbClr val="1D2A53"/>
                </a:solidFill>
                <a:latin typeface="Tw Cen MT"/>
                <a:cs typeface="Tw Cen MT"/>
              </a:rPr>
              <a:t>Schoolwide PBIS</a:t>
            </a:r>
          </a:p>
        </p:txBody>
      </p:sp>
      <p:sp>
        <p:nvSpPr>
          <p:cNvPr id="44" name="TextBox 43">
            <a:extLst>
              <a:ext uri="{FF2B5EF4-FFF2-40B4-BE49-F238E27FC236}">
                <a16:creationId xmlns:a16="http://schemas.microsoft.com/office/drawing/2014/main" id="{04841252-23F9-A94A-AE7F-7789A88DDDA7}"/>
              </a:ext>
            </a:extLst>
          </p:cNvPr>
          <p:cNvSpPr txBox="1"/>
          <p:nvPr/>
        </p:nvSpPr>
        <p:spPr>
          <a:xfrm>
            <a:off x="858803" y="5100692"/>
            <a:ext cx="1333575" cy="1200329"/>
          </a:xfrm>
          <a:prstGeom prst="rect">
            <a:avLst/>
          </a:prstGeom>
          <a:noFill/>
        </p:spPr>
        <p:txBody>
          <a:bodyPr wrap="square" rtlCol="0">
            <a:spAutoFit/>
          </a:bodyPr>
          <a:lstStyle/>
          <a:p>
            <a:pPr algn="ctr"/>
            <a:r>
              <a:rPr lang="en-US" sz="2400" dirty="0">
                <a:latin typeface="Tw Cen MT"/>
                <a:cs typeface="Tw Cen MT"/>
              </a:rPr>
              <a:t>Core Features of MTSS</a:t>
            </a:r>
          </a:p>
        </p:txBody>
      </p:sp>
      <p:cxnSp>
        <p:nvCxnSpPr>
          <p:cNvPr id="15" name="Straight Arrow Connector 14">
            <a:extLst>
              <a:ext uri="{FF2B5EF4-FFF2-40B4-BE49-F238E27FC236}">
                <a16:creationId xmlns:a16="http://schemas.microsoft.com/office/drawing/2014/main" id="{43F234A0-7A73-8F44-9D5A-27CACF58A372}"/>
              </a:ext>
            </a:extLst>
          </p:cNvPr>
          <p:cNvCxnSpPr>
            <a:cxnSpLocks/>
          </p:cNvCxnSpPr>
          <p:nvPr/>
        </p:nvCxnSpPr>
        <p:spPr>
          <a:xfrm flipH="1">
            <a:off x="2003467" y="3196485"/>
            <a:ext cx="1539726" cy="21040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descr="Logo_Icon_FINAL.png">
            <a:extLst>
              <a:ext uri="{FF2B5EF4-FFF2-40B4-BE49-F238E27FC236}">
                <a16:creationId xmlns:a16="http://schemas.microsoft.com/office/drawing/2014/main" id="{F02A0CAE-D1F5-B34E-9056-A64EB4C599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5124" y="202104"/>
            <a:ext cx="737394" cy="737394"/>
          </a:xfrm>
          <a:prstGeom prst="rect">
            <a:avLst/>
          </a:prstGeom>
        </p:spPr>
      </p:pic>
    </p:spTree>
    <p:extLst>
      <p:ext uri="{BB962C8B-B14F-4D97-AF65-F5344CB8AC3E}">
        <p14:creationId xmlns:p14="http://schemas.microsoft.com/office/powerpoint/2010/main" val="406418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F190-BD3C-094B-8461-D9E366F011E9}"/>
              </a:ext>
            </a:extLst>
          </p:cNvPr>
          <p:cNvSpPr>
            <a:spLocks noGrp="1"/>
          </p:cNvSpPr>
          <p:nvPr>
            <p:ph type="title"/>
          </p:nvPr>
        </p:nvSpPr>
        <p:spPr/>
        <p:txBody>
          <a:bodyPr>
            <a:normAutofit fontScale="90000"/>
          </a:bodyPr>
          <a:lstStyle/>
          <a:p>
            <a:r>
              <a:rPr lang="en-US" dirty="0"/>
              <a:t>Literature on </a:t>
            </a:r>
            <a:r>
              <a:rPr lang="en-US" b="1" i="1" dirty="0"/>
              <a:t>why</a:t>
            </a:r>
            <a:r>
              <a:rPr lang="en-US" dirty="0"/>
              <a:t> a MTSS should be used to install practices:</a:t>
            </a:r>
          </a:p>
        </p:txBody>
      </p:sp>
      <p:sp>
        <p:nvSpPr>
          <p:cNvPr id="3" name="Content Placeholder 2">
            <a:extLst>
              <a:ext uri="{FF2B5EF4-FFF2-40B4-BE49-F238E27FC236}">
                <a16:creationId xmlns:a16="http://schemas.microsoft.com/office/drawing/2014/main" id="{DFA7204F-DA3E-CF41-8F07-0B1CC81C715B}"/>
              </a:ext>
            </a:extLst>
          </p:cNvPr>
          <p:cNvSpPr>
            <a:spLocks noGrp="1"/>
          </p:cNvSpPr>
          <p:nvPr>
            <p:ph idx="1"/>
          </p:nvPr>
        </p:nvSpPr>
        <p:spPr/>
        <p:txBody>
          <a:bodyPr>
            <a:normAutofit fontScale="85000" lnSpcReduction="10000"/>
          </a:bodyPr>
          <a:lstStyle/>
          <a:p>
            <a:r>
              <a:rPr lang="en-US" dirty="0"/>
              <a:t>MTSS is essential to accurate, durable, and scalable implementation (</a:t>
            </a:r>
            <a:r>
              <a:rPr lang="en-US" dirty="0" err="1"/>
              <a:t>Chafouleas</a:t>
            </a:r>
            <a:r>
              <a:rPr lang="en-US" dirty="0"/>
              <a:t>, 2016)</a:t>
            </a:r>
          </a:p>
          <a:p>
            <a:endParaRPr lang="en-US" dirty="0"/>
          </a:p>
          <a:p>
            <a:r>
              <a:rPr lang="en-US" dirty="0"/>
              <a:t>MTSS represents a service delivery framework grounded in the public health model of prevention and consists of providing a continuum of evidence-based practices and making data-driven decisions (Cook, 2015)</a:t>
            </a:r>
          </a:p>
          <a:p>
            <a:endParaRPr lang="en-US" dirty="0"/>
          </a:p>
          <a:p>
            <a:r>
              <a:rPr lang="en-US" dirty="0"/>
              <a:t>MTSS provides a framework to more efficiently support students identified with needs (Splett, 2018)</a:t>
            </a:r>
          </a:p>
        </p:txBody>
      </p:sp>
    </p:spTree>
    <p:extLst>
      <p:ext uri="{BB962C8B-B14F-4D97-AF65-F5344CB8AC3E}">
        <p14:creationId xmlns:p14="http://schemas.microsoft.com/office/powerpoint/2010/main" val="238383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FB58-DEF6-1D4D-AFAB-9AFF7C5435D1}"/>
              </a:ext>
            </a:extLst>
          </p:cNvPr>
          <p:cNvSpPr>
            <a:spLocks noGrp="1"/>
          </p:cNvSpPr>
          <p:nvPr>
            <p:ph type="title"/>
          </p:nvPr>
        </p:nvSpPr>
        <p:spPr>
          <a:xfrm>
            <a:off x="293914" y="457200"/>
            <a:ext cx="8229600" cy="1143000"/>
          </a:xfrm>
        </p:spPr>
        <p:txBody>
          <a:bodyPr>
            <a:normAutofit fontScale="90000"/>
          </a:bodyPr>
          <a:lstStyle/>
          <a:p>
            <a:r>
              <a:rPr lang="en-US" sz="4000" dirty="0"/>
              <a:t>Why Use a MTSS/PBIS Framework</a:t>
            </a:r>
            <a:br>
              <a:rPr lang="en-US" dirty="0"/>
            </a:br>
            <a:r>
              <a:rPr lang="en-US" sz="3100" dirty="0"/>
              <a:t>To integrate trauma informed approaches </a:t>
            </a:r>
            <a:br>
              <a:rPr lang="en-US" sz="3100" dirty="0"/>
            </a:br>
            <a:r>
              <a:rPr lang="en-US" sz="3100" dirty="0"/>
              <a:t>and SEL competencies?</a:t>
            </a:r>
            <a:br>
              <a:rPr lang="en-US" dirty="0"/>
            </a:br>
            <a:endParaRPr lang="en-US" dirty="0"/>
          </a:p>
        </p:txBody>
      </p:sp>
      <p:sp>
        <p:nvSpPr>
          <p:cNvPr id="3" name="Content Placeholder 2">
            <a:extLst>
              <a:ext uri="{FF2B5EF4-FFF2-40B4-BE49-F238E27FC236}">
                <a16:creationId xmlns:a16="http://schemas.microsoft.com/office/drawing/2014/main" id="{90CBA540-3687-3143-8376-43741B25214A}"/>
              </a:ext>
            </a:extLst>
          </p:cNvPr>
          <p:cNvSpPr>
            <a:spLocks noGrp="1"/>
          </p:cNvSpPr>
          <p:nvPr>
            <p:ph idx="1"/>
          </p:nvPr>
        </p:nvSpPr>
        <p:spPr>
          <a:xfrm>
            <a:off x="457200" y="2035629"/>
            <a:ext cx="8229600" cy="4090534"/>
          </a:xfrm>
        </p:spPr>
        <p:txBody>
          <a:bodyPr/>
          <a:lstStyle/>
          <a:p>
            <a:r>
              <a:rPr lang="en-US" sz="2400" dirty="0"/>
              <a:t>Emphasizes whole system response/prevention</a:t>
            </a:r>
          </a:p>
          <a:p>
            <a:r>
              <a:rPr lang="en-US" sz="2400" dirty="0"/>
              <a:t>Provides instructional framework for teaching S/E competencies Focus on use of data to evaluate impact</a:t>
            </a:r>
          </a:p>
          <a:p>
            <a:r>
              <a:rPr lang="en-US" sz="2400" dirty="0"/>
              <a:t>Sustainability</a:t>
            </a:r>
          </a:p>
          <a:p>
            <a:endParaRPr lang="en-US" sz="2400" dirty="0"/>
          </a:p>
          <a:p>
            <a:endParaRPr lang="en-US" dirty="0"/>
          </a:p>
        </p:txBody>
      </p:sp>
      <p:sp>
        <p:nvSpPr>
          <p:cNvPr id="4" name="TextBox 3">
            <a:extLst>
              <a:ext uri="{FF2B5EF4-FFF2-40B4-BE49-F238E27FC236}">
                <a16:creationId xmlns:a16="http://schemas.microsoft.com/office/drawing/2014/main" id="{F5DF4017-2761-4949-A101-73B2E272547B}"/>
              </a:ext>
            </a:extLst>
          </p:cNvPr>
          <p:cNvSpPr txBox="1"/>
          <p:nvPr/>
        </p:nvSpPr>
        <p:spPr>
          <a:xfrm>
            <a:off x="1533011" y="3863181"/>
            <a:ext cx="6861750" cy="3170099"/>
          </a:xfrm>
          <a:prstGeom prst="rect">
            <a:avLst/>
          </a:prstGeom>
          <a:noFill/>
        </p:spPr>
        <p:txBody>
          <a:bodyPr wrap="none" rtlCol="0">
            <a:spAutoFit/>
          </a:bodyPr>
          <a:lstStyle/>
          <a:p>
            <a:pPr lvl="0">
              <a:defRPr/>
            </a:pPr>
            <a:endParaRPr lang="en-US" sz="1400" dirty="0"/>
          </a:p>
          <a:p>
            <a:pPr lvl="0">
              <a:defRPr/>
            </a:pPr>
            <a:r>
              <a:rPr lang="en-US" sz="1400" dirty="0"/>
              <a:t>Cook, C. R., Frye, M., </a:t>
            </a:r>
            <a:r>
              <a:rPr lang="en-US" sz="1400" dirty="0" err="1"/>
              <a:t>Slemrod</a:t>
            </a:r>
            <a:r>
              <a:rPr lang="en-US" sz="1400" dirty="0"/>
              <a:t>, T., Lyon, A. R., Renshaw, T. L., &amp; Zhang, Y. (2015). </a:t>
            </a:r>
          </a:p>
          <a:p>
            <a:pPr lvl="0">
              <a:defRPr/>
            </a:pPr>
            <a:r>
              <a:rPr lang="en-US" sz="1400" dirty="0"/>
              <a:t>An integrated approach to universal prevention: Independent and combined effects of PBIS </a:t>
            </a:r>
          </a:p>
          <a:p>
            <a:pPr lvl="0">
              <a:defRPr/>
            </a:pPr>
            <a:r>
              <a:rPr lang="en-US" sz="1400" dirty="0"/>
              <a:t>and SEL on youths’ mental health. </a:t>
            </a:r>
            <a:r>
              <a:rPr lang="en-US" sz="1400" i="1" dirty="0"/>
              <a:t>School Psychology Quarterly</a:t>
            </a:r>
            <a:r>
              <a:rPr lang="en-US" sz="1400" dirty="0"/>
              <a:t>, </a:t>
            </a:r>
            <a:r>
              <a:rPr lang="en-US" sz="1400" i="1" dirty="0"/>
              <a:t>30</a:t>
            </a:r>
            <a:r>
              <a:rPr lang="en-US" sz="1400" dirty="0"/>
              <a:t>(2), 166.</a:t>
            </a:r>
          </a:p>
          <a:p>
            <a:pPr lvl="0">
              <a:defRPr/>
            </a:pPr>
            <a:endParaRPr lang="en-US" sz="1400" dirty="0"/>
          </a:p>
          <a:p>
            <a:pPr lvl="0">
              <a:defRPr/>
            </a:pPr>
            <a:r>
              <a:rPr lang="pt-BR" sz="1400" dirty="0" err="1"/>
              <a:t>Chafouleas</a:t>
            </a:r>
            <a:r>
              <a:rPr lang="pt-BR" sz="1400" dirty="0"/>
              <a:t>, S. M., Johnson, A. H., </a:t>
            </a:r>
            <a:r>
              <a:rPr lang="pt-BR" sz="1400" dirty="0" err="1"/>
              <a:t>Overstreet</a:t>
            </a:r>
            <a:r>
              <a:rPr lang="pt-BR" sz="1400" dirty="0"/>
              <a:t>, S., &amp; Santos, N. M. (2016). </a:t>
            </a:r>
            <a:r>
              <a:rPr lang="en-US" sz="1400" dirty="0"/>
              <a:t>Toward a blueprint </a:t>
            </a:r>
          </a:p>
          <a:p>
            <a:pPr lvl="0">
              <a:defRPr/>
            </a:pPr>
            <a:r>
              <a:rPr lang="en-US" sz="1400" dirty="0"/>
              <a:t>for trauma-informed service delivery in schools. </a:t>
            </a:r>
            <a:r>
              <a:rPr lang="en-US" sz="1400" i="1" dirty="0"/>
              <a:t>School Mental Health</a:t>
            </a:r>
            <a:r>
              <a:rPr lang="en-US" sz="1400" dirty="0"/>
              <a:t>, </a:t>
            </a:r>
            <a:r>
              <a:rPr lang="en-US" sz="1400" i="1" dirty="0"/>
              <a:t>8</a:t>
            </a:r>
            <a:r>
              <a:rPr lang="en-US" sz="1400" dirty="0"/>
              <a:t>(1), 144-162.</a:t>
            </a:r>
          </a:p>
          <a:p>
            <a:pPr lvl="0">
              <a:defRPr/>
            </a:pPr>
            <a:endParaRPr lang="en-US" sz="1400" dirty="0"/>
          </a:p>
          <a:p>
            <a:pPr lvl="0">
              <a:defRPr/>
            </a:pPr>
            <a:r>
              <a:rPr lang="en-US" sz="1400" dirty="0"/>
              <a:t>Maynard, B. R., Farina, A., Dell, N. A., &amp; Kelly, M. S. (2019). </a:t>
            </a:r>
          </a:p>
          <a:p>
            <a:pPr lvl="0">
              <a:defRPr/>
            </a:pPr>
            <a:r>
              <a:rPr lang="en-US" sz="1400" dirty="0"/>
              <a:t>Effects of trauma‐informed approaches in schools: A systematic review. </a:t>
            </a:r>
          </a:p>
          <a:p>
            <a:pPr lvl="0">
              <a:defRPr/>
            </a:pPr>
            <a:r>
              <a:rPr lang="en-US" sz="1400" i="1" dirty="0"/>
              <a:t>Campbell Systematic Reviews</a:t>
            </a:r>
            <a:r>
              <a:rPr lang="en-US" sz="1400" dirty="0"/>
              <a:t>, </a:t>
            </a:r>
            <a:r>
              <a:rPr lang="en-US" sz="1400" i="1" dirty="0"/>
              <a:t>15</a:t>
            </a:r>
            <a:r>
              <a:rPr lang="en-US" sz="1400" dirty="0"/>
              <a:t>(1-2).</a:t>
            </a:r>
          </a:p>
          <a:p>
            <a:pPr>
              <a:defRPr/>
            </a:pPr>
            <a:endParaRPr lang="en-US" sz="1400" dirty="0"/>
          </a:p>
          <a:p>
            <a:pPr lvl="0">
              <a:defRPr/>
            </a:pPr>
            <a:endParaRPr lang="en-US" sz="1400" dirty="0"/>
          </a:p>
          <a:p>
            <a:endParaRPr lang="en-US" dirty="0"/>
          </a:p>
        </p:txBody>
      </p:sp>
    </p:spTree>
    <p:extLst>
      <p:ext uri="{BB962C8B-B14F-4D97-AF65-F5344CB8AC3E}">
        <p14:creationId xmlns:p14="http://schemas.microsoft.com/office/powerpoint/2010/main" val="319666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2B68E-38CF-A045-BAFF-0B1FFF0DE130}"/>
              </a:ext>
            </a:extLst>
          </p:cNvPr>
          <p:cNvPicPr>
            <a:picLocks noChangeAspect="1"/>
          </p:cNvPicPr>
          <p:nvPr/>
        </p:nvPicPr>
        <p:blipFill>
          <a:blip r:embed="rId2"/>
          <a:stretch>
            <a:fillRect/>
          </a:stretch>
        </p:blipFill>
        <p:spPr>
          <a:xfrm>
            <a:off x="0" y="0"/>
            <a:ext cx="5570848" cy="6858000"/>
          </a:xfrm>
          <a:prstGeom prst="rect">
            <a:avLst/>
          </a:prstGeom>
        </p:spPr>
      </p:pic>
      <p:pic>
        <p:nvPicPr>
          <p:cNvPr id="5" name="Picture 4">
            <a:extLst>
              <a:ext uri="{FF2B5EF4-FFF2-40B4-BE49-F238E27FC236}">
                <a16:creationId xmlns:a16="http://schemas.microsoft.com/office/drawing/2014/main" id="{41A577FC-EE51-E641-8F8E-9282152A6D04}"/>
              </a:ext>
            </a:extLst>
          </p:cNvPr>
          <p:cNvPicPr>
            <a:picLocks noChangeAspect="1"/>
          </p:cNvPicPr>
          <p:nvPr/>
        </p:nvPicPr>
        <p:blipFill>
          <a:blip r:embed="rId3"/>
          <a:stretch>
            <a:fillRect/>
          </a:stretch>
        </p:blipFill>
        <p:spPr>
          <a:xfrm>
            <a:off x="2237588" y="0"/>
            <a:ext cx="4668824" cy="6858000"/>
          </a:xfrm>
          <a:prstGeom prst="rect">
            <a:avLst/>
          </a:prstGeom>
        </p:spPr>
      </p:pic>
      <p:pic>
        <p:nvPicPr>
          <p:cNvPr id="6" name="Picture 5">
            <a:extLst>
              <a:ext uri="{FF2B5EF4-FFF2-40B4-BE49-F238E27FC236}">
                <a16:creationId xmlns:a16="http://schemas.microsoft.com/office/drawing/2014/main" id="{BA2956CD-D946-1E45-8FA3-9E81F5F1DDBA}"/>
              </a:ext>
            </a:extLst>
          </p:cNvPr>
          <p:cNvPicPr>
            <a:picLocks noChangeAspect="1"/>
          </p:cNvPicPr>
          <p:nvPr/>
        </p:nvPicPr>
        <p:blipFill>
          <a:blip r:embed="rId4"/>
          <a:stretch>
            <a:fillRect/>
          </a:stretch>
        </p:blipFill>
        <p:spPr>
          <a:xfrm>
            <a:off x="4078378" y="0"/>
            <a:ext cx="5150808" cy="6858000"/>
          </a:xfrm>
          <a:prstGeom prst="rect">
            <a:avLst/>
          </a:prstGeom>
        </p:spPr>
      </p:pic>
    </p:spTree>
    <p:extLst>
      <p:ext uri="{BB962C8B-B14F-4D97-AF65-F5344CB8AC3E}">
        <p14:creationId xmlns:p14="http://schemas.microsoft.com/office/powerpoint/2010/main" val="4189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PBIS Framework</a:t>
            </a:r>
            <a:br>
              <a:rPr lang="en-US" i="1" dirty="0"/>
            </a:b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AutoNum type="alphaLcParenBoth"/>
            </a:pPr>
            <a:r>
              <a:rPr lang="en-US" sz="3200" dirty="0"/>
              <a:t>a prevention-focused continuum of supports, </a:t>
            </a:r>
          </a:p>
          <a:p>
            <a:pPr marL="514350" indent="-514350">
              <a:buAutoNum type="alphaLcParenBoth"/>
            </a:pPr>
            <a:r>
              <a:rPr lang="en-US" sz="3200" dirty="0"/>
              <a:t>data-based decision-making, </a:t>
            </a:r>
          </a:p>
          <a:p>
            <a:pPr marL="514350" indent="-514350">
              <a:buAutoNum type="alphaLcParenBoth"/>
            </a:pPr>
            <a:r>
              <a:rPr lang="en-US" sz="3200" dirty="0"/>
              <a:t>regular universal screening and progress monitoring, </a:t>
            </a:r>
          </a:p>
          <a:p>
            <a:pPr marL="514350" indent="-514350">
              <a:buAutoNum type="alphaLcParenBoth"/>
            </a:pPr>
            <a:r>
              <a:rPr lang="en-US" sz="3200" dirty="0"/>
              <a:t>systems change through ongoing professional development and coaching, </a:t>
            </a:r>
          </a:p>
          <a:p>
            <a:pPr marL="514350" indent="-514350">
              <a:buAutoNum type="alphaLcParenBoth"/>
            </a:pPr>
            <a:r>
              <a:rPr lang="en-US" sz="3200" dirty="0"/>
              <a:t>team-based leadership, and </a:t>
            </a:r>
          </a:p>
          <a:p>
            <a:pPr marL="514350" indent="-514350">
              <a:buAutoNum type="alphaLcParenBoth"/>
            </a:pPr>
            <a:r>
              <a:rPr lang="en-US" sz="3200" dirty="0"/>
              <a:t>evidence-based practices for improving behavior and learning </a:t>
            </a:r>
          </a:p>
        </p:txBody>
      </p:sp>
      <p:sp>
        <p:nvSpPr>
          <p:cNvPr id="4" name="TextBox 3"/>
          <p:cNvSpPr txBox="1"/>
          <p:nvPr/>
        </p:nvSpPr>
        <p:spPr>
          <a:xfrm>
            <a:off x="5428276" y="6174635"/>
            <a:ext cx="3258524" cy="369332"/>
          </a:xfrm>
          <a:prstGeom prst="rect">
            <a:avLst/>
          </a:prstGeom>
          <a:noFill/>
        </p:spPr>
        <p:txBody>
          <a:bodyPr wrap="none" rtlCol="0">
            <a:spAutoFit/>
          </a:bodyPr>
          <a:lstStyle/>
          <a:p>
            <a:r>
              <a:rPr lang="en-US" dirty="0"/>
              <a:t>Horner, </a:t>
            </a:r>
            <a:r>
              <a:rPr lang="en-US" dirty="0" err="1"/>
              <a:t>Sugai</a:t>
            </a:r>
            <a:r>
              <a:rPr lang="en-US" dirty="0"/>
              <a:t>, &amp; Anderson, 2010 </a:t>
            </a:r>
          </a:p>
        </p:txBody>
      </p:sp>
    </p:spTree>
    <p:extLst>
      <p:ext uri="{BB962C8B-B14F-4D97-AF65-F5344CB8AC3E}">
        <p14:creationId xmlns:p14="http://schemas.microsoft.com/office/powerpoint/2010/main" val="1699773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7A75D-74D3-F844-A456-BA7D511FF8DC}"/>
              </a:ext>
            </a:extLst>
          </p:cNvPr>
          <p:cNvPicPr>
            <a:picLocks noChangeAspect="1"/>
          </p:cNvPicPr>
          <p:nvPr/>
        </p:nvPicPr>
        <p:blipFill>
          <a:blip r:embed="rId2"/>
          <a:stretch>
            <a:fillRect/>
          </a:stretch>
        </p:blipFill>
        <p:spPr>
          <a:xfrm>
            <a:off x="0" y="812800"/>
            <a:ext cx="7696200" cy="6045200"/>
          </a:xfrm>
          <a:prstGeom prst="rect">
            <a:avLst/>
          </a:prstGeom>
        </p:spPr>
      </p:pic>
      <p:pic>
        <p:nvPicPr>
          <p:cNvPr id="4" name="Picture 3">
            <a:extLst>
              <a:ext uri="{FF2B5EF4-FFF2-40B4-BE49-F238E27FC236}">
                <a16:creationId xmlns:a16="http://schemas.microsoft.com/office/drawing/2014/main" id="{C87297AE-1522-6B4D-A30D-B759C536B4CD}"/>
              </a:ext>
            </a:extLst>
          </p:cNvPr>
          <p:cNvPicPr>
            <a:picLocks noChangeAspect="1"/>
          </p:cNvPicPr>
          <p:nvPr/>
        </p:nvPicPr>
        <p:blipFill>
          <a:blip r:embed="rId3"/>
          <a:stretch>
            <a:fillRect/>
          </a:stretch>
        </p:blipFill>
        <p:spPr>
          <a:xfrm>
            <a:off x="1035050" y="697948"/>
            <a:ext cx="7073900" cy="5435600"/>
          </a:xfrm>
          <a:prstGeom prst="rect">
            <a:avLst/>
          </a:prstGeom>
        </p:spPr>
      </p:pic>
      <p:sp>
        <p:nvSpPr>
          <p:cNvPr id="5" name="TextBox 4">
            <a:extLst>
              <a:ext uri="{FF2B5EF4-FFF2-40B4-BE49-F238E27FC236}">
                <a16:creationId xmlns:a16="http://schemas.microsoft.com/office/drawing/2014/main" id="{F4562A51-3FA8-E741-A2F6-06B23AE50C4E}"/>
              </a:ext>
            </a:extLst>
          </p:cNvPr>
          <p:cNvSpPr txBox="1"/>
          <p:nvPr/>
        </p:nvSpPr>
        <p:spPr>
          <a:xfrm>
            <a:off x="1762539" y="1338470"/>
            <a:ext cx="1431235"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C05FF63D-4CFA-3442-9780-9E0C2A199B6D}"/>
              </a:ext>
            </a:extLst>
          </p:cNvPr>
          <p:cNvSpPr txBox="1"/>
          <p:nvPr/>
        </p:nvSpPr>
        <p:spPr>
          <a:xfrm>
            <a:off x="1603514" y="1166191"/>
            <a:ext cx="1696278"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1018614-05E7-7F48-9F3C-9BFB39009F6B}"/>
              </a:ext>
            </a:extLst>
          </p:cNvPr>
          <p:cNvSpPr txBox="1"/>
          <p:nvPr/>
        </p:nvSpPr>
        <p:spPr>
          <a:xfrm>
            <a:off x="1190764" y="1436997"/>
            <a:ext cx="1538149" cy="923330"/>
          </a:xfrm>
          <a:prstGeom prst="rect">
            <a:avLst/>
          </a:prstGeom>
          <a:noFill/>
        </p:spPr>
        <p:txBody>
          <a:bodyPr wrap="square" rtlCol="0">
            <a:spAutoFit/>
          </a:bodyPr>
          <a:lstStyle/>
          <a:p>
            <a:r>
              <a:rPr lang="en-US" dirty="0"/>
              <a:t>Maslow’s Hierarchy of Needs</a:t>
            </a:r>
          </a:p>
        </p:txBody>
      </p:sp>
    </p:spTree>
    <p:extLst>
      <p:ext uri="{BB962C8B-B14F-4D97-AF65-F5344CB8AC3E}">
        <p14:creationId xmlns:p14="http://schemas.microsoft.com/office/powerpoint/2010/main" val="347250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6E94E-0DCC-1547-922E-1D506378C07A}"/>
              </a:ext>
            </a:extLst>
          </p:cNvPr>
          <p:cNvSpPr>
            <a:spLocks noGrp="1"/>
          </p:cNvSpPr>
          <p:nvPr>
            <p:ph idx="1"/>
          </p:nvPr>
        </p:nvSpPr>
        <p:spPr>
          <a:xfrm>
            <a:off x="457200" y="278297"/>
            <a:ext cx="8229600" cy="6305066"/>
          </a:xfrm>
        </p:spPr>
        <p:txBody>
          <a:bodyPr>
            <a:normAutofit/>
          </a:bodyPr>
          <a:lstStyle/>
          <a:p>
            <a:pPr marL="0" indent="0">
              <a:buNone/>
            </a:pPr>
            <a:r>
              <a:rPr lang="en-US" dirty="0"/>
              <a:t>During our time together we will explore how an Interconnected Systems Framework (ISF) is really your current PBIS framework with enhanced features to ensure mental health integration. You will leave with an understanding of which features will be enhanced and what an ISF looks like at both the school and district levels. </a:t>
            </a:r>
          </a:p>
          <a:p>
            <a:pPr marL="0" indent="0">
              <a:buNone/>
            </a:pPr>
            <a:r>
              <a:rPr lang="en-US" dirty="0"/>
              <a:t> </a:t>
            </a:r>
          </a:p>
          <a:p>
            <a:r>
              <a:rPr lang="en-US" dirty="0"/>
              <a:t>Intended audience: School/district personnel who have basic knowledge and experience with PBIS implementation.</a:t>
            </a:r>
          </a:p>
          <a:p>
            <a:endParaRPr lang="en-US" dirty="0"/>
          </a:p>
        </p:txBody>
      </p:sp>
    </p:spTree>
    <p:extLst>
      <p:ext uri="{BB962C8B-B14F-4D97-AF65-F5344CB8AC3E}">
        <p14:creationId xmlns:p14="http://schemas.microsoft.com/office/powerpoint/2010/main" val="370895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3200400" y="1143000"/>
            <a:ext cx="3657600" cy="5257800"/>
          </a:xfrm>
          <a:prstGeom prst="triangle">
            <a:avLst>
              <a:gd name="adj" fmla="val 50000"/>
            </a:avLst>
          </a:prstGeom>
          <a:solidFill>
            <a:srgbClr val="339966"/>
          </a:solidFill>
          <a:ln w="9525">
            <a:solidFill>
              <a:schemeClr val="tx1"/>
            </a:solidFill>
            <a:miter lim="800000"/>
            <a:headEnd/>
            <a:tailEnd/>
          </a:ln>
        </p:spPr>
        <p:txBody>
          <a:bodyPr wrap="none" lIns="91436" tIns="45716" rIns="91436" bIns="45716" anchor="ctr"/>
          <a:lstStyle/>
          <a:p>
            <a:endParaRPr lang="en-US">
              <a:solidFill>
                <a:srgbClr val="000000"/>
              </a:solidFill>
              <a:latin typeface="Georgia" pitchFamily="18" charset="0"/>
            </a:endParaRPr>
          </a:p>
        </p:txBody>
      </p:sp>
      <p:sp>
        <p:nvSpPr>
          <p:cNvPr id="33795" name="AutoShape 3"/>
          <p:cNvSpPr>
            <a:spLocks noChangeArrowheads="1"/>
          </p:cNvSpPr>
          <p:nvPr/>
        </p:nvSpPr>
        <p:spPr bwMode="auto">
          <a:xfrm>
            <a:off x="4572000" y="1066800"/>
            <a:ext cx="914400" cy="1371600"/>
          </a:xfrm>
          <a:prstGeom prst="triangle">
            <a:avLst>
              <a:gd name="adj" fmla="val 50000"/>
            </a:avLst>
          </a:prstGeom>
          <a:solidFill>
            <a:srgbClr val="FFFF00"/>
          </a:solidFill>
          <a:ln w="9525">
            <a:solidFill>
              <a:schemeClr val="tx1"/>
            </a:solidFill>
            <a:miter lim="800000"/>
            <a:headEnd/>
            <a:tailEnd/>
          </a:ln>
        </p:spPr>
        <p:txBody>
          <a:bodyPr wrap="none" lIns="91436" tIns="45716" rIns="91436" bIns="45716" anchor="ctr"/>
          <a:lstStyle/>
          <a:p>
            <a:endParaRPr lang="en-US">
              <a:solidFill>
                <a:srgbClr val="000000"/>
              </a:solidFill>
              <a:latin typeface="Georgia" pitchFamily="18" charset="0"/>
            </a:endParaRPr>
          </a:p>
        </p:txBody>
      </p:sp>
      <p:sp>
        <p:nvSpPr>
          <p:cNvPr id="33796" name="AutoShape 4"/>
          <p:cNvSpPr>
            <a:spLocks noChangeArrowheads="1"/>
          </p:cNvSpPr>
          <p:nvPr/>
        </p:nvSpPr>
        <p:spPr bwMode="auto">
          <a:xfrm>
            <a:off x="4830763" y="1066800"/>
            <a:ext cx="406400" cy="609600"/>
          </a:xfrm>
          <a:prstGeom prst="triangle">
            <a:avLst>
              <a:gd name="adj" fmla="val 50000"/>
            </a:avLst>
          </a:prstGeom>
          <a:solidFill>
            <a:srgbClr val="FF0000"/>
          </a:solidFill>
          <a:ln w="9525">
            <a:solidFill>
              <a:schemeClr val="tx1"/>
            </a:solidFill>
            <a:miter lim="800000"/>
            <a:headEnd/>
            <a:tailEnd/>
          </a:ln>
        </p:spPr>
        <p:txBody>
          <a:bodyPr wrap="none" lIns="91436" tIns="45716" rIns="91436" bIns="45716" anchor="ctr"/>
          <a:lstStyle/>
          <a:p>
            <a:endParaRPr lang="en-US">
              <a:solidFill>
                <a:srgbClr val="000000"/>
              </a:solidFill>
              <a:latin typeface="Georgia" pitchFamily="18" charset="0"/>
            </a:endParaRPr>
          </a:p>
        </p:txBody>
      </p:sp>
      <p:sp>
        <p:nvSpPr>
          <p:cNvPr id="22533" name="AutoShape 5"/>
          <p:cNvSpPr>
            <a:spLocks/>
          </p:cNvSpPr>
          <p:nvPr/>
        </p:nvSpPr>
        <p:spPr bwMode="auto">
          <a:xfrm rot="1068829">
            <a:off x="3581400" y="838200"/>
            <a:ext cx="457200" cy="5673725"/>
          </a:xfrm>
          <a:prstGeom prst="leftBrace">
            <a:avLst>
              <a:gd name="adj1" fmla="val 103414"/>
              <a:gd name="adj2" fmla="val 50000"/>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1436" tIns="45716" rIns="91436" bIns="45716" anchor="ctr"/>
          <a:lstStyle/>
          <a:p>
            <a:endParaRPr lang="en-US">
              <a:solidFill>
                <a:srgbClr val="000000"/>
              </a:solidFill>
              <a:latin typeface="Georgia" pitchFamily="18" charset="0"/>
            </a:endParaRPr>
          </a:p>
        </p:txBody>
      </p:sp>
      <p:sp>
        <p:nvSpPr>
          <p:cNvPr id="22534" name="Text Box 6"/>
          <p:cNvSpPr txBox="1">
            <a:spLocks noChangeArrowheads="1"/>
          </p:cNvSpPr>
          <p:nvPr/>
        </p:nvSpPr>
        <p:spPr bwMode="auto">
          <a:xfrm>
            <a:off x="1103313" y="2967038"/>
            <a:ext cx="2209800" cy="1477962"/>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wrap="none"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Primary Prevention:</a:t>
            </a:r>
          </a:p>
          <a:p>
            <a:pPr algn="ctr" eaLnBrk="1" hangingPunct="1"/>
            <a:r>
              <a:rPr lang="en-US">
                <a:solidFill>
                  <a:srgbClr val="000000"/>
                </a:solidFill>
              </a:rPr>
              <a:t>School-/Classroom-</a:t>
            </a:r>
          </a:p>
          <a:p>
            <a:pPr algn="ctr" eaLnBrk="1" hangingPunct="1"/>
            <a:r>
              <a:rPr lang="en-US">
                <a:solidFill>
                  <a:srgbClr val="000000"/>
                </a:solidFill>
              </a:rPr>
              <a:t>Wide Systems for</a:t>
            </a:r>
          </a:p>
          <a:p>
            <a:pPr algn="ctr" eaLnBrk="1" hangingPunct="1"/>
            <a:r>
              <a:rPr lang="en-US">
                <a:solidFill>
                  <a:srgbClr val="000000"/>
                </a:solidFill>
              </a:rPr>
              <a:t>All Students,</a:t>
            </a:r>
          </a:p>
          <a:p>
            <a:pPr algn="ctr" eaLnBrk="1" hangingPunct="1"/>
            <a:r>
              <a:rPr lang="en-US">
                <a:solidFill>
                  <a:srgbClr val="000000"/>
                </a:solidFill>
              </a:rPr>
              <a:t>Staff, &amp; Settings</a:t>
            </a:r>
          </a:p>
        </p:txBody>
      </p:sp>
      <p:sp>
        <p:nvSpPr>
          <p:cNvPr id="33799" name="AutoShape 7"/>
          <p:cNvSpPr>
            <a:spLocks/>
          </p:cNvSpPr>
          <p:nvPr/>
        </p:nvSpPr>
        <p:spPr bwMode="auto">
          <a:xfrm rot="-1184886">
            <a:off x="5562600" y="990600"/>
            <a:ext cx="304800" cy="609600"/>
          </a:xfrm>
          <a:prstGeom prst="rightBrace">
            <a:avLst>
              <a:gd name="adj1" fmla="val 16667"/>
              <a:gd name="adj2" fmla="val 50000"/>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1436" tIns="45716" rIns="91436" bIns="45716" anchor="ctr"/>
          <a:lstStyle/>
          <a:p>
            <a:endParaRPr lang="en-US">
              <a:solidFill>
                <a:srgbClr val="000000"/>
              </a:solidFill>
              <a:latin typeface="Georgia" pitchFamily="18" charset="0"/>
            </a:endParaRPr>
          </a:p>
        </p:txBody>
      </p:sp>
      <p:sp>
        <p:nvSpPr>
          <p:cNvPr id="33800" name="AutoShape 8"/>
          <p:cNvSpPr>
            <a:spLocks/>
          </p:cNvSpPr>
          <p:nvPr/>
        </p:nvSpPr>
        <p:spPr bwMode="auto">
          <a:xfrm rot="-1243991">
            <a:off x="5384800" y="935038"/>
            <a:ext cx="304800" cy="1447800"/>
          </a:xfrm>
          <a:prstGeom prst="rightBrace">
            <a:avLst>
              <a:gd name="adj1" fmla="val 39583"/>
              <a:gd name="adj2" fmla="val 79222"/>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1436" tIns="45716" rIns="91436" bIns="45716" anchor="ctr"/>
          <a:lstStyle/>
          <a:p>
            <a:endParaRPr lang="en-US">
              <a:solidFill>
                <a:srgbClr val="000000"/>
              </a:solidFill>
              <a:latin typeface="Georgia" pitchFamily="18" charset="0"/>
            </a:endParaRPr>
          </a:p>
        </p:txBody>
      </p:sp>
      <p:sp>
        <p:nvSpPr>
          <p:cNvPr id="33801" name="Text Box 9"/>
          <p:cNvSpPr txBox="1">
            <a:spLocks noChangeArrowheads="1"/>
          </p:cNvSpPr>
          <p:nvPr/>
        </p:nvSpPr>
        <p:spPr bwMode="auto">
          <a:xfrm>
            <a:off x="5999163" y="1905000"/>
            <a:ext cx="2687637" cy="1200150"/>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Secondary Prevention:</a:t>
            </a:r>
          </a:p>
          <a:p>
            <a:pPr algn="ctr" eaLnBrk="1" hangingPunct="1"/>
            <a:r>
              <a:rPr lang="en-US">
                <a:solidFill>
                  <a:srgbClr val="000000"/>
                </a:solidFill>
              </a:rPr>
              <a:t>Specialized Group</a:t>
            </a:r>
          </a:p>
          <a:p>
            <a:pPr algn="ctr" eaLnBrk="1" hangingPunct="1"/>
            <a:r>
              <a:rPr lang="en-US">
                <a:solidFill>
                  <a:srgbClr val="000000"/>
                </a:solidFill>
              </a:rPr>
              <a:t>Systems for Students with At-Risk Behavior</a:t>
            </a:r>
          </a:p>
        </p:txBody>
      </p:sp>
      <p:sp>
        <p:nvSpPr>
          <p:cNvPr id="33802" name="Text Box 10"/>
          <p:cNvSpPr txBox="1">
            <a:spLocks noChangeArrowheads="1"/>
          </p:cNvSpPr>
          <p:nvPr/>
        </p:nvSpPr>
        <p:spPr bwMode="auto">
          <a:xfrm>
            <a:off x="6019800" y="304800"/>
            <a:ext cx="2667000" cy="1477963"/>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Tertiary Prevention:</a:t>
            </a:r>
          </a:p>
          <a:p>
            <a:pPr algn="ctr" eaLnBrk="1" hangingPunct="1"/>
            <a:r>
              <a:rPr lang="en-US">
                <a:solidFill>
                  <a:srgbClr val="000000"/>
                </a:solidFill>
              </a:rPr>
              <a:t>Specialized </a:t>
            </a:r>
          </a:p>
          <a:p>
            <a:pPr algn="ctr" eaLnBrk="1" hangingPunct="1"/>
            <a:r>
              <a:rPr lang="en-US">
                <a:solidFill>
                  <a:srgbClr val="000000"/>
                </a:solidFill>
              </a:rPr>
              <a:t>Individualized</a:t>
            </a:r>
          </a:p>
          <a:p>
            <a:pPr algn="ctr" eaLnBrk="1" hangingPunct="1"/>
            <a:r>
              <a:rPr lang="en-US">
                <a:solidFill>
                  <a:srgbClr val="000000"/>
                </a:solidFill>
              </a:rPr>
              <a:t>Systems for Students with High-Risk Behavior</a:t>
            </a:r>
          </a:p>
        </p:txBody>
      </p:sp>
      <p:sp>
        <p:nvSpPr>
          <p:cNvPr id="22539" name="Text Box 11"/>
          <p:cNvSpPr txBox="1">
            <a:spLocks noChangeArrowheads="1"/>
          </p:cNvSpPr>
          <p:nvPr/>
        </p:nvSpPr>
        <p:spPr bwMode="auto">
          <a:xfrm>
            <a:off x="3886200" y="5943600"/>
            <a:ext cx="2362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~80% of Students</a:t>
            </a:r>
          </a:p>
        </p:txBody>
      </p:sp>
      <p:sp>
        <p:nvSpPr>
          <p:cNvPr id="33804" name="Text Box 12"/>
          <p:cNvSpPr txBox="1">
            <a:spLocks noChangeArrowheads="1"/>
          </p:cNvSpPr>
          <p:nvPr/>
        </p:nvSpPr>
        <p:spPr bwMode="auto">
          <a:xfrm>
            <a:off x="4627563" y="2057400"/>
            <a:ext cx="838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~15% </a:t>
            </a:r>
          </a:p>
        </p:txBody>
      </p:sp>
      <p:sp>
        <p:nvSpPr>
          <p:cNvPr id="33805" name="Text Box 13"/>
          <p:cNvSpPr txBox="1">
            <a:spLocks noChangeArrowheads="1"/>
          </p:cNvSpPr>
          <p:nvPr/>
        </p:nvSpPr>
        <p:spPr bwMode="auto">
          <a:xfrm>
            <a:off x="4616450" y="1295400"/>
            <a:ext cx="838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~5% </a:t>
            </a:r>
          </a:p>
        </p:txBody>
      </p:sp>
      <p:sp>
        <p:nvSpPr>
          <p:cNvPr id="22542" name="Text Box 14"/>
          <p:cNvSpPr txBox="1">
            <a:spLocks noChangeArrowheads="1"/>
          </p:cNvSpPr>
          <p:nvPr/>
        </p:nvSpPr>
        <p:spPr bwMode="auto">
          <a:xfrm>
            <a:off x="617194" y="743638"/>
            <a:ext cx="2895600" cy="646323"/>
          </a:xfrm>
          <a:prstGeom prst="rect">
            <a:avLst/>
          </a:prstGeom>
          <a:solidFill>
            <a:srgbClr val="FFCC99"/>
          </a:solidFill>
          <a:ln w="19050">
            <a:solidFill>
              <a:srgbClr val="FFCC99"/>
            </a:solidFill>
            <a:miter lim="800000"/>
            <a:headEnd/>
            <a:tailEnd/>
          </a:ln>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b="1" dirty="0">
                <a:solidFill>
                  <a:srgbClr val="3333CC"/>
                </a:solidFill>
              </a:rPr>
              <a:t>A Multi-Tiered System of Support in Schools</a:t>
            </a:r>
            <a:endParaRPr lang="en-US" sz="2400" b="1" dirty="0">
              <a:solidFill>
                <a:srgbClr val="3333CC"/>
              </a:solidFill>
            </a:endParaRPr>
          </a:p>
        </p:txBody>
      </p:sp>
    </p:spTree>
    <p:extLst>
      <p:ext uri="{BB962C8B-B14F-4D97-AF65-F5344CB8AC3E}">
        <p14:creationId xmlns:p14="http://schemas.microsoft.com/office/powerpoint/2010/main" val="1717192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9" grpId="0" animBg="1"/>
      <p:bldP spid="33800" grpId="0" animBg="1"/>
      <p:bldP spid="33801" grpId="0" animBg="1"/>
      <p:bldP spid="33802" grpId="0" animBg="1"/>
      <p:bldP spid="33804" grpId="0"/>
      <p:bldP spid="338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4080"/>
                </a:solidFill>
              </a:rPr>
              <a:t>Outcomes associated with Implementation </a:t>
            </a:r>
          </a:p>
        </p:txBody>
      </p:sp>
      <p:pic>
        <p:nvPicPr>
          <p:cNvPr id="4" name="Picture 3" descr="Screen Shot 2018-10-06 at 1.22.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0"/>
            <a:ext cx="9144000" cy="5030116"/>
          </a:xfrm>
          <a:prstGeom prst="rect">
            <a:avLst/>
          </a:prstGeom>
        </p:spPr>
      </p:pic>
      <p:sp>
        <p:nvSpPr>
          <p:cNvPr id="5" name="TextBox 4"/>
          <p:cNvSpPr txBox="1"/>
          <p:nvPr/>
        </p:nvSpPr>
        <p:spPr>
          <a:xfrm>
            <a:off x="5577960" y="6477000"/>
            <a:ext cx="1965840" cy="369332"/>
          </a:xfrm>
          <a:prstGeom prst="rect">
            <a:avLst/>
          </a:prstGeom>
          <a:noFill/>
        </p:spPr>
        <p:txBody>
          <a:bodyPr wrap="none" rtlCol="0">
            <a:spAutoFit/>
          </a:bodyPr>
          <a:lstStyle/>
          <a:p>
            <a:r>
              <a:rPr lang="en-US" dirty="0"/>
              <a:t>(George, H. 2018)</a:t>
            </a:r>
          </a:p>
        </p:txBody>
      </p:sp>
    </p:spTree>
    <p:extLst>
      <p:ext uri="{BB962C8B-B14F-4D97-AF65-F5344CB8AC3E}">
        <p14:creationId xmlns:p14="http://schemas.microsoft.com/office/powerpoint/2010/main" val="93770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ormAutofit/>
          </a:bodyPr>
          <a:lstStyle/>
          <a:p>
            <a:r>
              <a:rPr lang="en-US" sz="3600" b="1" dirty="0"/>
              <a:t>Experimental Research on SWPBIS</a:t>
            </a:r>
          </a:p>
        </p:txBody>
      </p:sp>
      <p:sp>
        <p:nvSpPr>
          <p:cNvPr id="4" name="Content Placeholder 3"/>
          <p:cNvSpPr>
            <a:spLocks noGrp="1"/>
          </p:cNvSpPr>
          <p:nvPr>
            <p:ph idx="1"/>
          </p:nvPr>
        </p:nvSpPr>
        <p:spPr/>
        <p:txBody>
          <a:bodyPr>
            <a:noAutofit/>
          </a:bodyPr>
          <a:lstStyle/>
          <a:p>
            <a:pPr marL="454025" indent="-454025">
              <a:buNone/>
            </a:pPr>
            <a:r>
              <a:rPr lang="en-US" sz="1200" dirty="0"/>
              <a:t>Bradshaw, C.P., </a:t>
            </a:r>
            <a:r>
              <a:rPr lang="en-US" sz="1200" dirty="0" err="1"/>
              <a:t>Koth</a:t>
            </a:r>
            <a:r>
              <a:rPr lang="en-US" sz="1200" dirty="0"/>
              <a:t>, C.W., Thornton, L.A., &amp; Leaf, P.J. (2009). Altering school climate through school-wide Positive Behavioral Interventions and Supports: Findings from a group-randomized effectiveness trial. </a:t>
            </a:r>
            <a:r>
              <a:rPr lang="en-US" sz="1200" i="1" dirty="0"/>
              <a:t>Prevention Science, 10</a:t>
            </a:r>
            <a:r>
              <a:rPr lang="en-US" sz="1200" dirty="0"/>
              <a:t>(2), 100-115</a:t>
            </a:r>
          </a:p>
          <a:p>
            <a:pPr marL="454025" indent="-454025">
              <a:buNone/>
            </a:pPr>
            <a:r>
              <a:rPr lang="en-US" sz="1200" dirty="0"/>
              <a:t>Bradshaw</a:t>
            </a:r>
            <a:r>
              <a:rPr lang="en-US" sz="1200" b="1" dirty="0"/>
              <a:t>,</a:t>
            </a:r>
            <a:r>
              <a:rPr lang="en-US" sz="1200" dirty="0"/>
              <a:t> C.P., </a:t>
            </a:r>
            <a:r>
              <a:rPr lang="en-US" sz="1200" dirty="0" err="1"/>
              <a:t>Koth</a:t>
            </a:r>
            <a:r>
              <a:rPr lang="en-US" sz="1200" dirty="0"/>
              <a:t>, C.W., </a:t>
            </a:r>
            <a:r>
              <a:rPr lang="en-US" sz="1200" dirty="0" err="1"/>
              <a:t>Bevans</a:t>
            </a:r>
            <a:r>
              <a:rPr lang="en-US" sz="1200" dirty="0"/>
              <a:t>, K.B., Ialongo, N., &amp; Leaf, P.J. (2008). The impact of school-wide Positive Behavioral Interventions and Supports (PBIS) on the organizational health of elementary schools. </a:t>
            </a:r>
            <a:r>
              <a:rPr lang="en-US" sz="1200" i="1" dirty="0"/>
              <a:t>School Psychology Quarterly, 23</a:t>
            </a:r>
            <a:r>
              <a:rPr lang="en-US" sz="1200" dirty="0"/>
              <a:t>(4), 462-473.</a:t>
            </a:r>
          </a:p>
          <a:p>
            <a:pPr marL="454025" indent="-454025">
              <a:buNone/>
            </a:pPr>
            <a:r>
              <a:rPr lang="en-US" sz="1200" dirty="0"/>
              <a:t>Bradshaw, C. P., Mitchell, M. M., &amp; Leaf, P. J. (2010). Examining the effects of School-Wide Positive Behavioral Interventions and Supports on student outcomes: Results from a randomized controlled effectiveness trial in elementary schools. </a:t>
            </a:r>
            <a:r>
              <a:rPr lang="en-US" sz="1200" i="1" dirty="0"/>
              <a:t>Journal of Positive Behavior Interventions, 12, </a:t>
            </a:r>
            <a:r>
              <a:rPr lang="en-US" sz="1200" dirty="0"/>
              <a:t>133-148.</a:t>
            </a:r>
          </a:p>
          <a:p>
            <a:pPr marL="454025" indent="-454025">
              <a:buNone/>
            </a:pPr>
            <a:r>
              <a:rPr lang="en-US" sz="1200" dirty="0"/>
              <a:t>Bradshaw, C.P., </a:t>
            </a:r>
            <a:r>
              <a:rPr lang="en-US" sz="1200" dirty="0" err="1"/>
              <a:t>Reinke</a:t>
            </a:r>
            <a:r>
              <a:rPr lang="en-US" sz="1200" dirty="0"/>
              <a:t>, W. M., Brown, L. D., </a:t>
            </a:r>
            <a:r>
              <a:rPr lang="en-US" sz="1200" dirty="0" err="1"/>
              <a:t>Bevans</a:t>
            </a:r>
            <a:r>
              <a:rPr lang="en-US" sz="1200" dirty="0"/>
              <a:t>, K.B., &amp; Leaf, P.J. (2008). Implementation of school-wide Positive Behavioral Interventions and Supports (PBIS) in elementary schools: Observations from a randomized trial. </a:t>
            </a:r>
            <a:r>
              <a:rPr lang="en-US" sz="1200" i="1" dirty="0"/>
              <a:t>Education &amp; Treatment of Children, 31, </a:t>
            </a:r>
            <a:r>
              <a:rPr lang="en-US" sz="1200" dirty="0"/>
              <a:t>1-26.</a:t>
            </a:r>
          </a:p>
          <a:p>
            <a:pPr marL="454025" indent="-454025">
              <a:buNone/>
            </a:pPr>
            <a:r>
              <a:rPr lang="en-US" sz="1200" dirty="0">
                <a:cs typeface="Arial"/>
              </a:rPr>
              <a:t>Bradshaw, C., </a:t>
            </a:r>
            <a:r>
              <a:rPr lang="en-US" sz="1200" dirty="0" err="1">
                <a:cs typeface="Arial"/>
              </a:rPr>
              <a:t>Waasdorp</a:t>
            </a:r>
            <a:r>
              <a:rPr lang="en-US" sz="1200" dirty="0">
                <a:cs typeface="Arial"/>
              </a:rPr>
              <a:t>, T., Leaf. P., (2012 )Effects of School-wide positive behavioral interventions and supports on child behavior problems and adjustment. </a:t>
            </a:r>
            <a:r>
              <a:rPr lang="en-US" sz="1200" i="1" dirty="0">
                <a:cs typeface="Arial"/>
              </a:rPr>
              <a:t>Pediatrics</a:t>
            </a:r>
            <a:r>
              <a:rPr lang="en-US" sz="1200" dirty="0">
                <a:cs typeface="Arial"/>
              </a:rPr>
              <a:t>, 130(5) 1136-1145.</a:t>
            </a:r>
          </a:p>
          <a:p>
            <a:pPr marL="454025" indent="-454025">
              <a:buNone/>
            </a:pPr>
            <a:r>
              <a:rPr lang="en-US" sz="1200" dirty="0"/>
              <a:t>Horner, R., Sugai, G., Smolkowski, K., Eber, L., </a:t>
            </a:r>
            <a:r>
              <a:rPr lang="en-US" sz="1200" dirty="0" err="1"/>
              <a:t>Nakasato</a:t>
            </a:r>
            <a:r>
              <a:rPr lang="en-US" sz="1200" dirty="0"/>
              <a:t>, J., Todd, A., &amp; Esperanza, J., (2009). A randomized, wait-list controlled effectiveness trial assessing school-wide positive behavior support in elementary schools. </a:t>
            </a:r>
            <a:r>
              <a:rPr lang="en-US" sz="1200" i="1" dirty="0"/>
              <a:t>Journal of Positive Behavior Interventions, 11,</a:t>
            </a:r>
            <a:r>
              <a:rPr lang="en-US" sz="1200" dirty="0"/>
              <a:t> 133-145.</a:t>
            </a:r>
            <a:endParaRPr lang="en-US" sz="1200" dirty="0">
              <a:cs typeface="Arial"/>
            </a:endParaRPr>
          </a:p>
          <a:p>
            <a:pPr marL="454025" indent="-454025">
              <a:buNone/>
            </a:pPr>
            <a:r>
              <a:rPr lang="en-US" sz="1200" dirty="0">
                <a:cs typeface="Arial"/>
              </a:rPr>
              <a:t>Horner, R. H., Sugai, G., &amp; Anderson, C. M. (2010). Examining the evidence base for school-wide positive behavior support. </a:t>
            </a:r>
            <a:r>
              <a:rPr lang="en-US" sz="1200" i="1" dirty="0">
                <a:cs typeface="Arial"/>
              </a:rPr>
              <a:t>Focus on Exceptionality, 42</a:t>
            </a:r>
            <a:r>
              <a:rPr lang="en-US" sz="1200" dirty="0">
                <a:cs typeface="Arial"/>
              </a:rPr>
              <a:t>(8), 1-14.</a:t>
            </a:r>
          </a:p>
          <a:p>
            <a:pPr marL="0" lvl="0" indent="0" fontAlgn="base">
              <a:spcBef>
                <a:spcPct val="0"/>
              </a:spcBef>
              <a:spcAft>
                <a:spcPct val="0"/>
              </a:spcAft>
              <a:buClrTx/>
              <a:buSzTx/>
              <a:buNone/>
            </a:pPr>
            <a:r>
              <a:rPr lang="en-US" sz="1200" dirty="0"/>
              <a:t>Ross, S. W., Endrulat, N. R., &amp; Horner, R. H.  (2012). Adult outcomes of school-wide positive behavior support. </a:t>
            </a:r>
          </a:p>
          <a:p>
            <a:pPr marL="0" lvl="0" indent="0" fontAlgn="base">
              <a:spcBef>
                <a:spcPct val="0"/>
              </a:spcBef>
              <a:spcAft>
                <a:spcPct val="0"/>
              </a:spcAft>
              <a:buClrTx/>
              <a:buSzTx/>
              <a:buNone/>
            </a:pPr>
            <a:r>
              <a:rPr lang="en-US" sz="1200" dirty="0"/>
              <a:t>            </a:t>
            </a:r>
            <a:r>
              <a:rPr lang="en-US" sz="1200" i="1" dirty="0"/>
              <a:t>Journal of Positive Behavioral Interventions</a:t>
            </a:r>
            <a:r>
              <a:rPr lang="en-US" sz="1200" dirty="0"/>
              <a:t>. 14(2) 118-128.</a:t>
            </a:r>
          </a:p>
          <a:p>
            <a:pPr marL="0" lvl="0" indent="0" fontAlgn="base">
              <a:spcBef>
                <a:spcPct val="0"/>
              </a:spcBef>
              <a:spcAft>
                <a:spcPct val="0"/>
              </a:spcAft>
              <a:buClrTx/>
              <a:buSzTx/>
              <a:buNone/>
            </a:pPr>
            <a:r>
              <a:rPr lang="en-US" sz="1200" dirty="0" err="1">
                <a:solidFill>
                  <a:srgbClr val="000000"/>
                </a:solidFill>
                <a:cs typeface="Arial" pitchFamily="34" charset="0"/>
              </a:rPr>
              <a:t>Waasdorp</a:t>
            </a:r>
            <a:r>
              <a:rPr lang="en-US" sz="1200" dirty="0">
                <a:solidFill>
                  <a:srgbClr val="000000"/>
                </a:solidFill>
                <a:cs typeface="Arial" pitchFamily="34" charset="0"/>
              </a:rPr>
              <a:t>, T., Bradshaw, C., &amp; Leaf , P., (2012) The Impact of </a:t>
            </a:r>
            <a:r>
              <a:rPr lang="en-US" sz="1200" dirty="0" err="1">
                <a:solidFill>
                  <a:srgbClr val="000000"/>
                </a:solidFill>
                <a:cs typeface="Arial" pitchFamily="34" charset="0"/>
              </a:rPr>
              <a:t>Schoolwide</a:t>
            </a:r>
            <a:r>
              <a:rPr lang="en-US" sz="1200" dirty="0">
                <a:solidFill>
                  <a:srgbClr val="000000"/>
                </a:solidFill>
                <a:cs typeface="Arial" pitchFamily="34" charset="0"/>
              </a:rPr>
              <a:t> Positive Behavioral Interventions and</a:t>
            </a:r>
          </a:p>
          <a:p>
            <a:pPr marL="0" lvl="0" indent="0" fontAlgn="base">
              <a:spcBef>
                <a:spcPct val="0"/>
              </a:spcBef>
              <a:spcAft>
                <a:spcPct val="0"/>
              </a:spcAft>
              <a:buClrTx/>
              <a:buSzTx/>
              <a:buNone/>
            </a:pPr>
            <a:r>
              <a:rPr lang="en-US" sz="1200" dirty="0">
                <a:solidFill>
                  <a:srgbClr val="000000"/>
                </a:solidFill>
                <a:cs typeface="Arial" pitchFamily="34" charset="0"/>
              </a:rPr>
              <a:t>         Supports on Bullying and Peer Rejection: A Randomized Controlled Effectiveness Trial</a:t>
            </a:r>
            <a:r>
              <a:rPr lang="en-US" sz="1200" b="1" dirty="0">
                <a:solidFill>
                  <a:srgbClr val="000000"/>
                </a:solidFill>
                <a:cs typeface="Arial" pitchFamily="34" charset="0"/>
              </a:rPr>
              <a:t>.</a:t>
            </a:r>
            <a:r>
              <a:rPr lang="en-US" sz="1200" dirty="0">
                <a:solidFill>
                  <a:srgbClr val="000000"/>
                </a:solidFill>
                <a:cs typeface="Arial" pitchFamily="34" charset="0"/>
              </a:rPr>
              <a:t> </a:t>
            </a:r>
            <a:r>
              <a:rPr lang="en-US" sz="1200" i="1" dirty="0">
                <a:solidFill>
                  <a:srgbClr val="000000"/>
                </a:solidFill>
                <a:cs typeface="Arial" pitchFamily="34" charset="0"/>
              </a:rPr>
              <a:t>Archive of </a:t>
            </a:r>
          </a:p>
          <a:p>
            <a:pPr marL="0" lvl="0" indent="0" fontAlgn="base">
              <a:spcBef>
                <a:spcPct val="0"/>
              </a:spcBef>
              <a:spcAft>
                <a:spcPct val="0"/>
              </a:spcAft>
              <a:buClrTx/>
              <a:buSzTx/>
              <a:buNone/>
            </a:pPr>
            <a:r>
              <a:rPr lang="en-US" sz="1200" i="1" dirty="0">
                <a:solidFill>
                  <a:srgbClr val="000000"/>
                </a:solidFill>
                <a:cs typeface="Arial" pitchFamily="34" charset="0"/>
              </a:rPr>
              <a:t>         Pediatric Adolescent Medicine.</a:t>
            </a:r>
            <a:r>
              <a:rPr lang="en-US" sz="1200" dirty="0">
                <a:solidFill>
                  <a:srgbClr val="000000"/>
                </a:solidFill>
                <a:cs typeface="Arial" pitchFamily="34" charset="0"/>
              </a:rPr>
              <a:t> 2012;166(2):149-156 </a:t>
            </a:r>
          </a:p>
          <a:p>
            <a:pPr marL="0" lvl="0" indent="0" fontAlgn="base">
              <a:spcBef>
                <a:spcPct val="0"/>
              </a:spcBef>
              <a:spcAft>
                <a:spcPct val="0"/>
              </a:spcAft>
              <a:buClrTx/>
              <a:buSzTx/>
              <a:buNone/>
            </a:pPr>
            <a:r>
              <a:rPr lang="en-US" sz="1200" dirty="0">
                <a:cs typeface="Times New Roman" pitchFamily="18" charset="0"/>
              </a:rPr>
              <a:t>Bradshaw, C. P., Pas, E. T., </a:t>
            </a:r>
            <a:r>
              <a:rPr lang="en-US" sz="1200" dirty="0" err="1">
                <a:cs typeface="Times New Roman" pitchFamily="18" charset="0"/>
              </a:rPr>
              <a:t>Goldweber</a:t>
            </a:r>
            <a:r>
              <a:rPr lang="en-US" sz="1200" dirty="0">
                <a:cs typeface="Times New Roman" pitchFamily="18" charset="0"/>
              </a:rPr>
              <a:t>, A., Rosenberg, M., &amp; Leaf, P. (2012). Integrating </a:t>
            </a:r>
            <a:r>
              <a:rPr lang="en-US" sz="1200" dirty="0" err="1">
                <a:cs typeface="Times New Roman" pitchFamily="18" charset="0"/>
              </a:rPr>
              <a:t>schoolwide</a:t>
            </a:r>
            <a:r>
              <a:rPr lang="en-US" sz="1200" dirty="0">
                <a:cs typeface="Times New Roman" pitchFamily="18" charset="0"/>
              </a:rPr>
              <a:t> Positive Behavioral Interventions and </a:t>
            </a:r>
          </a:p>
          <a:p>
            <a:pPr marL="0" indent="0" fontAlgn="base">
              <a:spcBef>
                <a:spcPct val="0"/>
              </a:spcBef>
              <a:spcAft>
                <a:spcPct val="0"/>
              </a:spcAft>
              <a:buClrTx/>
              <a:buNone/>
            </a:pPr>
            <a:r>
              <a:rPr lang="en-US" sz="1200" dirty="0">
                <a:cs typeface="Times New Roman" pitchFamily="18" charset="0"/>
              </a:rPr>
              <a:t>           Supports with tier 2 coaching to student support teams: The </a:t>
            </a:r>
            <a:r>
              <a:rPr lang="en-US" sz="1200" dirty="0" err="1">
                <a:cs typeface="Times New Roman" pitchFamily="18" charset="0"/>
              </a:rPr>
              <a:t>PBISplus</a:t>
            </a:r>
            <a:r>
              <a:rPr lang="en-US" sz="1200" dirty="0">
                <a:cs typeface="Times New Roman" pitchFamily="18" charset="0"/>
              </a:rPr>
              <a:t> Model. Advances in School Mental Health Promotion, 5(3), </a:t>
            </a:r>
          </a:p>
          <a:p>
            <a:pPr marL="0" indent="0" fontAlgn="base">
              <a:spcBef>
                <a:spcPct val="0"/>
              </a:spcBef>
              <a:spcAft>
                <a:spcPct val="0"/>
              </a:spcAft>
              <a:buClrTx/>
              <a:buNone/>
            </a:pPr>
            <a:r>
              <a:rPr lang="en-US" sz="1200" dirty="0">
                <a:cs typeface="Times New Roman" pitchFamily="18" charset="0"/>
              </a:rPr>
              <a:t>           177-193. doi:10.1080/1754730x.2012.707429 </a:t>
            </a:r>
          </a:p>
          <a:p>
            <a:pPr marL="0" indent="0" fontAlgn="base">
              <a:spcBef>
                <a:spcPct val="0"/>
              </a:spcBef>
              <a:spcAft>
                <a:spcPct val="0"/>
              </a:spcAft>
              <a:buClrTx/>
              <a:buNone/>
            </a:pPr>
            <a:r>
              <a:rPr lang="en-US" sz="1200" dirty="0">
                <a:solidFill>
                  <a:srgbClr val="000000"/>
                </a:solidFill>
                <a:cs typeface="Arial" pitchFamily="34" charset="0"/>
              </a:rPr>
              <a:t>Freeman, J., Simonsen, B., </a:t>
            </a:r>
            <a:r>
              <a:rPr lang="en-US" sz="1200" dirty="0" err="1">
                <a:solidFill>
                  <a:srgbClr val="000000"/>
                </a:solidFill>
                <a:cs typeface="Arial" pitchFamily="34" charset="0"/>
              </a:rPr>
              <a:t>McCoach</a:t>
            </a:r>
            <a:r>
              <a:rPr lang="en-US" sz="1200" dirty="0">
                <a:solidFill>
                  <a:srgbClr val="000000"/>
                </a:solidFill>
                <a:cs typeface="Arial" pitchFamily="34" charset="0"/>
              </a:rPr>
              <a:t> D.B., Sugai, G., Lombardi, A., &amp; Horner, ( submitted) Implementation Effects of School-wide  </a:t>
            </a:r>
          </a:p>
          <a:p>
            <a:pPr marL="0" lvl="0" indent="0" fontAlgn="base">
              <a:spcBef>
                <a:spcPct val="0"/>
              </a:spcBef>
              <a:spcAft>
                <a:spcPct val="0"/>
              </a:spcAft>
              <a:buClrTx/>
              <a:buSzTx/>
              <a:buNone/>
            </a:pPr>
            <a:r>
              <a:rPr lang="en-US" sz="1200" dirty="0">
                <a:solidFill>
                  <a:srgbClr val="000000"/>
                </a:solidFill>
                <a:cs typeface="Arial" pitchFamily="34" charset="0"/>
              </a:rPr>
              <a:t>            Positive Behavior Interventions and Supports on Academic, Attendance, and Behavior Outcomes in High Schools.</a:t>
            </a:r>
          </a:p>
          <a:p>
            <a:pPr marL="454025" indent="-454025">
              <a:buNone/>
            </a:pPr>
            <a:endParaRPr lang="en-US" sz="1500" dirty="0">
              <a:cs typeface="Arial"/>
            </a:endParaRPr>
          </a:p>
          <a:p>
            <a:pPr marL="454025" indent="-454025">
              <a:buNone/>
            </a:pPr>
            <a:endParaRPr lang="en-US" sz="1500" dirty="0">
              <a:cs typeface="Arial"/>
            </a:endParaRPr>
          </a:p>
          <a:p>
            <a:pPr marL="454025" indent="-454025">
              <a:buNone/>
            </a:pPr>
            <a:endParaRPr lang="en-US" sz="1800" dirty="0">
              <a:cs typeface="Arial"/>
            </a:endParaRPr>
          </a:p>
        </p:txBody>
      </p:sp>
      <p:sp>
        <p:nvSpPr>
          <p:cNvPr id="6" name="Rounded Rectangle 5"/>
          <p:cNvSpPr/>
          <p:nvPr/>
        </p:nvSpPr>
        <p:spPr bwMode="auto">
          <a:xfrm rot="370274">
            <a:off x="1416800" y="1353208"/>
            <a:ext cx="6725674" cy="4623283"/>
          </a:xfrm>
          <a:prstGeom prst="roundRect">
            <a:avLst/>
          </a:prstGeom>
          <a:gradFill>
            <a:gsLst>
              <a:gs pos="0">
                <a:srgbClr val="5E9EFF"/>
              </a:gs>
              <a:gs pos="39999">
                <a:srgbClr val="85C2FF"/>
              </a:gs>
              <a:gs pos="70000">
                <a:srgbClr val="C4D6EB"/>
              </a:gs>
              <a:gs pos="100000">
                <a:srgbClr val="FFEBFA"/>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2F2B20"/>
                </a:solidFill>
                <a:latin typeface="Segoe" pitchFamily="34" charset="0"/>
              </a:rPr>
              <a:t>SWPBIS Experimentally Related to:</a:t>
            </a:r>
          </a:p>
          <a:p>
            <a:pPr algn="ctr" defTabSz="914099" fontAlgn="base">
              <a:spcBef>
                <a:spcPct val="0"/>
              </a:spcBef>
              <a:spcAft>
                <a:spcPct val="0"/>
              </a:spcAft>
            </a:pPr>
            <a:endParaRPr lang="en-US" sz="2300" dirty="0">
              <a:solidFill>
                <a:srgbClr val="2F2B20"/>
              </a:solidFill>
              <a:latin typeface="Segoe" pitchFamily="34" charset="0"/>
            </a:endParaRP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Reduction in </a:t>
            </a:r>
            <a:r>
              <a:rPr lang="en-US" sz="2300" b="1" dirty="0">
                <a:solidFill>
                  <a:srgbClr val="7030A0"/>
                </a:solidFill>
                <a:latin typeface="Segoe" pitchFamily="34" charset="0"/>
              </a:rPr>
              <a:t>problem behavior</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Increased </a:t>
            </a:r>
            <a:r>
              <a:rPr lang="en-US" sz="2300" b="1" dirty="0">
                <a:solidFill>
                  <a:srgbClr val="7030A0"/>
                </a:solidFill>
                <a:latin typeface="Segoe" pitchFamily="34" charset="0"/>
              </a:rPr>
              <a:t>academic performance</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Increased </a:t>
            </a:r>
            <a:r>
              <a:rPr lang="en-US" sz="2300" b="1" dirty="0">
                <a:solidFill>
                  <a:srgbClr val="7030A0"/>
                </a:solidFill>
                <a:latin typeface="Segoe" pitchFamily="34" charset="0"/>
              </a:rPr>
              <a:t>attendance</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Improved perception of </a:t>
            </a:r>
            <a:r>
              <a:rPr lang="en-US" sz="2300" b="1" dirty="0">
                <a:solidFill>
                  <a:srgbClr val="7030A0"/>
                </a:solidFill>
                <a:latin typeface="Segoe" pitchFamily="34" charset="0"/>
              </a:rPr>
              <a:t>safety</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Reduction in </a:t>
            </a:r>
            <a:r>
              <a:rPr lang="en-US" sz="2300" b="1" dirty="0">
                <a:solidFill>
                  <a:srgbClr val="7030A0"/>
                </a:solidFill>
                <a:latin typeface="Segoe" pitchFamily="34" charset="0"/>
              </a:rPr>
              <a:t>bullying behaviors</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Improved </a:t>
            </a:r>
            <a:r>
              <a:rPr lang="en-US" sz="2300" b="1" dirty="0">
                <a:solidFill>
                  <a:srgbClr val="7030A0"/>
                </a:solidFill>
                <a:latin typeface="Segoe" pitchFamily="34" charset="0"/>
              </a:rPr>
              <a:t>organizational efficiency</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Reduction in </a:t>
            </a:r>
            <a:r>
              <a:rPr lang="en-US" sz="2300" b="1" dirty="0">
                <a:solidFill>
                  <a:srgbClr val="7030A0"/>
                </a:solidFill>
                <a:latin typeface="Segoe" pitchFamily="34" charset="0"/>
              </a:rPr>
              <a:t>staff turnover</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Increased perception of </a:t>
            </a:r>
            <a:r>
              <a:rPr lang="en-US" sz="2300" b="1" dirty="0">
                <a:solidFill>
                  <a:srgbClr val="7030A0"/>
                </a:solidFill>
                <a:latin typeface="Segoe" pitchFamily="34" charset="0"/>
              </a:rPr>
              <a:t>teacher efficacy</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Improved </a:t>
            </a:r>
            <a:r>
              <a:rPr lang="en-US" sz="2300" b="1" dirty="0">
                <a:solidFill>
                  <a:srgbClr val="7030A0"/>
                </a:solidFill>
                <a:latin typeface="Segoe" pitchFamily="34" charset="0"/>
              </a:rPr>
              <a:t>Social Emotional competence</a:t>
            </a:r>
          </a:p>
        </p:txBody>
      </p:sp>
    </p:spTree>
    <p:extLst>
      <p:ext uri="{BB962C8B-B14F-4D97-AF65-F5344CB8AC3E}">
        <p14:creationId xmlns:p14="http://schemas.microsoft.com/office/powerpoint/2010/main" val="720572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5" name="Straight Arrow Connector 49"/>
          <p:cNvCxnSpPr>
            <a:cxnSpLocks noChangeShapeType="1"/>
            <a:stCxn id="26634" idx="3"/>
          </p:cNvCxnSpPr>
          <p:nvPr/>
        </p:nvCxnSpPr>
        <p:spPr bwMode="auto">
          <a:xfrm>
            <a:off x="3040063" y="1935163"/>
            <a:ext cx="3954462" cy="6540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 name="Oval 1"/>
          <p:cNvSpPr/>
          <p:nvPr/>
        </p:nvSpPr>
        <p:spPr>
          <a:xfrm>
            <a:off x="6951663" y="1930400"/>
            <a:ext cx="1752600" cy="2590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cs typeface="Arial"/>
              </a:rPr>
              <a:t>One Social Emotional Academic Framework</a:t>
            </a:r>
          </a:p>
        </p:txBody>
      </p:sp>
      <p:sp>
        <p:nvSpPr>
          <p:cNvPr id="26627" name="TextBox 2"/>
          <p:cNvSpPr txBox="1">
            <a:spLocks noChangeArrowheads="1"/>
          </p:cNvSpPr>
          <p:nvPr/>
        </p:nvSpPr>
        <p:spPr bwMode="auto">
          <a:xfrm>
            <a:off x="633413" y="2130425"/>
            <a:ext cx="23637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Restorative Practices</a:t>
            </a:r>
          </a:p>
        </p:txBody>
      </p:sp>
      <p:sp>
        <p:nvSpPr>
          <p:cNvPr id="26628" name="TextBox 3"/>
          <p:cNvSpPr txBox="1">
            <a:spLocks noChangeArrowheads="1"/>
          </p:cNvSpPr>
          <p:nvPr/>
        </p:nvSpPr>
        <p:spPr bwMode="auto">
          <a:xfrm>
            <a:off x="5410200" y="6111875"/>
            <a:ext cx="28654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Social Skills Programming</a:t>
            </a:r>
          </a:p>
        </p:txBody>
      </p:sp>
      <p:sp>
        <p:nvSpPr>
          <p:cNvPr id="26629" name="TextBox 4"/>
          <p:cNvSpPr txBox="1">
            <a:spLocks noChangeArrowheads="1"/>
          </p:cNvSpPr>
          <p:nvPr/>
        </p:nvSpPr>
        <p:spPr bwMode="auto">
          <a:xfrm>
            <a:off x="4919663" y="139700"/>
            <a:ext cx="304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Trauma Informed Strategies</a:t>
            </a:r>
          </a:p>
        </p:txBody>
      </p:sp>
      <p:sp>
        <p:nvSpPr>
          <p:cNvPr id="26630" name="TextBox 5"/>
          <p:cNvSpPr txBox="1">
            <a:spLocks noChangeArrowheads="1"/>
          </p:cNvSpPr>
          <p:nvPr/>
        </p:nvSpPr>
        <p:spPr bwMode="auto">
          <a:xfrm>
            <a:off x="312738" y="4178300"/>
            <a:ext cx="2863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Social Emotional Learning</a:t>
            </a:r>
          </a:p>
        </p:txBody>
      </p:sp>
      <p:sp>
        <p:nvSpPr>
          <p:cNvPr id="26631" name="TextBox 6"/>
          <p:cNvSpPr txBox="1">
            <a:spLocks noChangeArrowheads="1"/>
          </p:cNvSpPr>
          <p:nvPr/>
        </p:nvSpPr>
        <p:spPr bwMode="auto">
          <a:xfrm>
            <a:off x="4494213" y="588963"/>
            <a:ext cx="2378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School Mental Health</a:t>
            </a:r>
          </a:p>
        </p:txBody>
      </p:sp>
      <p:sp>
        <p:nvSpPr>
          <p:cNvPr id="26632" name="TextBox 7"/>
          <p:cNvSpPr txBox="1">
            <a:spLocks noChangeArrowheads="1"/>
          </p:cNvSpPr>
          <p:nvPr/>
        </p:nvSpPr>
        <p:spPr bwMode="auto">
          <a:xfrm>
            <a:off x="2360613" y="4556125"/>
            <a:ext cx="21717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Dropout Prevention</a:t>
            </a:r>
          </a:p>
        </p:txBody>
      </p:sp>
      <p:sp>
        <p:nvSpPr>
          <p:cNvPr id="26633" name="TextBox 8"/>
          <p:cNvSpPr txBox="1">
            <a:spLocks noChangeArrowheads="1"/>
          </p:cNvSpPr>
          <p:nvPr/>
        </p:nvSpPr>
        <p:spPr bwMode="auto">
          <a:xfrm>
            <a:off x="2444750" y="4975225"/>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Bullying Prevention</a:t>
            </a:r>
          </a:p>
        </p:txBody>
      </p:sp>
      <p:sp>
        <p:nvSpPr>
          <p:cNvPr id="26634" name="TextBox 9"/>
          <p:cNvSpPr txBox="1">
            <a:spLocks noChangeArrowheads="1"/>
          </p:cNvSpPr>
          <p:nvPr/>
        </p:nvSpPr>
        <p:spPr bwMode="auto">
          <a:xfrm>
            <a:off x="342900" y="1751013"/>
            <a:ext cx="26971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Classroom Management</a:t>
            </a:r>
          </a:p>
        </p:txBody>
      </p:sp>
      <p:sp>
        <p:nvSpPr>
          <p:cNvPr id="26635" name="TextBox 10"/>
          <p:cNvSpPr txBox="1">
            <a:spLocks noChangeArrowheads="1"/>
          </p:cNvSpPr>
          <p:nvPr/>
        </p:nvSpPr>
        <p:spPr bwMode="auto">
          <a:xfrm>
            <a:off x="1474788" y="5976938"/>
            <a:ext cx="27368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Cultural Responsiveness</a:t>
            </a:r>
          </a:p>
        </p:txBody>
      </p:sp>
      <p:sp>
        <p:nvSpPr>
          <p:cNvPr id="26636" name="TextBox 11"/>
          <p:cNvSpPr txBox="1">
            <a:spLocks noChangeArrowheads="1"/>
          </p:cNvSpPr>
          <p:nvPr/>
        </p:nvSpPr>
        <p:spPr bwMode="auto">
          <a:xfrm>
            <a:off x="279400" y="2543175"/>
            <a:ext cx="29765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Wellness &amp; Self-Regulation</a:t>
            </a:r>
          </a:p>
        </p:txBody>
      </p:sp>
      <p:sp>
        <p:nvSpPr>
          <p:cNvPr id="26637" name="TextBox 12"/>
          <p:cNvSpPr txBox="1">
            <a:spLocks noChangeArrowheads="1"/>
          </p:cNvSpPr>
          <p:nvPr/>
        </p:nvSpPr>
        <p:spPr bwMode="auto">
          <a:xfrm>
            <a:off x="5254625" y="5665788"/>
            <a:ext cx="21097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Literacy Instruction</a:t>
            </a:r>
          </a:p>
        </p:txBody>
      </p:sp>
      <p:sp>
        <p:nvSpPr>
          <p:cNvPr id="26638" name="TextBox 13"/>
          <p:cNvSpPr txBox="1">
            <a:spLocks noChangeArrowheads="1"/>
          </p:cNvSpPr>
          <p:nvPr/>
        </p:nvSpPr>
        <p:spPr bwMode="auto">
          <a:xfrm>
            <a:off x="531813" y="3086100"/>
            <a:ext cx="33385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Cognitive Behavior Counseling</a:t>
            </a:r>
          </a:p>
        </p:txBody>
      </p:sp>
      <p:sp>
        <p:nvSpPr>
          <p:cNvPr id="26639" name="TextBox 14"/>
          <p:cNvSpPr txBox="1">
            <a:spLocks noChangeArrowheads="1"/>
          </p:cNvSpPr>
          <p:nvPr/>
        </p:nvSpPr>
        <p:spPr bwMode="auto">
          <a:xfrm>
            <a:off x="1084263" y="3590925"/>
            <a:ext cx="2249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Check In Check Out</a:t>
            </a:r>
          </a:p>
        </p:txBody>
      </p:sp>
      <p:cxnSp>
        <p:nvCxnSpPr>
          <p:cNvPr id="26640" name="Straight Arrow Connector 16"/>
          <p:cNvCxnSpPr>
            <a:cxnSpLocks noChangeShapeType="1"/>
            <a:stCxn id="26629" idx="3"/>
          </p:cNvCxnSpPr>
          <p:nvPr/>
        </p:nvCxnSpPr>
        <p:spPr bwMode="auto">
          <a:xfrm>
            <a:off x="7967663" y="323850"/>
            <a:ext cx="0" cy="163036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1" name="Straight Arrow Connector 19"/>
          <p:cNvCxnSpPr>
            <a:cxnSpLocks noChangeShapeType="1"/>
            <a:stCxn id="26637" idx="3"/>
          </p:cNvCxnSpPr>
          <p:nvPr/>
        </p:nvCxnSpPr>
        <p:spPr bwMode="auto">
          <a:xfrm flipV="1">
            <a:off x="7364413" y="4598988"/>
            <a:ext cx="357187" cy="12509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2" name="Straight Arrow Connector 20"/>
          <p:cNvCxnSpPr>
            <a:cxnSpLocks noChangeShapeType="1"/>
            <a:stCxn id="26630" idx="3"/>
          </p:cNvCxnSpPr>
          <p:nvPr/>
        </p:nvCxnSpPr>
        <p:spPr bwMode="auto">
          <a:xfrm flipV="1">
            <a:off x="3176588" y="3660775"/>
            <a:ext cx="3717925" cy="70326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3" name="Straight Arrow Connector 28"/>
          <p:cNvCxnSpPr>
            <a:cxnSpLocks noChangeShapeType="1"/>
            <a:stCxn id="26639" idx="3"/>
          </p:cNvCxnSpPr>
          <p:nvPr/>
        </p:nvCxnSpPr>
        <p:spPr bwMode="auto">
          <a:xfrm flipV="1">
            <a:off x="3333750" y="3349625"/>
            <a:ext cx="3617913" cy="4254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4" name="Straight Arrow Connector 29"/>
          <p:cNvCxnSpPr>
            <a:cxnSpLocks noChangeShapeType="1"/>
            <a:stCxn id="26636" idx="3"/>
          </p:cNvCxnSpPr>
          <p:nvPr/>
        </p:nvCxnSpPr>
        <p:spPr bwMode="auto">
          <a:xfrm>
            <a:off x="3255963" y="2727325"/>
            <a:ext cx="3667125" cy="20161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5" name="Straight Arrow Connector 30"/>
          <p:cNvCxnSpPr>
            <a:cxnSpLocks noChangeShapeType="1"/>
            <a:stCxn id="26631" idx="3"/>
          </p:cNvCxnSpPr>
          <p:nvPr/>
        </p:nvCxnSpPr>
        <p:spPr bwMode="auto">
          <a:xfrm>
            <a:off x="6872288" y="773113"/>
            <a:ext cx="658812" cy="12573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6" name="Straight Arrow Connector 56"/>
          <p:cNvCxnSpPr>
            <a:cxnSpLocks noChangeShapeType="1"/>
            <a:stCxn id="26632" idx="3"/>
          </p:cNvCxnSpPr>
          <p:nvPr/>
        </p:nvCxnSpPr>
        <p:spPr bwMode="auto">
          <a:xfrm flipV="1">
            <a:off x="4532313" y="3779838"/>
            <a:ext cx="2419350" cy="960437"/>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7" name="Straight Arrow Connector 69"/>
          <p:cNvCxnSpPr>
            <a:cxnSpLocks noChangeShapeType="1"/>
            <a:stCxn id="26628" idx="3"/>
          </p:cNvCxnSpPr>
          <p:nvPr/>
        </p:nvCxnSpPr>
        <p:spPr bwMode="auto">
          <a:xfrm flipH="1" flipV="1">
            <a:off x="8150225" y="4521200"/>
            <a:ext cx="125413" cy="17748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8" name="Straight Arrow Connector 73"/>
          <p:cNvCxnSpPr>
            <a:cxnSpLocks noChangeShapeType="1"/>
            <a:stCxn id="26638" idx="3"/>
          </p:cNvCxnSpPr>
          <p:nvPr/>
        </p:nvCxnSpPr>
        <p:spPr bwMode="auto">
          <a:xfrm flipV="1">
            <a:off x="3870325" y="3067050"/>
            <a:ext cx="3081338" cy="2032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49" name="Straight Arrow Connector 76"/>
          <p:cNvCxnSpPr>
            <a:cxnSpLocks noChangeShapeType="1"/>
            <a:stCxn id="26633" idx="3"/>
          </p:cNvCxnSpPr>
          <p:nvPr/>
        </p:nvCxnSpPr>
        <p:spPr bwMode="auto">
          <a:xfrm flipV="1">
            <a:off x="4605338" y="3960813"/>
            <a:ext cx="2441575" cy="1198562"/>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50" name="Straight Arrow Connector 78"/>
          <p:cNvCxnSpPr>
            <a:cxnSpLocks noChangeShapeType="1"/>
            <a:stCxn id="26635" idx="3"/>
          </p:cNvCxnSpPr>
          <p:nvPr/>
        </p:nvCxnSpPr>
        <p:spPr bwMode="auto">
          <a:xfrm flipV="1">
            <a:off x="4211638" y="4433888"/>
            <a:ext cx="3152775" cy="17272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51" name="Straight Arrow Connector 83"/>
          <p:cNvCxnSpPr>
            <a:cxnSpLocks noChangeShapeType="1"/>
            <a:stCxn id="26627" idx="3"/>
          </p:cNvCxnSpPr>
          <p:nvPr/>
        </p:nvCxnSpPr>
        <p:spPr bwMode="auto">
          <a:xfrm>
            <a:off x="2997200" y="2314575"/>
            <a:ext cx="3983038" cy="42703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652" name="TextBox 42"/>
          <p:cNvSpPr txBox="1">
            <a:spLocks noChangeArrowheads="1"/>
          </p:cNvSpPr>
          <p:nvPr/>
        </p:nvSpPr>
        <p:spPr bwMode="auto">
          <a:xfrm>
            <a:off x="2505075" y="5470525"/>
            <a:ext cx="1893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School Climate</a:t>
            </a:r>
          </a:p>
        </p:txBody>
      </p:sp>
      <p:cxnSp>
        <p:nvCxnSpPr>
          <p:cNvPr id="26653" name="Straight Arrow Connector 43"/>
          <p:cNvCxnSpPr>
            <a:cxnSpLocks noChangeShapeType="1"/>
            <a:stCxn id="26652" idx="3"/>
            <a:endCxn id="2" idx="3"/>
          </p:cNvCxnSpPr>
          <p:nvPr/>
        </p:nvCxnSpPr>
        <p:spPr bwMode="auto">
          <a:xfrm flipV="1">
            <a:off x="4398963" y="4141788"/>
            <a:ext cx="2808287" cy="15144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654" name="TextBox 48"/>
          <p:cNvSpPr txBox="1">
            <a:spLocks noChangeArrowheads="1"/>
          </p:cNvSpPr>
          <p:nvPr/>
        </p:nvSpPr>
        <p:spPr bwMode="auto">
          <a:xfrm>
            <a:off x="4465638" y="931863"/>
            <a:ext cx="1979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Check &amp; Connect</a:t>
            </a:r>
          </a:p>
        </p:txBody>
      </p:sp>
      <p:cxnSp>
        <p:nvCxnSpPr>
          <p:cNvPr id="26655" name="Straight Arrow Connector 50"/>
          <p:cNvCxnSpPr>
            <a:cxnSpLocks noChangeShapeType="1"/>
            <a:stCxn id="26654" idx="3"/>
          </p:cNvCxnSpPr>
          <p:nvPr/>
        </p:nvCxnSpPr>
        <p:spPr bwMode="auto">
          <a:xfrm>
            <a:off x="6445250" y="1116013"/>
            <a:ext cx="938213" cy="1036637"/>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656" name="Straight Arrow Connector 62"/>
          <p:cNvCxnSpPr>
            <a:cxnSpLocks noChangeShapeType="1"/>
            <a:stCxn id="26657" idx="3"/>
          </p:cNvCxnSpPr>
          <p:nvPr/>
        </p:nvCxnSpPr>
        <p:spPr bwMode="auto">
          <a:xfrm>
            <a:off x="2936875" y="1436688"/>
            <a:ext cx="4110038" cy="1033462"/>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657" name="TextBox 63"/>
          <p:cNvSpPr txBox="1">
            <a:spLocks noChangeArrowheads="1"/>
          </p:cNvSpPr>
          <p:nvPr/>
        </p:nvSpPr>
        <p:spPr bwMode="auto">
          <a:xfrm>
            <a:off x="239713" y="1252538"/>
            <a:ext cx="26971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Function-based Support</a:t>
            </a:r>
          </a:p>
        </p:txBody>
      </p:sp>
      <p:cxnSp>
        <p:nvCxnSpPr>
          <p:cNvPr id="26658" name="Straight Arrow Connector 87"/>
          <p:cNvCxnSpPr>
            <a:cxnSpLocks noChangeShapeType="1"/>
            <a:stCxn id="26659" idx="3"/>
          </p:cNvCxnSpPr>
          <p:nvPr/>
        </p:nvCxnSpPr>
        <p:spPr bwMode="auto">
          <a:xfrm>
            <a:off x="2509838" y="992188"/>
            <a:ext cx="4587875" cy="14128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659" name="TextBox 88"/>
          <p:cNvSpPr txBox="1">
            <a:spLocks noChangeArrowheads="1"/>
          </p:cNvSpPr>
          <p:nvPr/>
        </p:nvSpPr>
        <p:spPr bwMode="auto">
          <a:xfrm>
            <a:off x="793750" y="808038"/>
            <a:ext cx="17160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Wraparound</a:t>
            </a:r>
          </a:p>
        </p:txBody>
      </p:sp>
      <p:cxnSp>
        <p:nvCxnSpPr>
          <p:cNvPr id="26660" name="Straight Arrow Connector 96"/>
          <p:cNvCxnSpPr>
            <a:cxnSpLocks noChangeShapeType="1"/>
            <a:stCxn id="26661" idx="3"/>
            <a:endCxn id="2" idx="1"/>
          </p:cNvCxnSpPr>
          <p:nvPr/>
        </p:nvCxnSpPr>
        <p:spPr bwMode="auto">
          <a:xfrm>
            <a:off x="2601913" y="569913"/>
            <a:ext cx="4605337" cy="17399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661" name="TextBox 97"/>
          <p:cNvSpPr txBox="1">
            <a:spLocks noChangeArrowheads="1"/>
          </p:cNvSpPr>
          <p:nvPr/>
        </p:nvSpPr>
        <p:spPr bwMode="auto">
          <a:xfrm>
            <a:off x="304800" y="385763"/>
            <a:ext cx="2297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Discipline and Safety</a:t>
            </a:r>
          </a:p>
        </p:txBody>
      </p:sp>
    </p:spTree>
    <p:extLst>
      <p:ext uri="{BB962C8B-B14F-4D97-AF65-F5344CB8AC3E}">
        <p14:creationId xmlns:p14="http://schemas.microsoft.com/office/powerpoint/2010/main" val="73310321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00"/>
                </a:solidFill>
              </a:rPr>
              <a:t>PBIS Provides a Solid Foundation…. but More is Needed…</a:t>
            </a:r>
          </a:p>
        </p:txBody>
      </p:sp>
      <p:sp>
        <p:nvSpPr>
          <p:cNvPr id="3" name="Content Placeholder 2"/>
          <p:cNvSpPr>
            <a:spLocks noGrp="1"/>
          </p:cNvSpPr>
          <p:nvPr>
            <p:ph idx="1"/>
          </p:nvPr>
        </p:nvSpPr>
        <p:spPr/>
        <p:txBody>
          <a:bodyPr>
            <a:normAutofit fontScale="85000" lnSpcReduction="10000"/>
          </a:bodyPr>
          <a:lstStyle/>
          <a:p>
            <a:r>
              <a:rPr lang="en-US" dirty="0"/>
              <a:t>Many schools implementing PBIS struggle to implement effective interventions at Tiers 2 and 3 </a:t>
            </a:r>
          </a:p>
          <a:p>
            <a:endParaRPr lang="en-US" dirty="0"/>
          </a:p>
          <a:p>
            <a:r>
              <a:rPr lang="en-US" dirty="0"/>
              <a:t>Many systems struggle to align multiple initiatives</a:t>
            </a:r>
          </a:p>
          <a:p>
            <a:pPr marL="0" indent="0">
              <a:buNone/>
            </a:pPr>
            <a:endParaRPr lang="en-US" dirty="0"/>
          </a:p>
          <a:p>
            <a:r>
              <a:rPr lang="en-US" dirty="0"/>
              <a:t>Youth with “internalizing” issues may go undetected </a:t>
            </a:r>
          </a:p>
          <a:p>
            <a:pPr marL="0" indent="0">
              <a:buNone/>
            </a:pPr>
            <a:endParaRPr lang="en-US" dirty="0"/>
          </a:p>
          <a:p>
            <a:r>
              <a:rPr lang="en-US" dirty="0"/>
              <a:t>PBIS systems (although showing success in social climate and discipline) often do not address broader community data and mental health prevention. </a:t>
            </a:r>
          </a:p>
          <a:p>
            <a:endParaRPr lang="en-US" dirty="0"/>
          </a:p>
        </p:txBody>
      </p:sp>
    </p:spTree>
    <p:extLst>
      <p:ext uri="{BB962C8B-B14F-4D97-AF65-F5344CB8AC3E}">
        <p14:creationId xmlns:p14="http://schemas.microsoft.com/office/powerpoint/2010/main" val="4460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What is an Interconnected systems framework (ISF)?</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2902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Alignment of PBIS &amp; Mental Health</a:t>
            </a:r>
          </a:p>
        </p:txBody>
      </p:sp>
      <p:sp>
        <p:nvSpPr>
          <p:cNvPr id="3" name="Content Placeholder 2"/>
          <p:cNvSpPr>
            <a:spLocks noGrp="1"/>
          </p:cNvSpPr>
          <p:nvPr>
            <p:ph idx="1"/>
          </p:nvPr>
        </p:nvSpPr>
        <p:spPr>
          <a:xfrm>
            <a:off x="651510" y="1303020"/>
            <a:ext cx="8229600" cy="4525963"/>
          </a:xfrm>
        </p:spPr>
        <p:txBody>
          <a:bodyPr>
            <a:normAutofit/>
          </a:bodyPr>
          <a:lstStyle/>
          <a:p>
            <a:r>
              <a:rPr lang="en-US" sz="2800" dirty="0"/>
              <a:t>Moving from a co-located school mental health model to an integrated model where all S/E/B interventions are designed, delivered, and monitored through one set of teams at each school.</a:t>
            </a:r>
          </a:p>
          <a:p>
            <a:pPr marL="0" indent="0">
              <a:buNone/>
            </a:pPr>
            <a:endParaRPr lang="en-US" sz="2800" dirty="0"/>
          </a:p>
          <a:p>
            <a:r>
              <a:rPr lang="en-US" sz="2800" dirty="0"/>
              <a:t>Community and school-based clinicians actively participate with other school staff in multi-tiered teams, reviewing data and ensuring effective system structures at the school level.</a:t>
            </a:r>
          </a:p>
          <a:p>
            <a:endParaRPr lang="en-US" dirty="0"/>
          </a:p>
        </p:txBody>
      </p:sp>
      <p:sp>
        <p:nvSpPr>
          <p:cNvPr id="4" name="TextBox 3">
            <a:extLst>
              <a:ext uri="{FF2B5EF4-FFF2-40B4-BE49-F238E27FC236}">
                <a16:creationId xmlns:a16="http://schemas.microsoft.com/office/drawing/2014/main" id="{427B736C-DEE0-E049-B54C-89160178444A}"/>
              </a:ext>
            </a:extLst>
          </p:cNvPr>
          <p:cNvSpPr txBox="1"/>
          <p:nvPr/>
        </p:nvSpPr>
        <p:spPr>
          <a:xfrm>
            <a:off x="285750" y="6023610"/>
            <a:ext cx="8784456" cy="738664"/>
          </a:xfrm>
          <a:prstGeom prst="rect">
            <a:avLst/>
          </a:prstGeom>
          <a:noFill/>
        </p:spPr>
        <p:txBody>
          <a:bodyPr wrap="none" rtlCol="0">
            <a:spAutoFit/>
          </a:bodyPr>
          <a:lstStyle/>
          <a:p>
            <a:r>
              <a:rPr lang="en-US" sz="1400" dirty="0"/>
              <a:t>DSFI 3.4 Alignment to Initiatives: Clear description of initiative alignment (e.g., graphic organizer, organizational chart, </a:t>
            </a:r>
          </a:p>
          <a:p>
            <a:r>
              <a:rPr lang="en-US" sz="1400" dirty="0"/>
              <a:t>conceptual map) displays integrated and/or collaborative implementation of PBIS with existing initiatives having</a:t>
            </a:r>
          </a:p>
          <a:p>
            <a:r>
              <a:rPr lang="en-US" sz="1400" dirty="0"/>
              <a:t>similar goals, outcomes, systems, and practices.</a:t>
            </a:r>
          </a:p>
        </p:txBody>
      </p:sp>
    </p:spTree>
    <p:extLst>
      <p:ext uri="{BB962C8B-B14F-4D97-AF65-F5344CB8AC3E}">
        <p14:creationId xmlns:p14="http://schemas.microsoft.com/office/powerpoint/2010/main" val="3694606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81"/>
            <a:ext cx="8229600" cy="1143000"/>
          </a:xfrm>
        </p:spPr>
        <p:txBody>
          <a:bodyPr/>
          <a:lstStyle/>
          <a:p>
            <a:r>
              <a:rPr lang="en-US" b="1" dirty="0"/>
              <a:t>ISF History/Development:</a:t>
            </a:r>
          </a:p>
        </p:txBody>
      </p:sp>
      <p:sp>
        <p:nvSpPr>
          <p:cNvPr id="3" name="Content Placeholder 2"/>
          <p:cNvSpPr>
            <a:spLocks noGrp="1"/>
          </p:cNvSpPr>
          <p:nvPr>
            <p:ph idx="1"/>
          </p:nvPr>
        </p:nvSpPr>
        <p:spPr>
          <a:xfrm>
            <a:off x="457200" y="1232581"/>
            <a:ext cx="8229600" cy="4792204"/>
          </a:xfrm>
        </p:spPr>
        <p:txBody>
          <a:bodyPr>
            <a:normAutofit fontScale="25000" lnSpcReduction="20000"/>
          </a:bodyPr>
          <a:lstStyle/>
          <a:p>
            <a:r>
              <a:rPr lang="en-US" sz="8000" dirty="0"/>
              <a:t>2002-2007: Site Development with PBIS Expansion (informal and independent), Community of Practice focus on integration of PBIS &amp; SMH)</a:t>
            </a:r>
          </a:p>
          <a:p>
            <a:pPr marL="0" indent="0">
              <a:buNone/>
            </a:pPr>
            <a:endParaRPr lang="en-US" sz="8000" dirty="0"/>
          </a:p>
          <a:p>
            <a:r>
              <a:rPr lang="en-US" sz="8000" dirty="0"/>
              <a:t>2008: ISF White Paper: formal partnership between PBIS and SMH</a:t>
            </a:r>
          </a:p>
          <a:p>
            <a:r>
              <a:rPr lang="en-US" sz="8000" dirty="0"/>
              <a:t>2009- 2013: Monthly calls with implementation sites, national presentations (from sessions to strands)</a:t>
            </a:r>
          </a:p>
          <a:p>
            <a:r>
              <a:rPr lang="en-US" sz="8000" dirty="0"/>
              <a:t>2009-2011: Grant Submissions</a:t>
            </a:r>
          </a:p>
          <a:p>
            <a:r>
              <a:rPr lang="en-US" sz="8000" dirty="0"/>
              <a:t>June 2012-September 2013: ISF Monograph &amp; Monograph Advisory group</a:t>
            </a:r>
          </a:p>
          <a:p>
            <a:pPr marL="0" indent="0">
              <a:buNone/>
            </a:pPr>
            <a:endParaRPr lang="en-US" sz="8000" dirty="0"/>
          </a:p>
          <a:p>
            <a:r>
              <a:rPr lang="en-US" sz="8000" dirty="0"/>
              <a:t>2015: ISF Learning Community, SOC  Webinar Series</a:t>
            </a:r>
          </a:p>
          <a:p>
            <a:r>
              <a:rPr lang="en-US" sz="8000" dirty="0"/>
              <a:t>2016: Randomized Control Trial Grant awarded</a:t>
            </a:r>
          </a:p>
          <a:p>
            <a:r>
              <a:rPr lang="en-US" sz="8000" dirty="0"/>
              <a:t>2016-2017: Targeted Work Group Webinars, knowledge development sites</a:t>
            </a:r>
          </a:p>
          <a:p>
            <a:r>
              <a:rPr lang="en-US" sz="8000" dirty="0"/>
              <a:t>2018: Continued webinars/knowledge development sites, expanded Training/TA curriculum and workbook available online</a:t>
            </a:r>
          </a:p>
          <a:p>
            <a:r>
              <a:rPr lang="en-US" sz="8000" dirty="0"/>
              <a:t>2019: Targeted Work Group (PLC) webinars</a:t>
            </a:r>
          </a:p>
          <a:p>
            <a:pPr marL="0" indent="0">
              <a:buNone/>
            </a:pPr>
            <a:endParaRPr lang="en-US" sz="8000" dirty="0"/>
          </a:p>
          <a:p>
            <a:endParaRPr lang="en-US" sz="8000" dirty="0"/>
          </a:p>
          <a:p>
            <a:endParaRPr lang="en-US" dirty="0"/>
          </a:p>
        </p:txBody>
      </p:sp>
    </p:spTree>
    <p:extLst>
      <p:ext uri="{BB962C8B-B14F-4D97-AF65-F5344CB8AC3E}">
        <p14:creationId xmlns:p14="http://schemas.microsoft.com/office/powerpoint/2010/main" val="4106463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fontScale="90000"/>
          </a:bodyPr>
          <a:lstStyle/>
          <a:p>
            <a:r>
              <a:rPr lang="en-US" b="1" dirty="0"/>
              <a:t>2019-2024</a:t>
            </a:r>
            <a:br>
              <a:rPr lang="en-US" b="1" dirty="0"/>
            </a:br>
            <a:r>
              <a:rPr lang="en-US" sz="3100" b="1" dirty="0"/>
              <a:t>OSEP’s  National PBIS Center (PBIS V - 2018- 2024) </a:t>
            </a:r>
            <a:br>
              <a:rPr lang="en-US" b="1" dirty="0"/>
            </a:br>
            <a:endParaRPr lang="en-US" b="1" dirty="0"/>
          </a:p>
        </p:txBody>
      </p:sp>
      <p:sp>
        <p:nvSpPr>
          <p:cNvPr id="2" name="Text Placeholder 1"/>
          <p:cNvSpPr>
            <a:spLocks noGrp="1"/>
          </p:cNvSpPr>
          <p:nvPr>
            <p:ph idx="1"/>
          </p:nvPr>
        </p:nvSpPr>
        <p:spPr>
          <a:xfrm>
            <a:off x="457200" y="1724818"/>
            <a:ext cx="8229600" cy="4525963"/>
          </a:xfrm>
        </p:spPr>
        <p:txBody>
          <a:bodyPr>
            <a:normAutofit/>
          </a:bodyPr>
          <a:lstStyle/>
          <a:p>
            <a:r>
              <a:rPr lang="en-US" dirty="0"/>
              <a:t>National PBIS Center: Development of ISF Demonstration sites </a:t>
            </a:r>
          </a:p>
          <a:p>
            <a:pPr lvl="1"/>
            <a:r>
              <a:rPr lang="en-US" dirty="0"/>
              <a:t>8 states represented</a:t>
            </a:r>
          </a:p>
          <a:p>
            <a:pPr lvl="1"/>
            <a:r>
              <a:rPr lang="en-US" dirty="0"/>
              <a:t>15 districts</a:t>
            </a:r>
          </a:p>
          <a:p>
            <a:pPr lvl="1"/>
            <a:r>
              <a:rPr lang="en-US" dirty="0"/>
              <a:t>30 schools</a:t>
            </a:r>
          </a:p>
          <a:p>
            <a:r>
              <a:rPr lang="en-US" dirty="0"/>
              <a:t>Volume 2 of ISF monograph:  An Implementation Guide</a:t>
            </a:r>
          </a:p>
        </p:txBody>
      </p:sp>
    </p:spTree>
    <p:extLst>
      <p:ext uri="{BB962C8B-B14F-4D97-AF65-F5344CB8AC3E}">
        <p14:creationId xmlns:p14="http://schemas.microsoft.com/office/powerpoint/2010/main" val="202227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The Interconnected Systems Framework (ISF)</a:t>
            </a:r>
          </a:p>
        </p:txBody>
      </p:sp>
      <p:sp>
        <p:nvSpPr>
          <p:cNvPr id="3" name="Content Placeholder 2"/>
          <p:cNvSpPr>
            <a:spLocks noGrp="1"/>
          </p:cNvSpPr>
          <p:nvPr>
            <p:ph idx="1"/>
          </p:nvPr>
        </p:nvSpPr>
        <p:spPr>
          <a:xfrm>
            <a:off x="457200" y="1365151"/>
            <a:ext cx="8229600" cy="4525963"/>
          </a:xfrm>
        </p:spPr>
        <p:txBody>
          <a:bodyPr>
            <a:normAutofit/>
          </a:bodyPr>
          <a:lstStyle/>
          <a:p>
            <a:r>
              <a:rPr lang="en-US" sz="2800" dirty="0"/>
              <a:t>Deliberate application of the multi-tiered PBIS Framework for all social-emotional-behavioral (SEB) interventions, </a:t>
            </a:r>
            <a:r>
              <a:rPr lang="en-US" sz="2000" dirty="0"/>
              <a:t>(e.g. Mental Health, Social Emotional Instruction, Trauma-Informed Practices, Bully Prevention, etc.), </a:t>
            </a:r>
          </a:p>
          <a:p>
            <a:pPr marL="0" indent="0">
              <a:buNone/>
            </a:pPr>
            <a:endParaRPr lang="en-US" sz="2000" dirty="0"/>
          </a:p>
          <a:p>
            <a:r>
              <a:rPr lang="en-US" sz="2800" dirty="0"/>
              <a:t>Aligning all SEB related initiatives through </a:t>
            </a:r>
            <a:r>
              <a:rPr lang="en-US" sz="2800" u="sng" dirty="0"/>
              <a:t>one system at the state/regional, district and school level.</a:t>
            </a:r>
          </a:p>
          <a:p>
            <a:pPr marL="0" indent="0">
              <a:buNone/>
            </a:pPr>
            <a:endParaRPr lang="en-US" sz="2800" u="sng" dirty="0"/>
          </a:p>
          <a:p>
            <a:r>
              <a:rPr lang="en-US" sz="2800" dirty="0"/>
              <a:t>Active participation of Family and Youth is a central feature of the ISF.</a:t>
            </a:r>
          </a:p>
          <a:p>
            <a:endParaRPr lang="en-US" dirty="0"/>
          </a:p>
        </p:txBody>
      </p:sp>
      <p:sp>
        <p:nvSpPr>
          <p:cNvPr id="4" name="TextBox 3">
            <a:extLst>
              <a:ext uri="{FF2B5EF4-FFF2-40B4-BE49-F238E27FC236}">
                <a16:creationId xmlns:a16="http://schemas.microsoft.com/office/drawing/2014/main" id="{D3D4543D-11D9-E14E-A45D-56FA8DE630C3}"/>
              </a:ext>
            </a:extLst>
          </p:cNvPr>
          <p:cNvSpPr txBox="1"/>
          <p:nvPr/>
        </p:nvSpPr>
        <p:spPr>
          <a:xfrm>
            <a:off x="457200" y="6180892"/>
            <a:ext cx="8252259" cy="800219"/>
          </a:xfrm>
          <a:prstGeom prst="rect">
            <a:avLst/>
          </a:prstGeom>
          <a:noFill/>
        </p:spPr>
        <p:txBody>
          <a:bodyPr wrap="none" rtlCol="0">
            <a:spAutoFit/>
          </a:bodyPr>
          <a:lstStyle/>
          <a:p>
            <a:r>
              <a:rPr lang="en-US" sz="1400" dirty="0"/>
              <a:t>DSFI 3.2 Community Agency Alignment: Procedures exist to ensure that all external community agency work is </a:t>
            </a:r>
          </a:p>
          <a:p>
            <a:r>
              <a:rPr lang="en-US" sz="1400" dirty="0"/>
              <a:t>aligned to PBIS framework, evidence- based practices, and organizational goals of the district.</a:t>
            </a:r>
          </a:p>
          <a:p>
            <a:endParaRPr lang="en-US" dirty="0"/>
          </a:p>
        </p:txBody>
      </p:sp>
    </p:spTree>
    <p:extLst>
      <p:ext uri="{BB962C8B-B14F-4D97-AF65-F5344CB8AC3E}">
        <p14:creationId xmlns:p14="http://schemas.microsoft.com/office/powerpoint/2010/main" val="217864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622EC-1843-FB45-9362-8620A86607DD}"/>
              </a:ext>
            </a:extLst>
          </p:cNvPr>
          <p:cNvSpPr>
            <a:spLocks noGrp="1"/>
          </p:cNvSpPr>
          <p:nvPr>
            <p:ph type="sldNum" sz="quarter" idx="10"/>
          </p:nvPr>
        </p:nvSpPr>
        <p:spPr/>
        <p:txBody>
          <a:bodyPr/>
          <a:lstStyle/>
          <a:p>
            <a:fld id="{48F63A3B-78C7-47BE-AE5E-E10140E04643}" type="slidenum">
              <a:rPr lang="en-US" smtClean="0"/>
              <a:pPr/>
              <a:t>3</a:t>
            </a:fld>
            <a:endParaRPr lang="en-US" dirty="0"/>
          </a:p>
        </p:txBody>
      </p:sp>
      <p:sp>
        <p:nvSpPr>
          <p:cNvPr id="3" name="Title 2">
            <a:extLst>
              <a:ext uri="{FF2B5EF4-FFF2-40B4-BE49-F238E27FC236}">
                <a16:creationId xmlns:a16="http://schemas.microsoft.com/office/drawing/2014/main" id="{01D5B529-D3A5-9042-90CA-AA656C12AD0F}"/>
              </a:ext>
            </a:extLst>
          </p:cNvPr>
          <p:cNvSpPr>
            <a:spLocks noGrp="1"/>
          </p:cNvSpPr>
          <p:nvPr>
            <p:ph type="title"/>
          </p:nvPr>
        </p:nvSpPr>
        <p:spPr/>
        <p:txBody>
          <a:bodyPr>
            <a:normAutofit fontScale="90000"/>
          </a:bodyPr>
          <a:lstStyle/>
          <a:p>
            <a:r>
              <a:rPr lang="en-US" dirty="0">
                <a:solidFill>
                  <a:schemeClr val="tx2"/>
                </a:solidFill>
              </a:rPr>
              <a:t>Introductions and How You Got “Here”</a:t>
            </a:r>
          </a:p>
        </p:txBody>
      </p:sp>
      <p:sp>
        <p:nvSpPr>
          <p:cNvPr id="5" name="Text Placeholder 4">
            <a:extLst>
              <a:ext uri="{FF2B5EF4-FFF2-40B4-BE49-F238E27FC236}">
                <a16:creationId xmlns:a16="http://schemas.microsoft.com/office/drawing/2014/main" id="{90EA734E-A4F3-454F-9D9F-CFB827A10A66}"/>
              </a:ext>
            </a:extLst>
          </p:cNvPr>
          <p:cNvSpPr>
            <a:spLocks noGrp="1"/>
          </p:cNvSpPr>
          <p:nvPr>
            <p:ph type="body" idx="1"/>
          </p:nvPr>
        </p:nvSpPr>
        <p:spPr>
          <a:xfrm>
            <a:off x="933450" y="2152650"/>
            <a:ext cx="7753350" cy="3973513"/>
          </a:xfrm>
        </p:spPr>
        <p:txBody>
          <a:bodyPr>
            <a:normAutofit/>
          </a:bodyPr>
          <a:lstStyle/>
          <a:p>
            <a:pPr marL="0" indent="0">
              <a:buNone/>
            </a:pPr>
            <a:r>
              <a:rPr lang="en-US" sz="2400" dirty="0"/>
              <a:t>District/School Participants:</a:t>
            </a:r>
          </a:p>
          <a:p>
            <a:pPr marL="0" indent="0">
              <a:buNone/>
            </a:pPr>
            <a:endParaRPr lang="en-US" sz="2400" dirty="0"/>
          </a:p>
          <a:p>
            <a:pPr marL="0" indent="0">
              <a:buNone/>
            </a:pPr>
            <a:r>
              <a:rPr lang="en-US" sz="2400" dirty="0"/>
              <a:t>Community MH Partner Participants:</a:t>
            </a:r>
          </a:p>
          <a:p>
            <a:pPr lvl="1"/>
            <a:endParaRPr lang="en-US" sz="2400" dirty="0"/>
          </a:p>
          <a:p>
            <a:pPr marL="0" indent="0">
              <a:buNone/>
            </a:pPr>
            <a:endParaRPr lang="en-US" sz="2400" dirty="0"/>
          </a:p>
        </p:txBody>
      </p:sp>
    </p:spTree>
    <p:extLst>
      <p:ext uri="{BB962C8B-B14F-4D97-AF65-F5344CB8AC3E}">
        <p14:creationId xmlns:p14="http://schemas.microsoft.com/office/powerpoint/2010/main" val="341303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12352" y="102835"/>
            <a:ext cx="7511441" cy="1143000"/>
          </a:xfrm>
        </p:spPr>
        <p:txBody>
          <a:bodyPr/>
          <a:lstStyle/>
          <a:p>
            <a:r>
              <a:rPr lang="en-US" sz="4000" b="1" dirty="0"/>
              <a:t>ISF Defined</a:t>
            </a:r>
          </a:p>
        </p:txBody>
      </p:sp>
      <p:sp>
        <p:nvSpPr>
          <p:cNvPr id="3" name="Content Placeholder 2"/>
          <p:cNvSpPr>
            <a:spLocks noGrp="1"/>
          </p:cNvSpPr>
          <p:nvPr>
            <p:ph idx="1"/>
          </p:nvPr>
        </p:nvSpPr>
        <p:spPr>
          <a:xfrm>
            <a:off x="395288" y="1386673"/>
            <a:ext cx="8025231" cy="5183990"/>
          </a:xfrm>
        </p:spPr>
        <p:txBody>
          <a:bodyPr>
            <a:normAutofit/>
          </a:bodyPr>
          <a:lstStyle/>
          <a:p>
            <a:pPr marL="342900" lvl="1" indent="-342900">
              <a:defRPr/>
            </a:pPr>
            <a:r>
              <a:rPr lang="en-US" sz="2800" u="sng" dirty="0"/>
              <a:t>Structure </a:t>
            </a:r>
            <a:r>
              <a:rPr lang="en-US" sz="2800" dirty="0"/>
              <a:t>and </a:t>
            </a:r>
            <a:r>
              <a:rPr lang="en-US" sz="2800" u="sng" dirty="0"/>
              <a:t>process</a:t>
            </a:r>
            <a:r>
              <a:rPr lang="en-US" sz="2800" dirty="0"/>
              <a:t> for education and mental health systems to interact in most effective and efficient way.</a:t>
            </a:r>
          </a:p>
          <a:p>
            <a:pPr marL="0" lvl="1" indent="0">
              <a:buFontTx/>
              <a:buNone/>
              <a:defRPr/>
            </a:pPr>
            <a:r>
              <a:rPr lang="en-US" sz="2800" dirty="0"/>
              <a:t>  </a:t>
            </a:r>
          </a:p>
          <a:p>
            <a:pPr marL="342900" lvl="1" indent="-342900">
              <a:defRPr/>
            </a:pPr>
            <a:r>
              <a:rPr lang="en-US" dirty="0"/>
              <a:t>G</a:t>
            </a:r>
            <a:r>
              <a:rPr lang="en-US" sz="2800" dirty="0"/>
              <a:t>uided by </a:t>
            </a:r>
            <a:r>
              <a:rPr lang="en-US" sz="2800" u="sng" dirty="0"/>
              <a:t>key stakeholders</a:t>
            </a:r>
            <a:r>
              <a:rPr lang="en-US" sz="2800" dirty="0"/>
              <a:t> in education and mental health/community systems </a:t>
            </a:r>
          </a:p>
          <a:p>
            <a:pPr marL="0" lvl="1" indent="0">
              <a:buNone/>
              <a:defRPr/>
            </a:pPr>
            <a:endParaRPr lang="en-US" sz="2800" dirty="0"/>
          </a:p>
          <a:p>
            <a:pPr marL="342900" lvl="1" indent="-342900">
              <a:defRPr/>
            </a:pPr>
            <a:r>
              <a:rPr lang="en-US" dirty="0"/>
              <a:t>W</a:t>
            </a:r>
            <a:r>
              <a:rPr lang="en-US" sz="2800" dirty="0"/>
              <a:t>ho have the </a:t>
            </a:r>
            <a:r>
              <a:rPr lang="en-US" sz="2800" u="sng" dirty="0"/>
              <a:t>authority</a:t>
            </a:r>
            <a:r>
              <a:rPr lang="en-US" sz="2800" dirty="0"/>
              <a:t> to reallocate resources, change role and function of staff, and change policy.  </a:t>
            </a:r>
          </a:p>
          <a:p>
            <a:pPr marL="0" lvl="1" indent="0">
              <a:buFontTx/>
              <a:buNone/>
              <a:defRPr/>
            </a:pPr>
            <a:endParaRPr lang="en-US" sz="2800" dirty="0"/>
          </a:p>
          <a:p>
            <a:pPr marL="0" lvl="1" indent="0">
              <a:buNone/>
              <a:defRPr/>
            </a:pPr>
            <a:endParaRPr lang="en-US" sz="2800" u="sng" dirty="0"/>
          </a:p>
          <a:p>
            <a:pPr marL="342900" lvl="1" indent="-342900">
              <a:defRPr/>
            </a:pPr>
            <a:endParaRPr lang="en-US" sz="2800" dirty="0"/>
          </a:p>
          <a:p>
            <a:pPr marL="400050" lvl="2" indent="0">
              <a:buFontTx/>
              <a:buNone/>
              <a:defRPr/>
            </a:pPr>
            <a:endParaRPr lang="en-US" sz="2400" dirty="0"/>
          </a:p>
        </p:txBody>
      </p:sp>
    </p:spTree>
    <p:extLst>
      <p:ext uri="{BB962C8B-B14F-4D97-AF65-F5344CB8AC3E}">
        <p14:creationId xmlns:p14="http://schemas.microsoft.com/office/powerpoint/2010/main" val="952228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3926" y="203200"/>
            <a:ext cx="8688680" cy="1016000"/>
          </a:xfrm>
        </p:spPr>
        <p:txBody>
          <a:bodyPr lIns="81280" tIns="40640" rIns="81280" bIns="40640" anchor="t">
            <a:normAutofit fontScale="90000"/>
          </a:bodyPr>
          <a:lstStyle/>
          <a:p>
            <a:r>
              <a:rPr lang="en-US" b="1" dirty="0">
                <a:latin typeface="Palatino Linotype" pitchFamily="18" charset="0"/>
              </a:rPr>
              <a:t>ISF Enhances MTSS Core Features</a:t>
            </a:r>
            <a:br>
              <a:rPr lang="en-US" b="1" dirty="0">
                <a:latin typeface="Palatino Linotype" pitchFamily="18" charset="0"/>
              </a:rPr>
            </a:br>
            <a:endParaRPr lang="en-US" b="1" dirty="0">
              <a:latin typeface="Palatino Linotype" pitchFamily="18" charset="0"/>
            </a:endParaRPr>
          </a:p>
        </p:txBody>
      </p:sp>
      <p:sp>
        <p:nvSpPr>
          <p:cNvPr id="14339" name="Content Placeholder 2"/>
          <p:cNvSpPr>
            <a:spLocks noGrp="1"/>
          </p:cNvSpPr>
          <p:nvPr>
            <p:ph idx="1"/>
          </p:nvPr>
        </p:nvSpPr>
        <p:spPr>
          <a:xfrm>
            <a:off x="233926" y="1219200"/>
            <a:ext cx="8688680" cy="4724400"/>
          </a:xfrm>
        </p:spPr>
        <p:txBody>
          <a:bodyPr lIns="81280" tIns="40640" rIns="81280" bIns="40640">
            <a:noAutofit/>
          </a:bodyPr>
          <a:lstStyle/>
          <a:p>
            <a:pPr marL="396875" lvl="1">
              <a:buBlip>
                <a:blip r:embed="rId3"/>
              </a:buBlip>
              <a:defRPr/>
            </a:pPr>
            <a:r>
              <a:rPr lang="en-US" sz="2400" b="1" dirty="0">
                <a:latin typeface="Palatino Linotype" pitchFamily="18" charset="0"/>
              </a:rPr>
              <a:t>Effective teams </a:t>
            </a:r>
            <a:r>
              <a:rPr lang="en-US" sz="2400" dirty="0">
                <a:latin typeface="Palatino Linotype" pitchFamily="18" charset="0"/>
              </a:rPr>
              <a:t>that include community mental health providers</a:t>
            </a:r>
          </a:p>
          <a:p>
            <a:pPr marL="396875" lvl="1">
              <a:buBlip>
                <a:blip r:embed="rId3"/>
              </a:buBlip>
              <a:defRPr/>
            </a:pPr>
            <a:r>
              <a:rPr lang="en-US" sz="2400" b="1" dirty="0">
                <a:latin typeface="Palatino Linotype" pitchFamily="18" charset="0"/>
              </a:rPr>
              <a:t>Data</a:t>
            </a:r>
            <a:r>
              <a:rPr lang="en-US" sz="2400" dirty="0">
                <a:latin typeface="Palatino Linotype" pitchFamily="18" charset="0"/>
              </a:rPr>
              <a:t>-based decision making that include school data beyond ODRs and community data</a:t>
            </a:r>
          </a:p>
          <a:p>
            <a:pPr marL="396875" lvl="1">
              <a:buBlip>
                <a:blip r:embed="rId3"/>
              </a:buBlip>
              <a:defRPr/>
            </a:pPr>
            <a:r>
              <a:rPr lang="en-US" sz="2400" dirty="0">
                <a:latin typeface="Palatino Linotype" pitchFamily="18" charset="0"/>
              </a:rPr>
              <a:t>Formal processes for the selection &amp; implementation of </a:t>
            </a:r>
            <a:r>
              <a:rPr lang="en-US" sz="2400" b="1" dirty="0">
                <a:latin typeface="Palatino Linotype" pitchFamily="18" charset="0"/>
              </a:rPr>
              <a:t>evidence-based practices </a:t>
            </a:r>
            <a:r>
              <a:rPr lang="en-US" sz="2400" dirty="0">
                <a:latin typeface="Palatino Linotype" pitchFamily="18" charset="0"/>
              </a:rPr>
              <a:t>(EBP) across tiers with team decision making</a:t>
            </a:r>
          </a:p>
          <a:p>
            <a:pPr marL="396875" lvl="1">
              <a:buBlip>
                <a:blip r:embed="rId3"/>
              </a:buBlip>
              <a:defRPr/>
            </a:pPr>
            <a:r>
              <a:rPr lang="en-US" sz="2400" b="1" dirty="0">
                <a:latin typeface="Palatino Linotype" pitchFamily="18" charset="0"/>
              </a:rPr>
              <a:t>Early access </a:t>
            </a:r>
            <a:r>
              <a:rPr lang="en-US" sz="2400" dirty="0">
                <a:latin typeface="Palatino Linotype" pitchFamily="18" charset="0"/>
              </a:rPr>
              <a:t>through use of comprehensive screening, which includes internalizing and externalizing needs</a:t>
            </a:r>
          </a:p>
          <a:p>
            <a:pPr marL="396875" lvl="1">
              <a:buBlip>
                <a:blip r:embed="rId3"/>
              </a:buBlip>
              <a:defRPr/>
            </a:pPr>
            <a:r>
              <a:rPr lang="en-US" sz="2400" dirty="0">
                <a:latin typeface="Palatino Linotype" pitchFamily="18" charset="0"/>
              </a:rPr>
              <a:t>Rigorous </a:t>
            </a:r>
            <a:r>
              <a:rPr lang="en-US" sz="2400" b="1" dirty="0">
                <a:latin typeface="Palatino Linotype" pitchFamily="18" charset="0"/>
              </a:rPr>
              <a:t>progress-monitoring</a:t>
            </a:r>
            <a:r>
              <a:rPr lang="en-US" sz="2400" dirty="0">
                <a:latin typeface="Palatino Linotype" pitchFamily="18" charset="0"/>
              </a:rPr>
              <a:t> for both fidelity &amp; effectiveness of all interventions regardless of who delivers</a:t>
            </a:r>
          </a:p>
          <a:p>
            <a:pPr marL="396875" lvl="1">
              <a:buBlip>
                <a:blip r:embed="rId3"/>
              </a:buBlip>
              <a:defRPr/>
            </a:pPr>
            <a:r>
              <a:rPr lang="en-US" sz="2400" dirty="0">
                <a:latin typeface="Palatino Linotype" pitchFamily="18" charset="0"/>
              </a:rPr>
              <a:t>Ongoing </a:t>
            </a:r>
            <a:r>
              <a:rPr lang="en-US" sz="2400" b="1" dirty="0">
                <a:latin typeface="Palatino Linotype" pitchFamily="18" charset="0"/>
              </a:rPr>
              <a:t>coaching</a:t>
            </a:r>
            <a:r>
              <a:rPr lang="en-US" sz="2400" dirty="0">
                <a:latin typeface="Palatino Linotype" pitchFamily="18" charset="0"/>
              </a:rPr>
              <a:t> at both the systems &amp; practices level for both school and community employed professionals</a:t>
            </a:r>
          </a:p>
        </p:txBody>
      </p:sp>
    </p:spTree>
    <p:extLst>
      <p:ext uri="{BB962C8B-B14F-4D97-AF65-F5344CB8AC3E}">
        <p14:creationId xmlns:p14="http://schemas.microsoft.com/office/powerpoint/2010/main" val="3550842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a:latin typeface="PT Sans Caption"/>
                <a:cs typeface="PT Sans Caption"/>
              </a:rPr>
              <a:t>What if</a:t>
            </a:r>
            <a:r>
              <a:rPr lang="mr-IN" sz="4800" b="1" i="1" dirty="0">
                <a:latin typeface="PT Sans Caption"/>
                <a:cs typeface="PT Sans Caption"/>
              </a:rPr>
              <a:t>…</a:t>
            </a:r>
            <a:r>
              <a:rPr lang="en-US" sz="4800" b="1" i="1" dirty="0">
                <a:latin typeface="PT Sans Caption"/>
                <a:cs typeface="PT Sans Caption"/>
              </a:rPr>
              <a:t> ?</a:t>
            </a:r>
          </a:p>
        </p:txBody>
      </p:sp>
      <p:sp>
        <p:nvSpPr>
          <p:cNvPr id="3" name="Content Placeholder 2"/>
          <p:cNvSpPr>
            <a:spLocks noGrp="1"/>
          </p:cNvSpPr>
          <p:nvPr>
            <p:ph idx="1"/>
          </p:nvPr>
        </p:nvSpPr>
        <p:spPr>
          <a:xfrm>
            <a:off x="289560" y="1600200"/>
            <a:ext cx="8397240" cy="4587240"/>
          </a:xfrm>
        </p:spPr>
        <p:txBody>
          <a:bodyPr>
            <a:normAutofit lnSpcReduction="10000"/>
          </a:bodyPr>
          <a:lstStyle/>
          <a:p>
            <a:pPr marL="0" indent="0" algn="ctr" defTabSz="914400" fontAlgn="auto">
              <a:spcBef>
                <a:spcPts val="0"/>
              </a:spcBef>
              <a:spcAft>
                <a:spcPts val="0"/>
              </a:spcAft>
              <a:buNone/>
              <a:defRPr/>
            </a:pPr>
            <a:endParaRPr lang="en-US" dirty="0"/>
          </a:p>
          <a:p>
            <a:pPr marL="0" indent="0" algn="ctr" defTabSz="914400" fontAlgn="auto">
              <a:spcBef>
                <a:spcPts val="0"/>
              </a:spcBef>
              <a:spcAft>
                <a:spcPts val="0"/>
              </a:spcAft>
              <a:buNone/>
              <a:defRPr/>
            </a:pPr>
            <a:r>
              <a:rPr lang="en-US" dirty="0"/>
              <a:t>School Employed and Community Employed Staff use </a:t>
            </a:r>
            <a:r>
              <a:rPr lang="en-US" i="1" dirty="0">
                <a:solidFill>
                  <a:srgbClr val="FF0000"/>
                </a:solidFill>
              </a:rPr>
              <a:t>community and school data </a:t>
            </a:r>
            <a:r>
              <a:rPr lang="en-US" dirty="0"/>
              <a:t>to assess  the needs of young people in their school community and, </a:t>
            </a:r>
            <a:r>
              <a:rPr lang="en-US" i="1" dirty="0">
                <a:solidFill>
                  <a:srgbClr val="FF0000"/>
                </a:solidFill>
              </a:rPr>
              <a:t>together as an integrated team,</a:t>
            </a:r>
            <a:r>
              <a:rPr lang="en-US" dirty="0"/>
              <a:t> select </a:t>
            </a:r>
            <a:r>
              <a:rPr lang="en-US" i="1" dirty="0">
                <a:solidFill>
                  <a:srgbClr val="FF0000"/>
                </a:solidFill>
              </a:rPr>
              <a:t>evidence based practices </a:t>
            </a:r>
            <a:r>
              <a:rPr lang="en-US" dirty="0"/>
              <a:t>that  match  specific needs.</a:t>
            </a:r>
          </a:p>
          <a:p>
            <a:pPr marL="0" indent="0" algn="ctr" defTabSz="914400" fontAlgn="auto">
              <a:spcBef>
                <a:spcPts val="0"/>
              </a:spcBef>
              <a:spcAft>
                <a:spcPts val="0"/>
              </a:spcAft>
              <a:buNone/>
              <a:defRPr/>
            </a:pPr>
            <a:endParaRPr lang="en-US" dirty="0"/>
          </a:p>
          <a:p>
            <a:pPr marL="0" indent="0" algn="ctr" defTabSz="914400" fontAlgn="auto">
              <a:spcBef>
                <a:spcPts val="0"/>
              </a:spcBef>
              <a:spcAft>
                <a:spcPts val="0"/>
              </a:spcAft>
              <a:buNone/>
              <a:defRPr/>
            </a:pPr>
            <a:r>
              <a:rPr lang="en-US" b="1" i="1" dirty="0"/>
              <a:t>This means moving away from co-located model to a fully integrated system!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26512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33579" y="1873010"/>
            <a:ext cx="1604772" cy="860485"/>
          </a:xfrm>
          <a:prstGeom prst="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PBIS</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6060052" y="1873011"/>
            <a:ext cx="1728113" cy="860485"/>
          </a:xfrm>
          <a:prstGeom prst="round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School-Based Mental Health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4416AE8-73D9-2744-A3A2-90B5128CA968}"/>
              </a:ext>
            </a:extLst>
          </p:cNvPr>
          <p:cNvPicPr>
            <a:picLocks noChangeAspect="1"/>
          </p:cNvPicPr>
          <p:nvPr/>
        </p:nvPicPr>
        <p:blipFill>
          <a:blip r:embed="rId3"/>
          <a:stretch>
            <a:fillRect/>
          </a:stretch>
        </p:blipFill>
        <p:spPr>
          <a:xfrm>
            <a:off x="2803046" y="3275275"/>
            <a:ext cx="3179373" cy="1791455"/>
          </a:xfrm>
          <a:prstGeom prst="rect">
            <a:avLst/>
          </a:prstGeom>
        </p:spPr>
      </p:pic>
      <p:sp>
        <p:nvSpPr>
          <p:cNvPr id="7" name="Oval 6">
            <a:extLst>
              <a:ext uri="{FF2B5EF4-FFF2-40B4-BE49-F238E27FC236}">
                <a16:creationId xmlns:a16="http://schemas.microsoft.com/office/drawing/2014/main" id="{8313AED7-A840-AA48-8531-470E1F19E7EA}"/>
              </a:ext>
            </a:extLst>
          </p:cNvPr>
          <p:cNvSpPr/>
          <p:nvPr/>
        </p:nvSpPr>
        <p:spPr>
          <a:xfrm>
            <a:off x="2394252" y="765005"/>
            <a:ext cx="3962992" cy="30703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1DEC2AC-D5EB-DF40-96C1-D759D257F2E8}"/>
              </a:ext>
            </a:extLst>
          </p:cNvPr>
          <p:cNvSpPr txBox="1"/>
          <p:nvPr/>
        </p:nvSpPr>
        <p:spPr>
          <a:xfrm>
            <a:off x="2394252" y="260299"/>
            <a:ext cx="3988336" cy="400110"/>
          </a:xfrm>
          <a:prstGeom prst="rect">
            <a:avLst/>
          </a:prstGeom>
          <a:solidFill>
            <a:schemeClr val="accent1">
              <a:lumMod val="20000"/>
              <a:lumOff val="80000"/>
            </a:schemeClr>
          </a:solidFill>
          <a:ln w="28575">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Interconnected Systems Framework</a:t>
            </a:r>
          </a:p>
        </p:txBody>
      </p:sp>
      <p:sp>
        <p:nvSpPr>
          <p:cNvPr id="9" name="Rounded Rectangle 8">
            <a:extLst>
              <a:ext uri="{FF2B5EF4-FFF2-40B4-BE49-F238E27FC236}">
                <a16:creationId xmlns:a16="http://schemas.microsoft.com/office/drawing/2014/main" id="{9898B200-EA21-9E40-8874-DE3891ABB72C}"/>
              </a:ext>
            </a:extLst>
          </p:cNvPr>
          <p:cNvSpPr/>
          <p:nvPr/>
        </p:nvSpPr>
        <p:spPr>
          <a:xfrm>
            <a:off x="3318744" y="1873010"/>
            <a:ext cx="2147978" cy="860485"/>
          </a:xfrm>
          <a:prstGeom prst="roundRect">
            <a:avLst/>
          </a:prstGeom>
          <a:solidFill>
            <a:schemeClr val="accent1">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One Integrated System of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19167 -0.00185 " pathEditMode="relative" rAng="0" ptsTypes="AA">
                                      <p:cBhvr>
                                        <p:cTn id="6" dur="1000" fill="hold"/>
                                        <p:tgtEl>
                                          <p:spTgt spid="4"/>
                                        </p:tgtEl>
                                        <p:attrNameLst>
                                          <p:attrName>ppt_x</p:attrName>
                                          <p:attrName>ppt_y</p:attrName>
                                        </p:attrNameLst>
                                      </p:cBhvr>
                                      <p:rCtr x="9583" y="-93"/>
                                    </p:animMotion>
                                  </p:childTnLst>
                                </p:cTn>
                              </p:par>
                              <p:par>
                                <p:cTn id="7" presetID="42" presetClass="path" presetSubtype="0" accel="50000" decel="50000" fill="hold" grpId="0" nodeType="withEffect">
                                  <p:stCondLst>
                                    <p:cond delay="0"/>
                                  </p:stCondLst>
                                  <p:childTnLst>
                                    <p:animMotion origin="layout" path="M 1.94444E-6 3.7037E-7 L -0.17952 -0.00046 " pathEditMode="relative" rAng="0" ptsTypes="AA">
                                      <p:cBhvr>
                                        <p:cTn id="8" dur="2000" fill="hold"/>
                                        <p:tgtEl>
                                          <p:spTgt spid="6"/>
                                        </p:tgtEl>
                                        <p:attrNameLst>
                                          <p:attrName>ppt_x</p:attrName>
                                          <p:attrName>ppt_y</p:attrName>
                                        </p:attrNameLst>
                                      </p:cBhvr>
                                      <p:rCtr x="-8976" y="-2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33579" y="1873010"/>
            <a:ext cx="1604772" cy="860485"/>
          </a:xfrm>
          <a:prstGeom prst="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PBIS</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6060052" y="1873011"/>
            <a:ext cx="1728113" cy="860485"/>
          </a:xfrm>
          <a:prstGeom prst="round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School-Based Mental Health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4416AE8-73D9-2744-A3A2-90B5128CA968}"/>
              </a:ext>
            </a:extLst>
          </p:cNvPr>
          <p:cNvPicPr>
            <a:picLocks noChangeAspect="1"/>
          </p:cNvPicPr>
          <p:nvPr/>
        </p:nvPicPr>
        <p:blipFill>
          <a:blip r:embed="rId3"/>
          <a:stretch>
            <a:fillRect/>
          </a:stretch>
        </p:blipFill>
        <p:spPr>
          <a:xfrm>
            <a:off x="2803046" y="3275275"/>
            <a:ext cx="3179373" cy="1791455"/>
          </a:xfrm>
          <a:prstGeom prst="rect">
            <a:avLst/>
          </a:prstGeom>
        </p:spPr>
      </p:pic>
      <p:sp>
        <p:nvSpPr>
          <p:cNvPr id="7" name="Oval 6">
            <a:extLst>
              <a:ext uri="{FF2B5EF4-FFF2-40B4-BE49-F238E27FC236}">
                <a16:creationId xmlns:a16="http://schemas.microsoft.com/office/drawing/2014/main" id="{8313AED7-A840-AA48-8531-470E1F19E7EA}"/>
              </a:ext>
            </a:extLst>
          </p:cNvPr>
          <p:cNvSpPr/>
          <p:nvPr/>
        </p:nvSpPr>
        <p:spPr>
          <a:xfrm>
            <a:off x="2394252" y="765005"/>
            <a:ext cx="3962992" cy="30703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1DEC2AC-D5EB-DF40-96C1-D759D257F2E8}"/>
              </a:ext>
            </a:extLst>
          </p:cNvPr>
          <p:cNvSpPr txBox="1"/>
          <p:nvPr/>
        </p:nvSpPr>
        <p:spPr>
          <a:xfrm>
            <a:off x="2394252" y="260299"/>
            <a:ext cx="3988336" cy="400110"/>
          </a:xfrm>
          <a:prstGeom prst="rect">
            <a:avLst/>
          </a:prstGeom>
          <a:solidFill>
            <a:schemeClr val="accent1">
              <a:lumMod val="20000"/>
              <a:lumOff val="80000"/>
            </a:schemeClr>
          </a:solidFill>
          <a:ln w="28575">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Interconnected Systems Framework</a:t>
            </a:r>
          </a:p>
        </p:txBody>
      </p:sp>
    </p:spTree>
    <p:extLst>
      <p:ext uri="{BB962C8B-B14F-4D97-AF65-F5344CB8AC3E}">
        <p14:creationId xmlns:p14="http://schemas.microsoft.com/office/powerpoint/2010/main" val="37127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19167 -0.00185 " pathEditMode="relative" rAng="0" ptsTypes="AA">
                                      <p:cBhvr>
                                        <p:cTn id="6" dur="1000" fill="hold"/>
                                        <p:tgtEl>
                                          <p:spTgt spid="4"/>
                                        </p:tgtEl>
                                        <p:attrNameLst>
                                          <p:attrName>ppt_x</p:attrName>
                                          <p:attrName>ppt_y</p:attrName>
                                        </p:attrNameLst>
                                      </p:cBhvr>
                                      <p:rCtr x="9583" y="-93"/>
                                    </p:animMotion>
                                  </p:childTnLst>
                                </p:cTn>
                              </p:par>
                              <p:par>
                                <p:cTn id="7" presetID="42" presetClass="path" presetSubtype="0" accel="50000" decel="50000" fill="hold" grpId="0" nodeType="withEffect">
                                  <p:stCondLst>
                                    <p:cond delay="0"/>
                                  </p:stCondLst>
                                  <p:childTnLst>
                                    <p:animMotion origin="layout" path="M 1.94444E-6 3.7037E-7 L -0.17952 -0.00046 " pathEditMode="relative" rAng="0" ptsTypes="AA">
                                      <p:cBhvr>
                                        <p:cTn id="8" dur="2000" fill="hold"/>
                                        <p:tgtEl>
                                          <p:spTgt spid="6"/>
                                        </p:tgtEl>
                                        <p:attrNameLst>
                                          <p:attrName>ppt_x</p:attrName>
                                          <p:attrName>ppt_y</p:attrName>
                                        </p:attrNameLst>
                                      </p:cBhvr>
                                      <p:rCtr x="-8976" y="-2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18744" y="1873010"/>
            <a:ext cx="2147978" cy="860485"/>
          </a:xfrm>
          <a:prstGeom prst="roundRect">
            <a:avLst/>
          </a:prstGeom>
          <a:solidFill>
            <a:schemeClr val="accent1">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One Integrated System of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7C748EA-9B99-1046-A744-3438DBD07EEA}"/>
              </a:ext>
            </a:extLst>
          </p:cNvPr>
          <p:cNvPicPr>
            <a:picLocks noChangeAspect="1"/>
          </p:cNvPicPr>
          <p:nvPr/>
        </p:nvPicPr>
        <p:blipFill>
          <a:blip r:embed="rId3"/>
          <a:stretch>
            <a:fillRect/>
          </a:stretch>
        </p:blipFill>
        <p:spPr>
          <a:xfrm>
            <a:off x="2803046" y="3275275"/>
            <a:ext cx="3179373" cy="1791455"/>
          </a:xfrm>
          <a:prstGeom prst="rect">
            <a:avLst/>
          </a:prstGeom>
        </p:spPr>
      </p:pic>
    </p:spTree>
    <p:extLst>
      <p:ext uri="{BB962C8B-B14F-4D97-AF65-F5344CB8AC3E}">
        <p14:creationId xmlns:p14="http://schemas.microsoft.com/office/powerpoint/2010/main" val="215946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b="1" dirty="0"/>
              <a:t>Advantages of Implementing an ISF  (What will be different)</a:t>
            </a:r>
            <a:endParaRPr dirty="0"/>
          </a:p>
        </p:txBody>
      </p:sp>
      <p:sp>
        <p:nvSpPr>
          <p:cNvPr id="114" name="Google Shape;114;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chemeClr val="dk1"/>
              </a:buClr>
              <a:buSzPts val="1942"/>
              <a:buChar char="•"/>
            </a:pPr>
            <a:r>
              <a:rPr lang="en-US" sz="1942"/>
              <a:t>Move from co-located to single system of delivery for all s-e-b support</a:t>
            </a:r>
            <a:endParaRPr/>
          </a:p>
          <a:p>
            <a:pPr marL="171450" lvl="0" indent="-171450" algn="l" rtl="0">
              <a:lnSpc>
                <a:spcPct val="80000"/>
              </a:lnSpc>
              <a:spcBef>
                <a:spcPts val="750"/>
              </a:spcBef>
              <a:spcAft>
                <a:spcPts val="0"/>
              </a:spcAft>
              <a:buClr>
                <a:schemeClr val="dk1"/>
              </a:buClr>
              <a:buSzPts val="1942"/>
              <a:buChar char="•"/>
            </a:pPr>
            <a:r>
              <a:rPr lang="en-US" sz="1942"/>
              <a:t>Deliberate application of PBIS for all social-emotional-behavioral interventions</a:t>
            </a:r>
            <a:endParaRPr/>
          </a:p>
          <a:p>
            <a:pPr marL="171450" lvl="0" indent="-171450" algn="l" rtl="0">
              <a:lnSpc>
                <a:spcPct val="80000"/>
              </a:lnSpc>
              <a:spcBef>
                <a:spcPts val="750"/>
              </a:spcBef>
              <a:spcAft>
                <a:spcPts val="0"/>
              </a:spcAft>
              <a:buClr>
                <a:schemeClr val="dk1"/>
              </a:buClr>
              <a:buSzPts val="1942"/>
              <a:buChar char="•"/>
            </a:pPr>
            <a:r>
              <a:rPr lang="en-US" sz="1942"/>
              <a:t>Aligning all related initiatives through one system at the district and school level</a:t>
            </a:r>
            <a:endParaRPr/>
          </a:p>
          <a:p>
            <a:pPr marL="171450" lvl="0" indent="-171450" algn="l" rtl="0">
              <a:lnSpc>
                <a:spcPct val="80000"/>
              </a:lnSpc>
              <a:spcBef>
                <a:spcPts val="750"/>
              </a:spcBef>
              <a:spcAft>
                <a:spcPts val="0"/>
              </a:spcAft>
              <a:buClr>
                <a:schemeClr val="dk1"/>
              </a:buClr>
              <a:buSzPts val="1942"/>
              <a:buChar char="•"/>
            </a:pPr>
            <a:r>
              <a:rPr lang="en-US" sz="1942"/>
              <a:t>Active participation of Family and Youth</a:t>
            </a:r>
            <a:endParaRPr/>
          </a:p>
          <a:p>
            <a:pPr marL="171450" lvl="0" indent="-171450" algn="l" rtl="0">
              <a:lnSpc>
                <a:spcPct val="80000"/>
              </a:lnSpc>
              <a:spcBef>
                <a:spcPts val="750"/>
              </a:spcBef>
              <a:spcAft>
                <a:spcPts val="0"/>
              </a:spcAft>
              <a:buClr>
                <a:schemeClr val="dk1"/>
              </a:buClr>
              <a:buSzPts val="1942"/>
              <a:buChar char="•"/>
            </a:pPr>
            <a:r>
              <a:rPr lang="en-US" sz="1942"/>
              <a:t>Moving from a co-located school mental health model to an integrated model</a:t>
            </a:r>
            <a:endParaRPr/>
          </a:p>
          <a:p>
            <a:pPr marL="171450" lvl="0" indent="-171450" algn="l" rtl="0">
              <a:lnSpc>
                <a:spcPct val="80000"/>
              </a:lnSpc>
              <a:spcBef>
                <a:spcPts val="750"/>
              </a:spcBef>
              <a:spcAft>
                <a:spcPts val="0"/>
              </a:spcAft>
              <a:buClr>
                <a:schemeClr val="dk1"/>
              </a:buClr>
              <a:buSzPts val="1942"/>
              <a:buChar char="•"/>
            </a:pPr>
            <a:r>
              <a:rPr lang="en-US" sz="1942"/>
              <a:t>All social-emotional-behavioral interventions are designed, delivered, and monitored through one set of teams</a:t>
            </a:r>
            <a:endParaRPr/>
          </a:p>
          <a:p>
            <a:pPr marL="171450" lvl="0" indent="-171450" algn="l" rtl="0">
              <a:lnSpc>
                <a:spcPct val="80000"/>
              </a:lnSpc>
              <a:spcBef>
                <a:spcPts val="750"/>
              </a:spcBef>
              <a:spcAft>
                <a:spcPts val="0"/>
              </a:spcAft>
              <a:buClr>
                <a:schemeClr val="dk1"/>
              </a:buClr>
              <a:buSzPts val="1942"/>
              <a:buChar char="•"/>
            </a:pPr>
            <a:r>
              <a:rPr lang="en-US" sz="1942"/>
              <a:t>Clinicians actively participate in teams, share data and are part of system problem solving</a:t>
            </a:r>
            <a:endParaRPr/>
          </a:p>
          <a:p>
            <a:pPr marL="171450" lvl="0" indent="-171450" algn="l" rtl="0">
              <a:lnSpc>
                <a:spcPct val="80000"/>
              </a:lnSpc>
              <a:spcBef>
                <a:spcPts val="750"/>
              </a:spcBef>
              <a:spcAft>
                <a:spcPts val="0"/>
              </a:spcAft>
              <a:buClr>
                <a:schemeClr val="dk1"/>
              </a:buClr>
              <a:buSzPts val="1942"/>
              <a:buChar char="•"/>
            </a:pPr>
            <a:r>
              <a:rPr lang="en-US" sz="1942"/>
              <a:t>District/community leadership team and identified coaches (from both education &amp; mental health) support efforts within the schools</a:t>
            </a:r>
            <a:endParaRPr/>
          </a:p>
        </p:txBody>
      </p:sp>
    </p:spTree>
    <p:extLst>
      <p:ext uri="{BB962C8B-B14F-4D97-AF65-F5344CB8AC3E}">
        <p14:creationId xmlns:p14="http://schemas.microsoft.com/office/powerpoint/2010/main" val="2738155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Why an Interconnected Systems Framework?</a:t>
            </a:r>
          </a:p>
        </p:txBody>
      </p:sp>
      <p:sp>
        <p:nvSpPr>
          <p:cNvPr id="3" name="Content Placeholder 2"/>
          <p:cNvSpPr>
            <a:spLocks noGrp="1"/>
          </p:cNvSpPr>
          <p:nvPr>
            <p:ph idx="1"/>
          </p:nvPr>
        </p:nvSpPr>
        <p:spPr/>
        <p:txBody>
          <a:bodyPr>
            <a:normAutofit/>
          </a:bodyPr>
          <a:lstStyle/>
          <a:p>
            <a:r>
              <a:rPr lang="en-US" dirty="0"/>
              <a:t>A whole population need requires a whole population response</a:t>
            </a:r>
            <a:r>
              <a:rPr lang="mr-IN" dirty="0"/>
              <a:t>…</a:t>
            </a:r>
            <a:endParaRPr lang="en-US" dirty="0"/>
          </a:p>
          <a:p>
            <a:r>
              <a:rPr lang="en-US" dirty="0"/>
              <a:t>We need more expertise in our schools and we need to re-position how we use our ‘experts’</a:t>
            </a:r>
          </a:p>
          <a:p>
            <a:r>
              <a:rPr lang="en-US" dirty="0"/>
              <a:t>We need to build capacity because</a:t>
            </a:r>
            <a:r>
              <a:rPr lang="mr-IN" dirty="0"/>
              <a:t>…</a:t>
            </a:r>
            <a:endParaRPr lang="en-US" dirty="0"/>
          </a:p>
        </p:txBody>
      </p:sp>
    </p:spTree>
    <p:extLst>
      <p:ext uri="{BB962C8B-B14F-4D97-AF65-F5344CB8AC3E}">
        <p14:creationId xmlns:p14="http://schemas.microsoft.com/office/powerpoint/2010/main" val="660601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1. Single System of Delivery</a:t>
            </a:r>
            <a:br>
              <a:rPr lang="en-US" dirty="0"/>
            </a:br>
            <a:r>
              <a:rPr lang="en-US" i="1" dirty="0"/>
              <a:t>One set of teams</a:t>
            </a:r>
            <a:br>
              <a:rPr lang="en-US" i="1" dirty="0"/>
            </a:br>
            <a:endParaRPr lang="en-US" i="1" dirty="0"/>
          </a:p>
        </p:txBody>
      </p:sp>
      <p:sp>
        <p:nvSpPr>
          <p:cNvPr id="3" name="Content Placeholder 2"/>
          <p:cNvSpPr>
            <a:spLocks noGrp="1"/>
          </p:cNvSpPr>
          <p:nvPr>
            <p:ph idx="1"/>
          </p:nvPr>
        </p:nvSpPr>
        <p:spPr>
          <a:xfrm>
            <a:off x="3767555" y="369302"/>
            <a:ext cx="5111750" cy="6006928"/>
          </a:xfrm>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p>
          <a:p>
            <a:pPr marL="0" indent="0">
              <a:buNone/>
            </a:pPr>
            <a:r>
              <a:rPr lang="en-US" sz="2000" dirty="0"/>
              <a:t>Invest in one set of school “behavioral health” teams organized around tiers.</a:t>
            </a:r>
          </a:p>
          <a:p>
            <a:pPr marL="0" indent="0">
              <a:buNone/>
            </a:pPr>
            <a:endParaRPr lang="en-US" sz="2000" dirty="0"/>
          </a:p>
          <a:p>
            <a:pPr marL="0" indent="0">
              <a:buNone/>
            </a:pPr>
            <a:r>
              <a:rPr lang="en-US" sz="2000" dirty="0"/>
              <a:t>Flexibility of funding to allow community employed staff to serve on teams and assist serving ALL students. </a:t>
            </a:r>
          </a:p>
          <a:p>
            <a:pPr marL="0" indent="0">
              <a:buNone/>
            </a:pPr>
            <a:endParaRPr lang="en-US" sz="2000" dirty="0"/>
          </a:p>
          <a:p>
            <a:pPr marL="0" indent="0">
              <a:buNone/>
            </a:pPr>
            <a:r>
              <a:rPr lang="en-US" sz="2000" dirty="0"/>
              <a:t>Role and function of staff are explicitly stated in MOU. </a:t>
            </a:r>
          </a:p>
          <a:p>
            <a:pPr marL="0" indent="0">
              <a:buNone/>
            </a:pPr>
            <a:endParaRPr lang="en-US" sz="2000" dirty="0"/>
          </a:p>
          <a:p>
            <a:pPr marL="0" indent="0">
              <a:buNone/>
            </a:pPr>
            <a:r>
              <a:rPr lang="en-US" sz="2000" dirty="0"/>
              <a:t>ALL Requests for Assistance managed within one set of teams. </a:t>
            </a:r>
          </a:p>
          <a:p>
            <a:pPr marL="0" indent="0">
              <a:buNone/>
            </a:pPr>
            <a:endParaRPr lang="en-US" sz="2000" dirty="0"/>
          </a:p>
          <a:p>
            <a:pPr marL="0" indent="0">
              <a:buNone/>
            </a:pPr>
            <a:r>
              <a:rPr lang="en-US" sz="2000" dirty="0"/>
              <a:t>ALL school and community employed staff take part in teaching Social/Emotional/Behavioral (SEB) necessary to navigate social situations, school, family and work environments.</a:t>
            </a:r>
            <a:endParaRPr lang="en-US" sz="2000" i="1" dirty="0">
              <a:solidFill>
                <a:srgbClr val="FF0000"/>
              </a:solidFill>
            </a:endParaRPr>
          </a:p>
        </p:txBody>
      </p:sp>
      <p:sp>
        <p:nvSpPr>
          <p:cNvPr id="4" name="Text Placeholder 3"/>
          <p:cNvSpPr>
            <a:spLocks noGrp="1"/>
          </p:cNvSpPr>
          <p:nvPr>
            <p:ph type="body" sz="half" idx="2"/>
          </p:nvPr>
        </p:nvSpPr>
        <p:spPr>
          <a:xfrm>
            <a:off x="457199" y="1122279"/>
            <a:ext cx="3008313" cy="4691063"/>
          </a:xfrm>
        </p:spPr>
        <p:txBody>
          <a:bodyPr>
            <a:normAutofit/>
          </a:bodyPr>
          <a:lstStyle/>
          <a:p>
            <a:endParaRPr lang="en-US" sz="1600" dirty="0"/>
          </a:p>
          <a:p>
            <a:pPr marL="285750" indent="-285750">
              <a:buFont typeface="Wingdings" charset="2"/>
              <a:buChar char="v"/>
            </a:pPr>
            <a:r>
              <a:rPr lang="en-US" sz="1600" dirty="0"/>
              <a:t>Community and School MH staff serve on leadership team and make decisions as a TEAM</a:t>
            </a:r>
          </a:p>
          <a:p>
            <a:pPr marL="285750" indent="-285750">
              <a:buFont typeface="Wingdings" charset="2"/>
              <a:buChar char="v"/>
            </a:pPr>
            <a:endParaRPr lang="en-US" sz="1600" dirty="0"/>
          </a:p>
          <a:p>
            <a:pPr marL="285750" indent="-285750">
              <a:buFont typeface="Wingdings" charset="2"/>
              <a:buChar char="v"/>
            </a:pPr>
            <a:r>
              <a:rPr lang="en-US" sz="1600" dirty="0"/>
              <a:t>Symmetry of Process </a:t>
            </a:r>
          </a:p>
          <a:p>
            <a:pPr marL="742950" lvl="1" indent="-285750">
              <a:buFont typeface="Wingdings" charset="2"/>
              <a:buChar char="v"/>
            </a:pPr>
            <a:r>
              <a:rPr lang="en-US" sz="1600" dirty="0"/>
              <a:t>State</a:t>
            </a:r>
          </a:p>
          <a:p>
            <a:pPr marL="742950" lvl="1" indent="-285750">
              <a:buFont typeface="Wingdings" charset="2"/>
              <a:buChar char="v"/>
            </a:pPr>
            <a:r>
              <a:rPr lang="en-US" sz="1600" dirty="0"/>
              <a:t>County</a:t>
            </a:r>
          </a:p>
          <a:p>
            <a:pPr marL="742950" lvl="1" indent="-285750">
              <a:buFont typeface="Wingdings" charset="2"/>
              <a:buChar char="v"/>
            </a:pPr>
            <a:r>
              <a:rPr lang="en-US" sz="1600" dirty="0"/>
              <a:t>District</a:t>
            </a:r>
          </a:p>
          <a:p>
            <a:pPr marL="742950" lvl="1" indent="-285750">
              <a:buFont typeface="Wingdings" charset="2"/>
              <a:buChar char="v"/>
            </a:pPr>
            <a:r>
              <a:rPr lang="en-US" sz="1600" dirty="0"/>
              <a:t>School</a:t>
            </a:r>
          </a:p>
          <a:p>
            <a:pPr marL="285750" indent="-285750">
              <a:buFont typeface="Wingdings" charset="2"/>
              <a:buChar char="v"/>
            </a:pPr>
            <a:endParaRPr lang="en-US" sz="1600" dirty="0"/>
          </a:p>
          <a:p>
            <a:pPr marL="285750" indent="-285750">
              <a:buFont typeface="Wingdings" charset="2"/>
              <a:buChar char="v"/>
            </a:pPr>
            <a:r>
              <a:rPr lang="en-US" sz="1800" dirty="0"/>
              <a:t>A seamless system for accessing interventions</a:t>
            </a:r>
          </a:p>
          <a:p>
            <a:pPr marL="742950" lvl="1" indent="-285750">
              <a:buFont typeface="Wingdings" charset="2"/>
              <a:buChar char="v"/>
            </a:pPr>
            <a:r>
              <a:rPr lang="en-US" sz="1600" dirty="0"/>
              <a:t>Both school and community based supports</a:t>
            </a:r>
          </a:p>
          <a:p>
            <a:pPr marL="742950" lvl="1" indent="-285750">
              <a:buFont typeface="Wingdings" charset="2"/>
              <a:buChar char="v"/>
            </a:pPr>
            <a:endParaRPr lang="en-US" sz="1600" dirty="0"/>
          </a:p>
          <a:p>
            <a:endParaRPr lang="en-US" sz="1600" dirty="0"/>
          </a:p>
          <a:p>
            <a:endParaRPr lang="en-US" sz="1600" dirty="0"/>
          </a:p>
        </p:txBody>
      </p:sp>
    </p:spTree>
    <p:extLst>
      <p:ext uri="{BB962C8B-B14F-4D97-AF65-F5344CB8AC3E}">
        <p14:creationId xmlns:p14="http://schemas.microsoft.com/office/powerpoint/2010/main" val="3418213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98" y="350815"/>
            <a:ext cx="8257568" cy="915357"/>
          </a:xfrm>
        </p:spPr>
        <p:txBody>
          <a:bodyPr>
            <a:normAutofit/>
          </a:bodyPr>
          <a:lstStyle/>
          <a:p>
            <a:r>
              <a:rPr lang="en-US" b="1" dirty="0">
                <a:solidFill>
                  <a:srgbClr val="000000"/>
                </a:solidFill>
              </a:rPr>
              <a:t>What Does it Mean to Integrate?</a:t>
            </a:r>
            <a:endParaRPr lang="en-US" dirty="0">
              <a:solidFill>
                <a:srgbClr val="000000"/>
              </a:solidFill>
            </a:endParaRPr>
          </a:p>
        </p:txBody>
      </p:sp>
      <p:sp>
        <p:nvSpPr>
          <p:cNvPr id="3" name="Content Placeholder 2"/>
          <p:cNvSpPr>
            <a:spLocks noGrp="1"/>
          </p:cNvSpPr>
          <p:nvPr>
            <p:ph idx="1"/>
          </p:nvPr>
        </p:nvSpPr>
        <p:spPr>
          <a:xfrm>
            <a:off x="365298" y="1435100"/>
            <a:ext cx="8257568" cy="3929069"/>
          </a:xfrm>
        </p:spPr>
        <p:txBody>
          <a:bodyPr>
            <a:normAutofit/>
          </a:bodyPr>
          <a:lstStyle/>
          <a:p>
            <a:pPr marL="0" lvl="0" indent="0">
              <a:buNone/>
            </a:pPr>
            <a:endParaRPr lang="en-US" dirty="0"/>
          </a:p>
          <a:p>
            <a:pPr marL="0" indent="0">
              <a:buNone/>
            </a:pPr>
            <a:endParaRPr lang="en-US" dirty="0"/>
          </a:p>
        </p:txBody>
      </p:sp>
      <p:sp>
        <p:nvSpPr>
          <p:cNvPr id="4" name="TextBox 3"/>
          <p:cNvSpPr txBox="1"/>
          <p:nvPr/>
        </p:nvSpPr>
        <p:spPr>
          <a:xfrm>
            <a:off x="521134" y="1493831"/>
            <a:ext cx="8369871" cy="4893648"/>
          </a:xfrm>
          <a:prstGeom prst="rect">
            <a:avLst/>
          </a:prstGeom>
          <a:noFill/>
        </p:spPr>
        <p:txBody>
          <a:bodyPr wrap="square" rtlCol="0">
            <a:spAutoFit/>
          </a:bodyPr>
          <a:lstStyle/>
          <a:p>
            <a:r>
              <a:rPr lang="en-US" sz="2800" dirty="0">
                <a:solidFill>
                  <a:schemeClr val="tx2"/>
                </a:solidFill>
              </a:rPr>
              <a:t>Change in routines and procedures?</a:t>
            </a:r>
          </a:p>
          <a:p>
            <a:r>
              <a:rPr lang="en-US" dirty="0">
                <a:solidFill>
                  <a:schemeClr val="tx2"/>
                </a:solidFill>
              </a:rPr>
              <a:t>(e.g. who needs to be available to participate in team meetings?)</a:t>
            </a:r>
          </a:p>
          <a:p>
            <a:endParaRPr lang="en-US" dirty="0">
              <a:solidFill>
                <a:schemeClr val="tx2"/>
              </a:solidFill>
            </a:endParaRPr>
          </a:p>
          <a:p>
            <a:r>
              <a:rPr lang="en-US" sz="2800" dirty="0">
                <a:solidFill>
                  <a:schemeClr val="tx2"/>
                </a:solidFill>
              </a:rPr>
              <a:t>Change in how interventions are selected and</a:t>
            </a:r>
          </a:p>
          <a:p>
            <a:r>
              <a:rPr lang="en-US" sz="2800" dirty="0">
                <a:solidFill>
                  <a:schemeClr val="tx2"/>
                </a:solidFill>
              </a:rPr>
              <a:t> monitored?</a:t>
            </a:r>
          </a:p>
          <a:p>
            <a:r>
              <a:rPr lang="en-US" dirty="0">
                <a:solidFill>
                  <a:schemeClr val="tx2"/>
                </a:solidFill>
              </a:rPr>
              <a:t>(e.g. team review of data/research </a:t>
            </a:r>
            <a:r>
              <a:rPr lang="en-US" dirty="0" err="1">
                <a:solidFill>
                  <a:schemeClr val="tx2"/>
                </a:solidFill>
              </a:rPr>
              <a:t>vs</a:t>
            </a:r>
            <a:r>
              <a:rPr lang="en-US" dirty="0">
                <a:solidFill>
                  <a:schemeClr val="tx2"/>
                </a:solidFill>
              </a:rPr>
              <a:t> individual clinician choice?)</a:t>
            </a:r>
          </a:p>
          <a:p>
            <a:endParaRPr lang="en-US" dirty="0">
              <a:solidFill>
                <a:schemeClr val="tx2"/>
              </a:solidFill>
            </a:endParaRPr>
          </a:p>
          <a:p>
            <a:r>
              <a:rPr lang="en-US" sz="2800" dirty="0">
                <a:solidFill>
                  <a:schemeClr val="tx2"/>
                </a:solidFill>
              </a:rPr>
              <a:t>Change in language we use?</a:t>
            </a:r>
          </a:p>
          <a:p>
            <a:r>
              <a:rPr lang="en-US" dirty="0">
                <a:solidFill>
                  <a:schemeClr val="tx2"/>
                </a:solidFill>
              </a:rPr>
              <a:t>(e.g. identifying specific interventions </a:t>
            </a:r>
            <a:r>
              <a:rPr lang="en-US" dirty="0" err="1">
                <a:solidFill>
                  <a:schemeClr val="tx2"/>
                </a:solidFill>
              </a:rPr>
              <a:t>vs</a:t>
            </a:r>
            <a:r>
              <a:rPr lang="en-US" dirty="0">
                <a:solidFill>
                  <a:schemeClr val="tx2"/>
                </a:solidFill>
              </a:rPr>
              <a:t> generic terms such as “counseling” or</a:t>
            </a:r>
          </a:p>
          <a:p>
            <a:r>
              <a:rPr lang="en-US" dirty="0">
                <a:solidFill>
                  <a:schemeClr val="tx2"/>
                </a:solidFill>
              </a:rPr>
              <a:t> “supports”?)</a:t>
            </a:r>
          </a:p>
          <a:p>
            <a:endParaRPr lang="en-US" dirty="0">
              <a:solidFill>
                <a:schemeClr val="tx2"/>
              </a:solidFill>
            </a:endParaRPr>
          </a:p>
          <a:p>
            <a:r>
              <a:rPr lang="en-US" sz="2800" dirty="0">
                <a:solidFill>
                  <a:schemeClr val="tx2"/>
                </a:solidFill>
              </a:rPr>
              <a:t>Changes in Roles/functions of staff?</a:t>
            </a:r>
          </a:p>
          <a:p>
            <a:r>
              <a:rPr lang="en-US" dirty="0">
                <a:solidFill>
                  <a:schemeClr val="tx2"/>
                </a:solidFill>
              </a:rPr>
              <a:t>(e.g. clinicians coordinating/overseeing some interventions that non-clinicians deliver?)</a:t>
            </a:r>
          </a:p>
          <a:p>
            <a:endParaRPr lang="en-US" sz="2800" dirty="0">
              <a:solidFill>
                <a:schemeClr val="tx2"/>
              </a:solidFill>
            </a:endParaRPr>
          </a:p>
        </p:txBody>
      </p:sp>
    </p:spTree>
    <p:extLst>
      <p:ext uri="{BB962C8B-B14F-4D97-AF65-F5344CB8AC3E}">
        <p14:creationId xmlns:p14="http://schemas.microsoft.com/office/powerpoint/2010/main" val="3762234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r>
              <a:rPr lang="en-US" dirty="0"/>
              <a:t>Be able to describe an Interconnected Systems Framework</a:t>
            </a:r>
          </a:p>
          <a:p>
            <a:endParaRPr lang="en-US" dirty="0"/>
          </a:p>
          <a:p>
            <a:r>
              <a:rPr lang="en-US" dirty="0"/>
              <a:t>Increase your knowledge of what enhanced features look like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7397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dirty="0"/>
              <a:t>Example (*EARLY CHILDHOOD)</a:t>
            </a:r>
          </a:p>
        </p:txBody>
      </p:sp>
      <p:sp>
        <p:nvSpPr>
          <p:cNvPr id="3" name="Content Placeholder 2"/>
          <p:cNvSpPr>
            <a:spLocks noGrp="1"/>
          </p:cNvSpPr>
          <p:nvPr>
            <p:ph idx="1"/>
          </p:nvPr>
        </p:nvSpPr>
        <p:spPr>
          <a:xfrm>
            <a:off x="620110" y="1600200"/>
            <a:ext cx="8066690" cy="4525963"/>
          </a:xfrm>
        </p:spPr>
        <p:txBody>
          <a:bodyPr>
            <a:normAutofit fontScale="92500"/>
          </a:bodyPr>
          <a:lstStyle/>
          <a:p>
            <a:pPr>
              <a:spcBef>
                <a:spcPts val="1776"/>
              </a:spcBef>
            </a:pPr>
            <a:r>
              <a:rPr lang="en-US" sz="2400" dirty="0"/>
              <a:t>DCLT identified large percentage of behavior problems occurring in kindergarten across 11 elementary buildings</a:t>
            </a:r>
          </a:p>
          <a:p>
            <a:pPr>
              <a:spcBef>
                <a:spcPts val="1776"/>
              </a:spcBef>
            </a:pPr>
            <a:r>
              <a:rPr lang="en-US" sz="2400" dirty="0"/>
              <a:t>DCLT decided to train kindergarten teachers in Prevent-Teach-Reinforce (PTR)</a:t>
            </a:r>
          </a:p>
          <a:p>
            <a:pPr>
              <a:spcBef>
                <a:spcPts val="1776"/>
              </a:spcBef>
            </a:pPr>
            <a:r>
              <a:rPr lang="en-US" sz="2400" dirty="0"/>
              <a:t>Individual students and families were identified to received Parent Child Interactive Therapy (PCIT) from mental health clinicians</a:t>
            </a:r>
          </a:p>
          <a:p>
            <a:pPr>
              <a:spcBef>
                <a:spcPts val="1776"/>
              </a:spcBef>
            </a:pPr>
            <a:r>
              <a:rPr lang="en-US" sz="2400" dirty="0"/>
              <a:t>Data 1 year later indicated need for more clarity around desired outcomes</a:t>
            </a:r>
          </a:p>
          <a:p>
            <a:pPr>
              <a:spcBef>
                <a:spcPts val="1776"/>
              </a:spcBef>
            </a:pPr>
            <a:r>
              <a:rPr lang="en-US" sz="2400" dirty="0"/>
              <a:t>DCLT decided to provide additional coaching and technical assistance to ensure fidelity and then check outcomes again</a:t>
            </a:r>
          </a:p>
        </p:txBody>
      </p:sp>
    </p:spTree>
    <p:extLst>
      <p:ext uri="{BB962C8B-B14F-4D97-AF65-F5344CB8AC3E}">
        <p14:creationId xmlns:p14="http://schemas.microsoft.com/office/powerpoint/2010/main" val="1716036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40" y="80628"/>
            <a:ext cx="3008313" cy="1162050"/>
          </a:xfrm>
        </p:spPr>
        <p:txBody>
          <a:bodyPr>
            <a:normAutofit/>
          </a:bodyPr>
          <a:lstStyle/>
          <a:p>
            <a:pPr algn="ctr"/>
            <a:r>
              <a:rPr lang="en-US" dirty="0"/>
              <a:t>2. Access is NOT Enough</a:t>
            </a:r>
            <a:br>
              <a:rPr lang="en-US" dirty="0"/>
            </a:br>
            <a:r>
              <a:rPr lang="en-US" i="1" dirty="0"/>
              <a:t>Success is defined by student impact</a:t>
            </a:r>
          </a:p>
        </p:txBody>
      </p:sp>
      <p:sp>
        <p:nvSpPr>
          <p:cNvPr id="3" name="Content Placeholder 2"/>
          <p:cNvSpPr>
            <a:spLocks noGrp="1"/>
          </p:cNvSpPr>
          <p:nvPr>
            <p:ph idx="1"/>
          </p:nvPr>
        </p:nvSpPr>
        <p:spPr>
          <a:xfrm>
            <a:off x="3770313" y="273050"/>
            <a:ext cx="5111750" cy="5853113"/>
          </a:xfrm>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endParaRPr lang="en-US" dirty="0"/>
          </a:p>
          <a:p>
            <a:pPr marL="0" indent="0">
              <a:buNone/>
            </a:pPr>
            <a:r>
              <a:rPr lang="en-US" sz="2400" dirty="0"/>
              <a:t>The District and School team includes community providers, families, students and persons who have authority to make structural changes within their organizations.</a:t>
            </a:r>
          </a:p>
          <a:p>
            <a:pPr marL="0" indent="0">
              <a:buNone/>
            </a:pPr>
            <a:endParaRPr lang="en-US" sz="2400" dirty="0"/>
          </a:p>
          <a:p>
            <a:pPr marL="0" indent="0">
              <a:buNone/>
            </a:pPr>
            <a:r>
              <a:rPr lang="en-US" sz="2400" dirty="0"/>
              <a:t>Teams works collaboratively with leaders to continuously assess student needs, implement programs, and eliminate, adjust, replace programs at all tiers to increase their impact on students.</a:t>
            </a:r>
          </a:p>
          <a:p>
            <a:pPr marL="0" indent="0">
              <a:buNone/>
            </a:pPr>
            <a:endParaRPr lang="en-US" sz="2400" dirty="0"/>
          </a:p>
          <a:p>
            <a:pPr marL="0" indent="0">
              <a:buNone/>
            </a:pPr>
            <a:r>
              <a:rPr lang="en-US" sz="2400" dirty="0"/>
              <a:t>Ineffective programs or practices are eliminated.</a:t>
            </a:r>
            <a:endParaRPr lang="en-US" sz="2400" i="1" dirty="0">
              <a:solidFill>
                <a:srgbClr val="FF0000"/>
              </a:solidFill>
            </a:endParaRPr>
          </a:p>
        </p:txBody>
      </p:sp>
      <p:sp>
        <p:nvSpPr>
          <p:cNvPr id="4" name="Text Placeholder 3"/>
          <p:cNvSpPr>
            <a:spLocks noGrp="1"/>
          </p:cNvSpPr>
          <p:nvPr>
            <p:ph type="body" sz="half" idx="2"/>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a:t>
            </a:r>
          </a:p>
        </p:txBody>
      </p:sp>
      <p:sp>
        <p:nvSpPr>
          <p:cNvPr id="5" name="Text Placeholder 3"/>
          <p:cNvSpPr txBox="1">
            <a:spLocks/>
          </p:cNvSpPr>
          <p:nvPr/>
        </p:nvSpPr>
        <p:spPr>
          <a:xfrm>
            <a:off x="467544" y="1232756"/>
            <a:ext cx="3008313" cy="469106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en-US" sz="1600" dirty="0"/>
          </a:p>
          <a:p>
            <a:pPr marL="285750" indent="-285750">
              <a:buFont typeface="Wingdings" charset="2"/>
              <a:buChar char="v"/>
            </a:pPr>
            <a:r>
              <a:rPr lang="en-US" sz="1600" dirty="0"/>
              <a:t>Interventions are evidenced based and matched to presenting problem using data</a:t>
            </a:r>
          </a:p>
          <a:p>
            <a:endParaRPr lang="en-US" sz="1600" dirty="0"/>
          </a:p>
          <a:p>
            <a:endParaRPr lang="en-US" sz="1600" dirty="0"/>
          </a:p>
          <a:p>
            <a:pPr marL="285750" indent="-285750">
              <a:buFont typeface="Wingdings" charset="2"/>
              <a:buChar char="v"/>
            </a:pPr>
            <a:r>
              <a:rPr lang="en-US" sz="1600" dirty="0"/>
              <a:t>Interventions are progress monitored for fidelity and impact</a:t>
            </a:r>
          </a:p>
          <a:p>
            <a:endParaRPr lang="en-US" sz="1600" dirty="0"/>
          </a:p>
          <a:p>
            <a:pPr marL="285750" indent="-285750">
              <a:buFont typeface="Wingdings" charset="2"/>
              <a:buChar char="v"/>
            </a:pPr>
            <a:r>
              <a:rPr lang="en-US" sz="1600" dirty="0"/>
              <a:t>Teams are explicit about intervention description (what, when, how long)</a:t>
            </a:r>
          </a:p>
          <a:p>
            <a:pPr marL="285750" indent="-285750">
              <a:buFont typeface="Wingdings" charset="2"/>
              <a:buChar char="v"/>
            </a:pPr>
            <a:endParaRPr lang="en-US" sz="1600" dirty="0"/>
          </a:p>
          <a:p>
            <a:pPr marL="285750" indent="-285750">
              <a:buFont typeface="Wingdings" charset="2"/>
              <a:buChar char="v"/>
            </a:pPr>
            <a:r>
              <a:rPr lang="en-US" sz="1600" dirty="0"/>
              <a:t>Skills taught in Tier 2/3 interventions are assessed across all tiers by ALL Staff across ALL settings linked to Tier 1 Social Emotional Behavioral (SEB) instruction </a:t>
            </a:r>
          </a:p>
          <a:p>
            <a:endParaRPr lang="en-US" sz="1600" dirty="0"/>
          </a:p>
          <a:p>
            <a:r>
              <a:rPr lang="en-US" sz="1600" dirty="0"/>
              <a:t>-</a:t>
            </a:r>
          </a:p>
        </p:txBody>
      </p:sp>
    </p:spTree>
    <p:extLst>
      <p:ext uri="{BB962C8B-B14F-4D97-AF65-F5344CB8AC3E}">
        <p14:creationId xmlns:p14="http://schemas.microsoft.com/office/powerpoint/2010/main" val="2216324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Shape 1093"/>
          <p:cNvSpPr/>
          <p:nvPr/>
        </p:nvSpPr>
        <p:spPr>
          <a:xfrm>
            <a:off x="-962025" y="-1524516"/>
            <a:ext cx="184800" cy="369300"/>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Font typeface="Arial"/>
              <a:buNone/>
            </a:pPr>
            <a:endParaRPr sz="1800" b="0" i="0" u="none" strike="noStrike" cap="none" dirty="0">
              <a:solidFill>
                <a:schemeClr val="dk1"/>
              </a:solidFill>
              <a:sym typeface="Calibri"/>
            </a:endParaRPr>
          </a:p>
        </p:txBody>
      </p:sp>
      <p:sp>
        <p:nvSpPr>
          <p:cNvPr id="1094" name="Shape 1094"/>
          <p:cNvSpPr/>
          <p:nvPr/>
        </p:nvSpPr>
        <p:spPr>
          <a:xfrm>
            <a:off x="-962025" y="-1124466"/>
            <a:ext cx="184800" cy="369300"/>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Font typeface="Arial"/>
              <a:buNone/>
            </a:pPr>
            <a:endParaRPr sz="1800" b="0" i="0" u="none" strike="noStrike" cap="none" dirty="0">
              <a:solidFill>
                <a:schemeClr val="dk1"/>
              </a:solidFill>
              <a:sym typeface="Calibri"/>
            </a:endParaRPr>
          </a:p>
        </p:txBody>
      </p:sp>
      <p:sp>
        <p:nvSpPr>
          <p:cNvPr id="1095" name="Shape 1095"/>
          <p:cNvSpPr/>
          <p:nvPr/>
        </p:nvSpPr>
        <p:spPr>
          <a:xfrm>
            <a:off x="2123728" y="368660"/>
            <a:ext cx="4929600" cy="1215600"/>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3333CC"/>
              </a:buClr>
              <a:buSzPct val="25000"/>
              <a:buFont typeface="Calibri"/>
              <a:buNone/>
            </a:pPr>
            <a:r>
              <a:rPr lang="en-US" sz="2400" b="1" i="0" u="sng" strike="noStrike" cap="none" dirty="0">
                <a:sym typeface="Calibri"/>
              </a:rPr>
              <a:t>Daily Progress Report (DPR) Sample</a:t>
            </a:r>
            <a:br>
              <a:rPr lang="en-US" sz="2400" b="1" i="0" u="sng" strike="noStrike" cap="none" dirty="0">
                <a:sym typeface="Calibri"/>
              </a:rPr>
            </a:br>
            <a:endParaRPr lang="en-US" sz="2400" b="1" i="0" u="sng" strike="noStrike" cap="none" dirty="0">
              <a:sym typeface="Calibri"/>
            </a:endParaRPr>
          </a:p>
          <a:p>
            <a:pPr marL="0" marR="0" lvl="0" indent="-15875" algn="ctr" rtl="0">
              <a:lnSpc>
                <a:spcPct val="100000"/>
              </a:lnSpc>
              <a:spcBef>
                <a:spcPts val="0"/>
              </a:spcBef>
              <a:spcAft>
                <a:spcPts val="0"/>
              </a:spcAft>
              <a:buClr>
                <a:schemeClr val="dk1"/>
              </a:buClr>
              <a:buSzPct val="25000"/>
              <a:buFont typeface="Comic Sans MS"/>
              <a:buNone/>
            </a:pPr>
            <a:r>
              <a:rPr lang="en-US" sz="1000" b="0" i="0" u="none" strike="noStrike" cap="none" dirty="0">
                <a:solidFill>
                  <a:schemeClr val="dk1"/>
                </a:solidFill>
                <a:sym typeface="Comic Sans MS"/>
              </a:rPr>
              <a:t>NAME:______________________  DATE:__________________</a:t>
            </a:r>
          </a:p>
          <a:p>
            <a:pPr marL="0" marR="0" lvl="0" indent="-63500" algn="ctr" rtl="0">
              <a:lnSpc>
                <a:spcPct val="100000"/>
              </a:lnSpc>
              <a:spcBef>
                <a:spcPts val="0"/>
              </a:spcBef>
              <a:spcAft>
                <a:spcPts val="0"/>
              </a:spcAft>
              <a:buClr>
                <a:srgbClr val="000000"/>
              </a:buClr>
              <a:buFont typeface="Arial"/>
              <a:buNone/>
            </a:pPr>
            <a:endParaRPr sz="1000" b="0" i="0" u="none" strike="noStrike" cap="none" dirty="0">
              <a:solidFill>
                <a:schemeClr val="dk1"/>
              </a:solidFill>
              <a:sym typeface="Calibri"/>
            </a:endParaRPr>
          </a:p>
          <a:p>
            <a:pPr marL="0" marR="0" lvl="0" indent="-15875" algn="ctr" rtl="0">
              <a:lnSpc>
                <a:spcPct val="100000"/>
              </a:lnSpc>
              <a:spcBef>
                <a:spcPts val="0"/>
              </a:spcBef>
              <a:spcAft>
                <a:spcPts val="0"/>
              </a:spcAft>
              <a:buClr>
                <a:schemeClr val="dk1"/>
              </a:buClr>
              <a:buSzPct val="25000"/>
              <a:buFont typeface="Calibri"/>
              <a:buNone/>
            </a:pPr>
            <a:r>
              <a:rPr lang="en-US" sz="1000" b="0" i="0" u="none" strike="noStrike" cap="none" dirty="0">
                <a:solidFill>
                  <a:schemeClr val="dk1"/>
                </a:solidFill>
                <a:sym typeface="Calibri"/>
              </a:rPr>
              <a:t>Teachers please indicate YES (2), SO-SO (1), or NO (0) regarding the student’s achievement</a:t>
            </a:r>
            <a:br>
              <a:rPr lang="en-US" sz="1000" b="0" i="0" u="none" strike="noStrike" cap="none" dirty="0">
                <a:solidFill>
                  <a:schemeClr val="dk1"/>
                </a:solidFill>
                <a:sym typeface="Calibri"/>
              </a:rPr>
            </a:br>
            <a:r>
              <a:rPr lang="en-US" sz="1000" b="0" i="0" u="none" strike="noStrike" cap="none" dirty="0">
                <a:solidFill>
                  <a:schemeClr val="dk1"/>
                </a:solidFill>
                <a:sym typeface="Calibri"/>
              </a:rPr>
              <a:t> in relation to the following sets of expectations/behaviors</a:t>
            </a:r>
            <a:r>
              <a:rPr lang="en-US" sz="900" b="0" i="0" u="none" strike="noStrike" cap="none" dirty="0">
                <a:solidFill>
                  <a:schemeClr val="dk1"/>
                </a:solidFill>
                <a:sym typeface="Comic Sans MS"/>
              </a:rPr>
              <a:t>.</a:t>
            </a:r>
          </a:p>
        </p:txBody>
      </p:sp>
      <p:graphicFrame>
        <p:nvGraphicFramePr>
          <p:cNvPr id="1096" name="Shape 1096"/>
          <p:cNvGraphicFramePr/>
          <p:nvPr/>
        </p:nvGraphicFramePr>
        <p:xfrm>
          <a:off x="533401" y="1443038"/>
          <a:ext cx="8153400" cy="4576775"/>
        </p:xfrm>
        <a:graphic>
          <a:graphicData uri="http://schemas.openxmlformats.org/drawingml/2006/table">
            <a:tbl>
              <a:tblPr>
                <a:noFill/>
              </a:tblPr>
              <a:tblGrid>
                <a:gridCol w="1851025">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7975">
                  <a:extLst>
                    <a:ext uri="{9D8B030D-6E8A-4147-A177-3AD203B41FA5}">
                      <a16:colId xmlns:a16="http://schemas.microsoft.com/office/drawing/2014/main" val="20004"/>
                    </a:ext>
                  </a:extLst>
                </a:gridCol>
              </a:tblGrid>
              <a:tr h="538200">
                <a:tc>
                  <a:txBody>
                    <a:bodyPr/>
                    <a:lstStyle/>
                    <a:p>
                      <a:pPr marL="0" marR="0" lvl="0" indent="-14287" algn="ctr" rtl="0">
                        <a:lnSpc>
                          <a:spcPct val="100000"/>
                        </a:lnSpc>
                        <a:spcBef>
                          <a:spcPts val="0"/>
                        </a:spcBef>
                        <a:spcAft>
                          <a:spcPts val="0"/>
                        </a:spcAft>
                        <a:buClr>
                          <a:schemeClr val="dk1"/>
                        </a:buClr>
                        <a:buSzPct val="25000"/>
                        <a:buFont typeface="Calibri"/>
                        <a:buNone/>
                      </a:pPr>
                      <a:endParaRPr sz="900" b="1" i="0" u="none" strike="noStrike" cap="none">
                        <a:solidFill>
                          <a:schemeClr val="dk1"/>
                        </a:solidFill>
                        <a:latin typeface="Arial"/>
                        <a:ea typeface="Arial"/>
                        <a:cs typeface="Arial"/>
                        <a:sym typeface="Arial"/>
                      </a:endParaRPr>
                    </a:p>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EXPECTATIONS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1 st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2</a:t>
                      </a:r>
                      <a:r>
                        <a:rPr lang="en-US" sz="900" b="1" i="0" u="none" strike="noStrike" cap="none" baseline="30000">
                          <a:solidFill>
                            <a:schemeClr val="dk1"/>
                          </a:solidFill>
                          <a:latin typeface="Arial"/>
                          <a:ea typeface="Arial"/>
                          <a:cs typeface="Arial"/>
                          <a:sym typeface="Arial"/>
                        </a:rPr>
                        <a:t> </a:t>
                      </a:r>
                      <a:r>
                        <a:rPr lang="en-US" sz="900" b="1" i="0" u="none" strike="noStrike" cap="none">
                          <a:solidFill>
                            <a:schemeClr val="dk1"/>
                          </a:solidFill>
                          <a:latin typeface="Arial"/>
                          <a:ea typeface="Arial"/>
                          <a:cs typeface="Arial"/>
                          <a:sym typeface="Arial"/>
                        </a:rPr>
                        <a:t>nd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3 rd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4 th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val="10000"/>
                  </a:ext>
                </a:extLst>
              </a:tr>
              <a:tr h="909700">
                <a:tc>
                  <a:txBody>
                    <a:bodyPr/>
                    <a:lstStyle/>
                    <a:p>
                      <a:pPr marL="0" marR="0" lvl="0" indent="-22225" algn="ctr"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 Safe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6075">
                <a:tc>
                  <a:txBody>
                    <a:bodyPr/>
                    <a:lstStyle/>
                    <a:p>
                      <a:pPr marL="0" marR="0" lvl="0" indent="-22225" algn="ctr"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 Respectful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6400">
                <a:tc>
                  <a:txBody>
                    <a:bodyPr/>
                    <a:lstStyle/>
                    <a:p>
                      <a:pPr marL="0" marR="0" lvl="0" indent="-22225" algn="ctr"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 Responsible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8200">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Total Points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8200">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Teacher Initials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97" name="Shape 1097"/>
          <p:cNvSpPr/>
          <p:nvPr/>
        </p:nvSpPr>
        <p:spPr>
          <a:xfrm>
            <a:off x="-4343400" y="5859797"/>
            <a:ext cx="9088500" cy="1277400"/>
          </a:xfrm>
          <a:prstGeom prst="rect">
            <a:avLst/>
          </a:prstGeom>
          <a:noFill/>
          <a:ln>
            <a:noFill/>
          </a:ln>
        </p:spPr>
        <p:txBody>
          <a:bodyPr wrap="square" lIns="91425" tIns="45700" rIns="91425" bIns="45700" anchor="ctr" anchorCtr="0">
            <a:noAutofit/>
          </a:bodyPr>
          <a:lstStyle/>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22225" algn="ctr" rtl="0">
              <a:lnSpc>
                <a:spcPct val="100000"/>
              </a:lnSpc>
              <a:spcBef>
                <a:spcPts val="0"/>
              </a:spcBef>
              <a:spcAft>
                <a:spcPts val="0"/>
              </a:spcAft>
              <a:buClr>
                <a:schemeClr val="dk1"/>
              </a:buClr>
              <a:buSzPct val="38888"/>
              <a:buFont typeface="Calibri"/>
              <a:buNone/>
            </a:pPr>
            <a:r>
              <a:rPr lang="en-US" sz="900" b="0" i="0" u="none" strike="noStrike" cap="none" dirty="0">
                <a:solidFill>
                  <a:schemeClr val="dk1"/>
                </a:solidFill>
                <a:sym typeface="Calibri"/>
              </a:rPr>
              <a:t>					</a:t>
            </a:r>
            <a:r>
              <a:rPr lang="en-US" sz="1400" b="0" i="0" u="none" strike="noStrike" cap="none" dirty="0">
                <a:solidFill>
                  <a:schemeClr val="dk1"/>
                </a:solidFill>
                <a:sym typeface="Calibri"/>
              </a:rPr>
              <a:t>Adapted from Grant Middle School STAR CLUB</a:t>
            </a:r>
          </a:p>
          <a:p>
            <a:pPr marL="0" marR="0" lvl="0" indent="-14287" algn="l" rtl="0">
              <a:lnSpc>
                <a:spcPct val="100000"/>
              </a:lnSpc>
              <a:spcBef>
                <a:spcPts val="0"/>
              </a:spcBef>
              <a:spcAft>
                <a:spcPts val="0"/>
              </a:spcAft>
              <a:buClr>
                <a:schemeClr val="dk1"/>
              </a:buClr>
              <a:buSzPct val="25000"/>
              <a:buFont typeface="Comic Sans MS"/>
              <a:buNone/>
            </a:pPr>
            <a:r>
              <a:rPr lang="en-US" sz="900" b="0" i="0" u="none" strike="noStrike" cap="none" dirty="0">
                <a:solidFill>
                  <a:schemeClr val="dk1"/>
                </a:solidFill>
                <a:sym typeface="Comic Sans MS"/>
              </a:rPr>
              <a:t>									           </a:t>
            </a:r>
          </a:p>
          <a:p>
            <a:pPr marL="0" marR="0" lvl="0" indent="-114300" algn="l" rtl="0">
              <a:lnSpc>
                <a:spcPct val="100000"/>
              </a:lnSpc>
              <a:spcBef>
                <a:spcPts val="0"/>
              </a:spcBef>
              <a:spcAft>
                <a:spcPts val="0"/>
              </a:spcAft>
              <a:buClr>
                <a:srgbClr val="000000"/>
              </a:buClr>
              <a:buFont typeface="Arial"/>
              <a:buNone/>
            </a:pPr>
            <a:endParaRPr sz="1800" b="0" i="0" u="none" strike="noStrike" cap="none" dirty="0">
              <a:solidFill>
                <a:schemeClr val="dk1"/>
              </a:solidFill>
              <a:sym typeface="Calibri"/>
            </a:endParaRPr>
          </a:p>
        </p:txBody>
      </p:sp>
      <p:sp>
        <p:nvSpPr>
          <p:cNvPr id="1098" name="Shape 1098"/>
          <p:cNvSpPr/>
          <p:nvPr/>
        </p:nvSpPr>
        <p:spPr>
          <a:xfrm>
            <a:off x="-962025" y="7968134"/>
            <a:ext cx="5940300" cy="230700"/>
          </a:xfrm>
          <a:prstGeom prst="rect">
            <a:avLst/>
          </a:prstGeom>
          <a:noFill/>
          <a:ln>
            <a:noFill/>
          </a:ln>
        </p:spPr>
        <p:txBody>
          <a:bodyPr wrap="square" lIns="91425" tIns="45700" rIns="91425" bIns="45700" anchor="ctr" anchorCtr="0">
            <a:noAutofit/>
          </a:bodyPr>
          <a:lstStyle/>
          <a:p>
            <a:pPr marL="0" marR="0" lvl="0" indent="-14287" algn="l" rtl="0">
              <a:lnSpc>
                <a:spcPct val="100000"/>
              </a:lnSpc>
              <a:spcBef>
                <a:spcPts val="0"/>
              </a:spcBef>
              <a:spcAft>
                <a:spcPts val="0"/>
              </a:spcAft>
              <a:buClr>
                <a:schemeClr val="dk1"/>
              </a:buClr>
              <a:buSzPct val="25000"/>
              <a:buFont typeface="Calibri"/>
              <a:buNone/>
            </a:pPr>
            <a:r>
              <a:rPr lang="en-US" sz="900" b="0" i="0" u="none" strike="noStrike" cap="none" dirty="0">
                <a:solidFill>
                  <a:schemeClr val="dk1"/>
                </a:solidFill>
                <a:sym typeface="Calibri"/>
              </a:rPr>
              <a:t>Adapted from </a:t>
            </a:r>
            <a:r>
              <a:rPr lang="en-US" sz="900" b="0" i="1" u="none" strike="noStrike" cap="none" dirty="0">
                <a:solidFill>
                  <a:schemeClr val="dk1"/>
                </a:solidFill>
                <a:sym typeface="Calibri"/>
              </a:rPr>
              <a:t>Responding to Problem Behavior in Schools: The Behavior Education Program</a:t>
            </a:r>
            <a:r>
              <a:rPr lang="en-US" sz="900" b="0" i="0" u="none" strike="noStrike" cap="none" dirty="0">
                <a:solidFill>
                  <a:schemeClr val="dk1"/>
                </a:solidFill>
                <a:sym typeface="Calibri"/>
              </a:rPr>
              <a:t> by Crone, Horner, and </a:t>
            </a:r>
            <a:r>
              <a:rPr lang="en-US" sz="900" b="0" i="0" u="none" strike="noStrike" cap="none" dirty="0" err="1">
                <a:solidFill>
                  <a:schemeClr val="dk1"/>
                </a:solidFill>
                <a:sym typeface="Calibri"/>
              </a:rPr>
              <a:t>Hawken</a:t>
            </a:r>
            <a:endParaRPr lang="en-US" sz="900" b="0" i="0" u="none" strike="noStrike" cap="none" dirty="0">
              <a:solidFill>
                <a:schemeClr val="dk1"/>
              </a:solidFill>
              <a:sym typeface="Calibri"/>
            </a:endParaRPr>
          </a:p>
        </p:txBody>
      </p:sp>
      <p:sp>
        <p:nvSpPr>
          <p:cNvPr id="1099" name="Shape 1099"/>
          <p:cNvSpPr txBox="1"/>
          <p:nvPr/>
        </p:nvSpPr>
        <p:spPr>
          <a:xfrm>
            <a:off x="0" y="142877"/>
            <a:ext cx="2133600" cy="646200"/>
          </a:xfrm>
          <a:prstGeom prst="rect">
            <a:avLst/>
          </a:prstGeom>
          <a:noFill/>
          <a:ln>
            <a:noFill/>
          </a:ln>
        </p:spPr>
        <p:txBody>
          <a:bodyPr wrap="square" lIns="91425" tIns="45700" rIns="91425" bIns="45700" anchor="t" anchorCtr="0">
            <a:noAutofit/>
          </a:bodyPr>
          <a:lstStyle/>
          <a:p>
            <a:pPr marL="0" marR="0" lvl="0" indent="-28575" algn="ctr" rtl="0">
              <a:lnSpc>
                <a:spcPct val="100000"/>
              </a:lnSpc>
              <a:spcBef>
                <a:spcPts val="0"/>
              </a:spcBef>
              <a:spcAft>
                <a:spcPts val="0"/>
              </a:spcAft>
              <a:buClr>
                <a:srgbClr val="00B050"/>
              </a:buClr>
              <a:buSzPct val="25000"/>
              <a:buFont typeface="Arial"/>
              <a:buNone/>
            </a:pPr>
            <a:r>
              <a:rPr lang="en-US" sz="1800" b="1" i="0" u="none" strike="noStrike" cap="none">
                <a:solidFill>
                  <a:srgbClr val="00B050"/>
                </a:solidFill>
                <a:latin typeface="Arial"/>
                <a:ea typeface="Arial"/>
                <a:cs typeface="Arial"/>
                <a:sym typeface="Arial"/>
              </a:rPr>
              <a:t>Trauma-Informed</a:t>
            </a:r>
          </a:p>
          <a:p>
            <a:pPr marL="0" marR="0" lvl="0" indent="-28575" algn="ctr" rtl="0">
              <a:lnSpc>
                <a:spcPct val="100000"/>
              </a:lnSpc>
              <a:spcBef>
                <a:spcPts val="0"/>
              </a:spcBef>
              <a:spcAft>
                <a:spcPts val="0"/>
              </a:spcAft>
              <a:buClr>
                <a:srgbClr val="00B050"/>
              </a:buClr>
              <a:buSzPct val="25000"/>
              <a:buFont typeface="Arial"/>
              <a:buNone/>
            </a:pPr>
            <a:r>
              <a:rPr lang="en-US" sz="1800" b="1" i="0" u="none" strike="noStrike" cap="none">
                <a:solidFill>
                  <a:srgbClr val="00B050"/>
                </a:solidFill>
                <a:latin typeface="Arial"/>
                <a:ea typeface="Arial"/>
                <a:cs typeface="Arial"/>
                <a:sym typeface="Arial"/>
              </a:rPr>
              <a:t>Tier 2 Group</a:t>
            </a:r>
          </a:p>
        </p:txBody>
      </p:sp>
      <p:sp>
        <p:nvSpPr>
          <p:cNvPr id="1100" name="Shape 1100"/>
          <p:cNvSpPr txBox="1"/>
          <p:nvPr/>
        </p:nvSpPr>
        <p:spPr>
          <a:xfrm>
            <a:off x="461962" y="2285999"/>
            <a:ext cx="1990800" cy="692400"/>
          </a:xfrm>
          <a:prstGeom prst="rect">
            <a:avLst/>
          </a:prstGeom>
          <a:noFill/>
          <a:ln>
            <a:noFill/>
          </a:ln>
        </p:spPr>
        <p:txBody>
          <a:bodyPr wrap="square" lIns="91425" tIns="45700" rIns="91425" bIns="45700" anchor="t" anchorCtr="0">
            <a:noAutofit/>
          </a:bodyPr>
          <a:lstStyle/>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Self-Check</a:t>
            </a:r>
          </a:p>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Use calming strategy</a:t>
            </a:r>
          </a:p>
          <a:p>
            <a:pPr marL="0" marR="0" lvl="0" indent="-82550" algn="ctr" rtl="0">
              <a:lnSpc>
                <a:spcPct val="100000"/>
              </a:lnSpc>
              <a:spcBef>
                <a:spcPts val="0"/>
              </a:spcBef>
              <a:spcAft>
                <a:spcPts val="0"/>
              </a:spcAft>
              <a:buClr>
                <a:srgbClr val="000000"/>
              </a:buClr>
              <a:buFont typeface="Arial"/>
              <a:buNone/>
            </a:pPr>
            <a:endParaRPr sz="1300" b="1" i="0" u="none" strike="noStrike" cap="none">
              <a:solidFill>
                <a:srgbClr val="00B050"/>
              </a:solidFill>
              <a:latin typeface="Arial"/>
              <a:ea typeface="Arial"/>
              <a:cs typeface="Arial"/>
              <a:sym typeface="Arial"/>
            </a:endParaRPr>
          </a:p>
        </p:txBody>
      </p:sp>
      <p:sp>
        <p:nvSpPr>
          <p:cNvPr id="1101" name="Shape 1101"/>
          <p:cNvSpPr txBox="1"/>
          <p:nvPr/>
        </p:nvSpPr>
        <p:spPr>
          <a:xfrm>
            <a:off x="600441" y="3224214"/>
            <a:ext cx="1828800" cy="492300"/>
          </a:xfrm>
          <a:prstGeom prst="rect">
            <a:avLst/>
          </a:prstGeom>
          <a:noFill/>
          <a:ln>
            <a:noFill/>
          </a:ln>
        </p:spPr>
        <p:txBody>
          <a:bodyPr wrap="square" lIns="91425" tIns="45700" rIns="91425" bIns="45700" anchor="t" anchorCtr="0">
            <a:noAutofit/>
          </a:bodyPr>
          <a:lstStyle/>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Use your words</a:t>
            </a:r>
          </a:p>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Use safe hands</a:t>
            </a:r>
          </a:p>
        </p:txBody>
      </p:sp>
      <p:sp>
        <p:nvSpPr>
          <p:cNvPr id="1102" name="Shape 1102"/>
          <p:cNvSpPr txBox="1"/>
          <p:nvPr/>
        </p:nvSpPr>
        <p:spPr>
          <a:xfrm>
            <a:off x="542925" y="4211640"/>
            <a:ext cx="1828800" cy="692400"/>
          </a:xfrm>
          <a:prstGeom prst="rect">
            <a:avLst/>
          </a:prstGeom>
          <a:noFill/>
          <a:ln>
            <a:noFill/>
          </a:ln>
        </p:spPr>
        <p:txBody>
          <a:bodyPr wrap="square" lIns="91425" tIns="45700" rIns="91425" bIns="45700" anchor="t" anchorCtr="0">
            <a:noAutofit/>
          </a:bodyPr>
          <a:lstStyle/>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Ask for help</a:t>
            </a:r>
          </a:p>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Connect with safe person</a:t>
            </a:r>
          </a:p>
        </p:txBody>
      </p:sp>
    </p:spTree>
    <p:extLst>
      <p:ext uri="{BB962C8B-B14F-4D97-AF65-F5344CB8AC3E}">
        <p14:creationId xmlns:p14="http://schemas.microsoft.com/office/powerpoint/2010/main" val="2557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US" b="1" dirty="0">
                <a:latin typeface="Arial" charset="0"/>
              </a:rPr>
              <a:t>Example</a:t>
            </a:r>
          </a:p>
        </p:txBody>
      </p:sp>
      <p:sp>
        <p:nvSpPr>
          <p:cNvPr id="59394" name="Content Placeholder 2"/>
          <p:cNvSpPr>
            <a:spLocks noGrp="1"/>
          </p:cNvSpPr>
          <p:nvPr>
            <p:ph idx="1"/>
          </p:nvPr>
        </p:nvSpPr>
        <p:spPr>
          <a:xfrm>
            <a:off x="1030014" y="1600200"/>
            <a:ext cx="7535917" cy="4525963"/>
          </a:xfrm>
        </p:spPr>
        <p:txBody>
          <a:bodyPr>
            <a:normAutofit fontScale="85000" lnSpcReduction="20000"/>
          </a:bodyPr>
          <a:lstStyle/>
          <a:p>
            <a:pPr eaLnBrk="1" hangingPunct="1">
              <a:lnSpc>
                <a:spcPct val="110000"/>
              </a:lnSpc>
              <a:spcBef>
                <a:spcPts val="1800"/>
              </a:spcBef>
              <a:buFont typeface="Arial" charset="0"/>
              <a:buChar char="•"/>
            </a:pPr>
            <a:r>
              <a:rPr lang="en-US" sz="2500" dirty="0">
                <a:latin typeface="Arial" charset="0"/>
              </a:rPr>
              <a:t>Community clinician joined Tier II team</a:t>
            </a:r>
          </a:p>
          <a:p>
            <a:pPr eaLnBrk="1" hangingPunct="1">
              <a:lnSpc>
                <a:spcPct val="110000"/>
              </a:lnSpc>
              <a:spcBef>
                <a:spcPts val="1800"/>
              </a:spcBef>
              <a:buFont typeface="Arial" charset="0"/>
              <a:buChar char="•"/>
            </a:pPr>
            <a:r>
              <a:rPr lang="en-US" sz="2500" dirty="0">
                <a:latin typeface="Arial" charset="0"/>
              </a:rPr>
              <a:t>Helped recognize that a group of students identified for support had likely experienced trauma.</a:t>
            </a:r>
          </a:p>
          <a:p>
            <a:pPr eaLnBrk="1" hangingPunct="1">
              <a:lnSpc>
                <a:spcPct val="110000"/>
              </a:lnSpc>
              <a:spcBef>
                <a:spcPts val="1800"/>
              </a:spcBef>
              <a:buFont typeface="Arial" charset="0"/>
              <a:buChar char="•"/>
            </a:pPr>
            <a:r>
              <a:rPr lang="en-US" sz="2500" dirty="0">
                <a:latin typeface="Arial" charset="0"/>
              </a:rPr>
              <a:t>Community clinician and school clinician collaborated to select an evidence-based trauma informed group.</a:t>
            </a:r>
          </a:p>
          <a:p>
            <a:pPr eaLnBrk="1" hangingPunct="1">
              <a:lnSpc>
                <a:spcPct val="110000"/>
              </a:lnSpc>
              <a:spcBef>
                <a:spcPts val="1800"/>
              </a:spcBef>
              <a:buFont typeface="Arial" charset="0"/>
              <a:buChar char="•"/>
            </a:pPr>
            <a:r>
              <a:rPr lang="en-US" sz="2500" dirty="0">
                <a:latin typeface="Arial" charset="0"/>
              </a:rPr>
              <a:t>Trauma informed group was added to school’s continuum of interventions</a:t>
            </a:r>
          </a:p>
          <a:p>
            <a:pPr eaLnBrk="1" hangingPunct="1">
              <a:lnSpc>
                <a:spcPct val="110000"/>
              </a:lnSpc>
              <a:spcBef>
                <a:spcPts val="1800"/>
              </a:spcBef>
              <a:buFont typeface="Arial" charset="0"/>
              <a:buChar char="•"/>
            </a:pPr>
            <a:r>
              <a:rPr lang="en-US" sz="2500" dirty="0">
                <a:latin typeface="Arial" charset="0"/>
              </a:rPr>
              <a:t>Community and school clinician co-facilitated the group</a:t>
            </a:r>
          </a:p>
          <a:p>
            <a:pPr eaLnBrk="1" hangingPunct="1">
              <a:lnSpc>
                <a:spcPct val="110000"/>
              </a:lnSpc>
              <a:spcBef>
                <a:spcPts val="1800"/>
              </a:spcBef>
              <a:buFont typeface="Arial" charset="0"/>
              <a:buChar char="•"/>
            </a:pPr>
            <a:r>
              <a:rPr lang="en-US" sz="2500" dirty="0">
                <a:latin typeface="Arial" charset="0"/>
              </a:rPr>
              <a:t>Students receiving intervention had improved academic and behavioral data as well as self-reporting feeling more connected to school. </a:t>
            </a:r>
          </a:p>
        </p:txBody>
      </p:sp>
    </p:spTree>
    <p:extLst>
      <p:ext uri="{BB962C8B-B14F-4D97-AF65-F5344CB8AC3E}">
        <p14:creationId xmlns:p14="http://schemas.microsoft.com/office/powerpoint/2010/main" val="3019248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3. Mental Health is FOR ALL</a:t>
            </a:r>
            <a:br>
              <a:rPr lang="en-US" dirty="0"/>
            </a:br>
            <a:r>
              <a:rPr lang="en-US" i="1" dirty="0"/>
              <a:t>From Few to ALL</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p>
          <a:p>
            <a:pPr marL="400050" lvl="1" indent="0">
              <a:buNone/>
            </a:pPr>
            <a:r>
              <a:rPr lang="en-US" sz="2000" dirty="0"/>
              <a:t>ALL staff are trained and supported through PD plan/coaching process.</a:t>
            </a:r>
          </a:p>
          <a:p>
            <a:pPr marL="400050" lvl="1" indent="0">
              <a:buNone/>
            </a:pPr>
            <a:endParaRPr lang="en-US" sz="2000" dirty="0"/>
          </a:p>
          <a:p>
            <a:pPr marL="457200" lvl="1" indent="0">
              <a:buNone/>
            </a:pPr>
            <a:r>
              <a:rPr lang="en-US" sz="2000" dirty="0"/>
              <a:t>MOU defines roles of all staff working in schools.</a:t>
            </a:r>
          </a:p>
          <a:p>
            <a:pPr marL="457200" lvl="1" indent="0">
              <a:buNone/>
            </a:pPr>
            <a:endParaRPr lang="en-US" sz="2000" dirty="0"/>
          </a:p>
          <a:p>
            <a:pPr marL="457200" lvl="1" indent="0">
              <a:buNone/>
            </a:pPr>
            <a:r>
              <a:rPr lang="en-US" sz="2000" dirty="0"/>
              <a:t>Clinicians  role includes support of systems and support of ALL adults as well as delivery of some interventions with students. </a:t>
            </a:r>
          </a:p>
          <a:p>
            <a:pPr marL="457200" lvl="1" indent="0">
              <a:buNone/>
            </a:pPr>
            <a:endParaRPr lang="en-US" sz="2000" dirty="0"/>
          </a:p>
          <a:p>
            <a:pPr marL="457200" lvl="1" indent="0">
              <a:buNone/>
            </a:pPr>
            <a:r>
              <a:rPr lang="en-US" sz="2000" dirty="0"/>
              <a:t>Teachers provide social emotional behavior (SEB) instruction along with academic content.</a:t>
            </a:r>
          </a:p>
          <a:p>
            <a:pPr marL="457200" lvl="1" indent="0">
              <a:buNone/>
            </a:pPr>
            <a:endParaRPr lang="en-US" sz="2000" dirty="0"/>
          </a:p>
          <a:p>
            <a:pPr marL="457200" lvl="1" indent="0">
              <a:buNone/>
            </a:pPr>
            <a:r>
              <a:rPr lang="en-US" sz="2000" dirty="0"/>
              <a:t>District Leadership prioritizes Staff Wellness </a:t>
            </a:r>
          </a:p>
        </p:txBody>
      </p:sp>
      <p:sp>
        <p:nvSpPr>
          <p:cNvPr id="4" name="Text Placeholder 3"/>
          <p:cNvSpPr>
            <a:spLocks noGrp="1"/>
          </p:cNvSpPr>
          <p:nvPr>
            <p:ph type="body" sz="half" idx="2"/>
          </p:nvPr>
        </p:nvSpPr>
        <p:spPr/>
        <p:txBody>
          <a:bodyPr>
            <a:normAutofit fontScale="92500" lnSpcReduction="10000"/>
          </a:bodyPr>
          <a:lstStyle/>
          <a:p>
            <a:endParaRPr lang="en-US" dirty="0"/>
          </a:p>
          <a:p>
            <a:pPr marL="285750" indent="-285750">
              <a:buFont typeface="Wingdings" charset="2"/>
              <a:buChar char="v"/>
            </a:pPr>
            <a:r>
              <a:rPr lang="en-US" dirty="0"/>
              <a:t>Integrate SEB competencies into PBIS Matrix </a:t>
            </a:r>
          </a:p>
          <a:p>
            <a:endParaRPr lang="en-US" dirty="0"/>
          </a:p>
          <a:p>
            <a:endParaRPr lang="en-US" dirty="0"/>
          </a:p>
          <a:p>
            <a:pPr marL="285750" indent="-285750">
              <a:buFont typeface="Wingdings" charset="2"/>
              <a:buChar char="v"/>
            </a:pPr>
            <a:r>
              <a:rPr lang="en-US" dirty="0"/>
              <a:t>Vast majority of students will benefit from safe, predictable, positive nurturing environment, mentoring and academic support.</a:t>
            </a:r>
          </a:p>
          <a:p>
            <a:endParaRPr lang="en-US" dirty="0"/>
          </a:p>
          <a:p>
            <a:pPr marL="285750" indent="-285750">
              <a:buFont typeface="Wingdings" charset="2"/>
              <a:buChar char="v"/>
            </a:pPr>
            <a:r>
              <a:rPr lang="en-US" dirty="0"/>
              <a:t>Universal Screening to identify ALL possible MH/Behavioral needs (</a:t>
            </a:r>
            <a:r>
              <a:rPr lang="en-US" dirty="0" err="1"/>
              <a:t>externalizers</a:t>
            </a:r>
            <a:r>
              <a:rPr lang="en-US" dirty="0"/>
              <a:t> and </a:t>
            </a:r>
            <a:r>
              <a:rPr lang="en-US" dirty="0" err="1"/>
              <a:t>internalizers</a:t>
            </a:r>
            <a:r>
              <a:rPr lang="en-US" dirty="0"/>
              <a:t>)</a:t>
            </a:r>
          </a:p>
          <a:p>
            <a:pPr marL="285750" indent="-285750">
              <a:buFont typeface="Wingdings" charset="2"/>
              <a:buChar char="v"/>
            </a:pPr>
            <a:endParaRPr lang="en-US" dirty="0"/>
          </a:p>
          <a:p>
            <a:pPr marL="285750" indent="-285750">
              <a:buFont typeface="Wingdings" charset="2"/>
              <a:buChar char="v"/>
            </a:pPr>
            <a:endParaRPr lang="en-US" dirty="0"/>
          </a:p>
          <a:p>
            <a:pPr marL="285750" indent="-285750">
              <a:buFont typeface="Wingdings" charset="2"/>
              <a:buChar char="v"/>
            </a:pPr>
            <a:r>
              <a:rPr lang="en-US" dirty="0"/>
              <a:t>Need MH experts to triage and identify students with positive screen to determine next steps. However, not all interventions require clinical expertise</a:t>
            </a:r>
          </a:p>
          <a:p>
            <a:pPr marL="285750" indent="-285750">
              <a:buFont typeface="Wingdings" charset="2"/>
              <a:buChar char="v"/>
            </a:pPr>
            <a:endParaRPr lang="en-US" dirty="0"/>
          </a:p>
          <a:p>
            <a:endParaRPr lang="en-US" dirty="0"/>
          </a:p>
          <a:p>
            <a:r>
              <a:rPr lang="en-US" dirty="0"/>
              <a:t>-</a:t>
            </a:r>
          </a:p>
        </p:txBody>
      </p:sp>
    </p:spTree>
    <p:extLst>
      <p:ext uri="{BB962C8B-B14F-4D97-AF65-F5344CB8AC3E}">
        <p14:creationId xmlns:p14="http://schemas.microsoft.com/office/powerpoint/2010/main" val="4246273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0" y="457200"/>
          <a:ext cx="8993189" cy="5974080"/>
        </p:xfrm>
        <a:graphic>
          <a:graphicData uri="http://schemas.openxmlformats.org/drawingml/2006/table">
            <a:tbl>
              <a:tblPr/>
              <a:tblGrid>
                <a:gridCol w="381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915989">
                  <a:extLst>
                    <a:ext uri="{9D8B030D-6E8A-4147-A177-3AD203B41FA5}">
                      <a16:colId xmlns:a16="http://schemas.microsoft.com/office/drawing/2014/main" val="20008"/>
                    </a:ext>
                  </a:extLst>
                </a:gridCol>
              </a:tblGrid>
              <a:tr h="35327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91457" marR="91457" marT="45716" marB="45716"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latin typeface="Arial" pitchFamily="31" charset="0"/>
                          <a:ea typeface="Times New Roman" pitchFamily="31" charset="0"/>
                          <a:cs typeface="Arial" pitchFamily="31" charset="0"/>
                        </a:rPr>
                        <a:t>INCORPORATE Coping Strategies for Managing Stress</a:t>
                      </a:r>
                      <a:endPar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3527">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All Settings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Halls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Playgrounds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rPr>
                        <a:t>Lunch</a:t>
                      </a: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Library/</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Computer Lab</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Assembly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Bus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25072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espectful</a:t>
                      </a:r>
                      <a:endPar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on task.</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Give your best effort.</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prepared.</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Walk.</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Have a plan.</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Sit in one spot.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9813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A</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chieving</a:t>
                      </a: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&amp; </a:t>
                      </a: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O</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rganized </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kind.</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Hands/feet to self.</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Help/share with others.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normal voice volume.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Walk to right.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Share equipment.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Listen/watch.</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appropriate applause.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a quiet voice.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Stay in your seat.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0121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esponsible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Recycle.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Clean up after self.</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 litter.</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physical space.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equipment properly.</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Put litter in garbage can.</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chairs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4085" name="Rectangle 59"/>
          <p:cNvSpPr>
            <a:spLocks noChangeArrowheads="1"/>
          </p:cNvSpPr>
          <p:nvPr/>
        </p:nvSpPr>
        <p:spPr bwMode="auto">
          <a:xfrm>
            <a:off x="211138" y="8043863"/>
            <a:ext cx="1857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nchor="ctr">
            <a:spAutoFit/>
          </a:bodyPr>
          <a:lstStyle/>
          <a:p>
            <a:br>
              <a:rPr lang="en-US" sz="1200">
                <a:solidFill>
                  <a:srgbClr val="000000"/>
                </a:solidFill>
                <a:latin typeface="Calibri" pitchFamily="34" charset="0"/>
                <a:cs typeface="Times New Roman" pitchFamily="18" charset="0"/>
              </a:rPr>
            </a:br>
            <a:endParaRPr lang="en-US" sz="2400">
              <a:solidFill>
                <a:srgbClr val="000000"/>
              </a:solidFill>
              <a:latin typeface="Calibri" pitchFamily="34" charset="0"/>
            </a:endParaRPr>
          </a:p>
        </p:txBody>
      </p:sp>
      <p:sp>
        <p:nvSpPr>
          <p:cNvPr id="44086" name="Text Box 60"/>
          <p:cNvSpPr txBox="1">
            <a:spLocks noChangeArrowheads="1"/>
          </p:cNvSpPr>
          <p:nvPr/>
        </p:nvSpPr>
        <p:spPr bwMode="auto">
          <a:xfrm rot="-5400000">
            <a:off x="-1081087" y="3671888"/>
            <a:ext cx="259080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50000"/>
              </a:spcBef>
              <a:spcAft>
                <a:spcPct val="25000"/>
              </a:spcAft>
              <a:buClr>
                <a:srgbClr val="000000"/>
              </a:buClr>
            </a:pPr>
            <a:r>
              <a:rPr lang="en-US" sz="2400" dirty="0">
                <a:solidFill>
                  <a:srgbClr val="000000"/>
                </a:solidFill>
                <a:latin typeface="Calibri" pitchFamily="34" charset="0"/>
              </a:rPr>
              <a:t>Expectations</a:t>
            </a:r>
          </a:p>
        </p:txBody>
      </p:sp>
      <p:sp>
        <p:nvSpPr>
          <p:cNvPr id="5" name="Left Arrow 4"/>
          <p:cNvSpPr>
            <a:spLocks noChangeArrowheads="1"/>
          </p:cNvSpPr>
          <p:nvPr/>
        </p:nvSpPr>
        <p:spPr bwMode="auto">
          <a:xfrm rot="-1679496">
            <a:off x="809738" y="1250354"/>
            <a:ext cx="3224249" cy="1981200"/>
          </a:xfrm>
          <a:prstGeom prst="leftArrow">
            <a:avLst>
              <a:gd name="adj1" fmla="val 50000"/>
              <a:gd name="adj2" fmla="val 49997"/>
            </a:avLst>
          </a:prstGeom>
          <a:solidFill>
            <a:srgbClr val="FFFF00"/>
          </a:solidFill>
          <a:ln w="9525">
            <a:solidFill>
              <a:schemeClr val="tx1"/>
            </a:solidFill>
            <a:round/>
            <a:headEnd/>
            <a:tailEnd/>
          </a:ln>
        </p:spPr>
        <p:txBody>
          <a:bodyPr lIns="91439" tIns="45719" rIns="91439" bIns="45719" anchor="ctr"/>
          <a:lstStyle/>
          <a:p>
            <a:pPr algn="ctr"/>
            <a:r>
              <a:rPr lang="en-US" sz="3200" dirty="0">
                <a:solidFill>
                  <a:srgbClr val="000000"/>
                </a:solidFill>
                <a:latin typeface="Calibri" pitchFamily="34" charset="0"/>
              </a:rPr>
              <a:t>1. Expectations</a:t>
            </a:r>
          </a:p>
        </p:txBody>
      </p:sp>
      <p:sp>
        <p:nvSpPr>
          <p:cNvPr id="6" name="Left Arrow 5"/>
          <p:cNvSpPr>
            <a:spLocks noChangeArrowheads="1"/>
          </p:cNvSpPr>
          <p:nvPr/>
        </p:nvSpPr>
        <p:spPr bwMode="auto">
          <a:xfrm rot="2195919">
            <a:off x="5808721" y="1610150"/>
            <a:ext cx="4267200" cy="1981200"/>
          </a:xfrm>
          <a:prstGeom prst="leftArrow">
            <a:avLst>
              <a:gd name="adj1" fmla="val 50000"/>
              <a:gd name="adj2" fmla="val 49997"/>
            </a:avLst>
          </a:prstGeom>
          <a:solidFill>
            <a:srgbClr val="FFFF00"/>
          </a:solidFill>
          <a:ln w="9525">
            <a:solidFill>
              <a:schemeClr val="tx1"/>
            </a:solidFill>
            <a:round/>
            <a:headEnd/>
            <a:tailEnd/>
          </a:ln>
        </p:spPr>
        <p:txBody>
          <a:bodyPr lIns="91439" tIns="45719" rIns="91439" bIns="45719" anchor="ctr"/>
          <a:lstStyle/>
          <a:p>
            <a:pPr algn="ctr"/>
            <a:r>
              <a:rPr lang="en-US" sz="3200" dirty="0">
                <a:solidFill>
                  <a:srgbClr val="000000"/>
                </a:solidFill>
                <a:latin typeface="Calibri" pitchFamily="34" charset="0"/>
              </a:rPr>
              <a:t>2.  NATURAL CONTEXT (Locations)</a:t>
            </a:r>
          </a:p>
        </p:txBody>
      </p:sp>
      <p:sp>
        <p:nvSpPr>
          <p:cNvPr id="8" name="Right Arrow 7"/>
          <p:cNvSpPr>
            <a:spLocks noChangeArrowheads="1"/>
          </p:cNvSpPr>
          <p:nvPr/>
        </p:nvSpPr>
        <p:spPr bwMode="auto">
          <a:xfrm rot="-1449623">
            <a:off x="768635" y="4594723"/>
            <a:ext cx="3886200" cy="1981200"/>
          </a:xfrm>
          <a:prstGeom prst="rightArrow">
            <a:avLst>
              <a:gd name="adj1" fmla="val 50000"/>
              <a:gd name="adj2" fmla="val 50001"/>
            </a:avLst>
          </a:prstGeom>
          <a:solidFill>
            <a:srgbClr val="FFFF00"/>
          </a:solidFill>
          <a:ln w="9525">
            <a:solidFill>
              <a:schemeClr val="tx1"/>
            </a:solidFill>
            <a:round/>
            <a:headEnd/>
            <a:tailEnd/>
          </a:ln>
        </p:spPr>
        <p:txBody>
          <a:bodyPr lIns="91439" tIns="45719" rIns="91439" bIns="45719"/>
          <a:lstStyle/>
          <a:p>
            <a:pPr algn="ctr"/>
            <a:r>
              <a:rPr lang="en-US" sz="3200" dirty="0">
                <a:solidFill>
                  <a:srgbClr val="000000"/>
                </a:solidFill>
                <a:latin typeface="Calibri" pitchFamily="34" charset="0"/>
              </a:rPr>
              <a:t>3.  Rules or Specific Behaviors </a:t>
            </a:r>
          </a:p>
        </p:txBody>
      </p:sp>
      <p:pic>
        <p:nvPicPr>
          <p:cNvPr id="44090"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8" y="0"/>
            <a:ext cx="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4800600" y="2895600"/>
            <a:ext cx="1371601" cy="1600438"/>
          </a:xfrm>
          <a:prstGeom prst="rect">
            <a:avLst/>
          </a:prstGeom>
          <a:solidFill>
            <a:srgbClr val="FFFF00"/>
          </a:solidFill>
        </p:spPr>
        <p:txBody>
          <a:bodyPr wrap="square" rtlCol="0">
            <a:spAutoFit/>
          </a:bodyPr>
          <a:lstStyle/>
          <a:p>
            <a:pPr lvl="0" algn="ctr"/>
            <a:r>
              <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rPr>
              <a:t>Have a lunch plan and choose quiet or social lunch area</a:t>
            </a:r>
          </a:p>
          <a:p>
            <a:pPr lvl="0" algn="ctr"/>
            <a:endParaRPr lang="en-US" sz="1400" dirty="0">
              <a:solidFill>
                <a:srgbClr val="C00000"/>
              </a:solidFill>
              <a:latin typeface="Times New Roman" pitchFamily="31" charset="0"/>
              <a:ea typeface="Times New Roman" pitchFamily="31" charset="0"/>
              <a:cs typeface="Times New Roman" pitchFamily="31" charset="0"/>
            </a:endParaRPr>
          </a:p>
          <a:p>
            <a:pPr lvl="0" algn="ctr"/>
            <a:r>
              <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rPr>
              <a:t>Invite friends to join me </a:t>
            </a:r>
          </a:p>
        </p:txBody>
      </p:sp>
      <p:sp>
        <p:nvSpPr>
          <p:cNvPr id="12" name="TextBox 11"/>
          <p:cNvSpPr txBox="1"/>
          <p:nvPr/>
        </p:nvSpPr>
        <p:spPr>
          <a:xfrm>
            <a:off x="4724400" y="1828800"/>
            <a:ext cx="1371600" cy="738664"/>
          </a:xfrm>
          <a:prstGeom prst="rect">
            <a:avLst/>
          </a:prstGeom>
          <a:solidFill>
            <a:srgbClr val="FFFF00"/>
          </a:solidFill>
        </p:spPr>
        <p:txBody>
          <a:bodyPr wrap="square" rtlCol="0">
            <a:spAutoFit/>
          </a:bodyPr>
          <a:lstStyle/>
          <a:p>
            <a:pPr algn="ctr"/>
            <a:r>
              <a:rPr lang="en-US" sz="1400" dirty="0">
                <a:solidFill>
                  <a:srgbClr val="C00000"/>
                </a:solidFill>
              </a:rPr>
              <a:t>Invite those sitting alone to join in</a:t>
            </a:r>
          </a:p>
        </p:txBody>
      </p:sp>
      <p:sp>
        <p:nvSpPr>
          <p:cNvPr id="13" name="TextBox 12"/>
          <p:cNvSpPr txBox="1"/>
          <p:nvPr/>
        </p:nvSpPr>
        <p:spPr>
          <a:xfrm>
            <a:off x="4572000" y="4876800"/>
            <a:ext cx="1676400" cy="954107"/>
          </a:xfrm>
          <a:prstGeom prst="rect">
            <a:avLst/>
          </a:prstGeom>
          <a:solidFill>
            <a:srgbClr val="FFFF00"/>
          </a:solidFill>
        </p:spPr>
        <p:txBody>
          <a:bodyPr wrap="square" rtlCol="0">
            <a:spAutoFit/>
          </a:bodyPr>
          <a:lstStyle/>
          <a:p>
            <a:pPr lvl="0"/>
            <a:r>
              <a:rPr kumimoji="0" lang="en-US" sz="1400" i="0" u="none" strike="noStrike" cap="none" normalizeH="0" baseline="0" dirty="0">
                <a:ln>
                  <a:noFill/>
                </a:ln>
                <a:solidFill>
                  <a:schemeClr val="accent2"/>
                </a:solidFill>
                <a:effectLst/>
                <a:latin typeface="Times New Roman"/>
                <a:ea typeface="Times New Roman" pitchFamily="31" charset="0"/>
                <a:cs typeface="Times New Roman"/>
              </a:rPr>
              <a:t>Use my breathing technique</a:t>
            </a:r>
          </a:p>
          <a:p>
            <a:pPr lvl="0"/>
            <a:endParaRPr lang="en-US" sz="1400" dirty="0">
              <a:solidFill>
                <a:schemeClr val="accent2"/>
              </a:solidFill>
              <a:latin typeface="Times New Roman"/>
              <a:ea typeface="Times New Roman" pitchFamily="31" charset="0"/>
              <a:cs typeface="Times New Roman"/>
            </a:endParaRPr>
          </a:p>
          <a:p>
            <a:pPr lvl="0"/>
            <a:r>
              <a:rPr kumimoji="0" lang="en-US" sz="1400" i="0" u="none" strike="noStrike" cap="none" normalizeH="0" baseline="0" dirty="0">
                <a:ln>
                  <a:noFill/>
                </a:ln>
                <a:solidFill>
                  <a:schemeClr val="accent2"/>
                </a:solidFill>
                <a:effectLst/>
                <a:latin typeface="Times New Roman"/>
                <a:ea typeface="Times New Roman" pitchFamily="31" charset="0"/>
                <a:cs typeface="Times New Roman"/>
              </a:rPr>
              <a:t>Listen</a:t>
            </a:r>
            <a:r>
              <a:rPr kumimoji="0" lang="en-US" sz="1400" i="0" u="none" strike="noStrike" cap="none" normalizeH="0" dirty="0">
                <a:ln>
                  <a:noFill/>
                </a:ln>
                <a:solidFill>
                  <a:schemeClr val="accent2"/>
                </a:solidFill>
                <a:effectLst/>
                <a:latin typeface="Times New Roman"/>
                <a:ea typeface="Times New Roman" pitchFamily="31" charset="0"/>
                <a:cs typeface="Times New Roman"/>
              </a:rPr>
              <a:t> to my signals </a:t>
            </a:r>
            <a:endParaRPr kumimoji="0" lang="en-US" sz="1400" i="0" u="none" strike="noStrike" cap="none" normalizeH="0" baseline="0" dirty="0">
              <a:ln>
                <a:noFill/>
              </a:ln>
              <a:solidFill>
                <a:schemeClr val="accent2"/>
              </a:solidFill>
              <a:effectLst/>
              <a:latin typeface="Times New Roman"/>
              <a:ea typeface="Times New Roman" pitchFamily="31" charset="0"/>
              <a:cs typeface="Times New Roman"/>
            </a:endParaRPr>
          </a:p>
        </p:txBody>
      </p:sp>
    </p:spTree>
    <p:extLst>
      <p:ext uri="{BB962C8B-B14F-4D97-AF65-F5344CB8AC3E}">
        <p14:creationId xmlns:p14="http://schemas.microsoft.com/office/powerpoint/2010/main" val="3996086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17541" y="573186"/>
          <a:ext cx="6096000" cy="6001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3429000" y="3327952"/>
            <a:ext cx="19050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spcCol="1270"/>
          <a:lstStyle/>
          <a:p>
            <a:pPr algn="ctr" defTabSz="1600200">
              <a:lnSpc>
                <a:spcPct val="90000"/>
              </a:lnSpc>
              <a:spcAft>
                <a:spcPct val="35000"/>
              </a:spcAft>
              <a:defRPr/>
            </a:pPr>
            <a:endParaRPr lang="en-US" sz="2800" b="1" dirty="0"/>
          </a:p>
        </p:txBody>
      </p:sp>
      <p:sp>
        <p:nvSpPr>
          <p:cNvPr id="16" name="TextBox 15"/>
          <p:cNvSpPr txBox="1"/>
          <p:nvPr/>
        </p:nvSpPr>
        <p:spPr>
          <a:xfrm>
            <a:off x="228600" y="4234301"/>
            <a:ext cx="1828800" cy="1200329"/>
          </a:xfrm>
          <a:prstGeom prst="rect">
            <a:avLst/>
          </a:prstGeom>
          <a:noFill/>
        </p:spPr>
        <p:txBody>
          <a:bodyPr wrap="square" rtlCol="0">
            <a:spAutoFit/>
          </a:bodyPr>
          <a:lstStyle/>
          <a:p>
            <a:r>
              <a:rPr lang="en-US" b="1" dirty="0"/>
              <a:t>Individualization and Intensity of</a:t>
            </a:r>
          </a:p>
          <a:p>
            <a:r>
              <a:rPr lang="en-US" b="1" dirty="0"/>
              <a:t>Interventions Increases</a:t>
            </a:r>
          </a:p>
        </p:txBody>
      </p:sp>
      <p:sp>
        <p:nvSpPr>
          <p:cNvPr id="14" name="TextBox 13"/>
          <p:cNvSpPr txBox="1"/>
          <p:nvPr/>
        </p:nvSpPr>
        <p:spPr>
          <a:xfrm>
            <a:off x="7159755" y="1066800"/>
            <a:ext cx="1524000" cy="923330"/>
          </a:xfrm>
          <a:prstGeom prst="rect">
            <a:avLst/>
          </a:prstGeom>
          <a:noFill/>
        </p:spPr>
        <p:txBody>
          <a:bodyPr wrap="square" rtlCol="0">
            <a:spAutoFit/>
          </a:bodyPr>
          <a:lstStyle/>
          <a:p>
            <a:pPr algn="ctr"/>
            <a:r>
              <a:rPr lang="en-US" b="1" dirty="0"/>
              <a:t>A Few Students</a:t>
            </a:r>
          </a:p>
          <a:p>
            <a:pPr algn="ctr"/>
            <a:r>
              <a:rPr lang="en-US" b="1" dirty="0"/>
              <a:t>&gt;5%</a:t>
            </a:r>
          </a:p>
        </p:txBody>
      </p:sp>
      <p:sp>
        <p:nvSpPr>
          <p:cNvPr id="15" name="TextBox 14"/>
          <p:cNvSpPr txBox="1"/>
          <p:nvPr/>
        </p:nvSpPr>
        <p:spPr>
          <a:xfrm>
            <a:off x="7315200" y="4879607"/>
            <a:ext cx="1524000" cy="646331"/>
          </a:xfrm>
          <a:prstGeom prst="rect">
            <a:avLst/>
          </a:prstGeom>
          <a:noFill/>
        </p:spPr>
        <p:txBody>
          <a:bodyPr wrap="square" rtlCol="0">
            <a:spAutoFit/>
          </a:bodyPr>
          <a:lstStyle/>
          <a:p>
            <a:r>
              <a:rPr lang="en-US" b="1" dirty="0"/>
              <a:t>ALL Students</a:t>
            </a:r>
          </a:p>
          <a:p>
            <a:pPr algn="ctr"/>
            <a:r>
              <a:rPr lang="en-US" b="1" dirty="0"/>
              <a:t>100%</a:t>
            </a:r>
          </a:p>
        </p:txBody>
      </p:sp>
      <p:sp>
        <p:nvSpPr>
          <p:cNvPr id="17" name="TextBox 16"/>
          <p:cNvSpPr txBox="1"/>
          <p:nvPr/>
        </p:nvSpPr>
        <p:spPr>
          <a:xfrm>
            <a:off x="7085585" y="3143286"/>
            <a:ext cx="1630828" cy="646331"/>
          </a:xfrm>
          <a:prstGeom prst="rect">
            <a:avLst/>
          </a:prstGeom>
          <a:noFill/>
        </p:spPr>
        <p:txBody>
          <a:bodyPr wrap="square" rtlCol="0">
            <a:spAutoFit/>
          </a:bodyPr>
          <a:lstStyle/>
          <a:p>
            <a:r>
              <a:rPr lang="en-US" b="1" dirty="0"/>
              <a:t>Some Students</a:t>
            </a:r>
          </a:p>
          <a:p>
            <a:pPr algn="ctr"/>
            <a:r>
              <a:rPr lang="en-US" b="1" dirty="0"/>
              <a:t>&gt;15%</a:t>
            </a:r>
          </a:p>
        </p:txBody>
      </p:sp>
      <p:cxnSp>
        <p:nvCxnSpPr>
          <p:cNvPr id="6" name="Straight Arrow Connector 5"/>
          <p:cNvCxnSpPr/>
          <p:nvPr/>
        </p:nvCxnSpPr>
        <p:spPr>
          <a:xfrm flipV="1">
            <a:off x="609600" y="1587744"/>
            <a:ext cx="1066800" cy="40510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876769" y="4649800"/>
            <a:ext cx="5405773"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1200" b="1" dirty="0"/>
              <a:t>Tier 1 Interventions &amp; Supports- Structured Behavior Interventions for all students</a:t>
            </a:r>
          </a:p>
          <a:p>
            <a:pPr marL="171450" lvl="0" indent="-171450" algn="ctr">
              <a:buFont typeface="Arial" panose="020B0604020202020204" pitchFamily="34" charset="0"/>
              <a:buChar char="•"/>
            </a:pPr>
            <a:r>
              <a:rPr lang="en-US" sz="1200" dirty="0"/>
              <a:t>PRIDE Expectation Matrix, </a:t>
            </a:r>
          </a:p>
          <a:p>
            <a:pPr marL="171450" lvl="0" indent="-171450" algn="ctr">
              <a:buFont typeface="Arial" panose="020B0604020202020204" pitchFamily="34" charset="0"/>
              <a:buChar char="•"/>
            </a:pPr>
            <a:r>
              <a:rPr lang="en-US" sz="1200" dirty="0"/>
              <a:t>PRIDE Classroom Expectations &amp; PRIDE Classroom Lessons</a:t>
            </a:r>
          </a:p>
          <a:p>
            <a:pPr marL="171450" lvl="0" indent="-171450" algn="ctr">
              <a:buFont typeface="Arial" panose="020B0604020202020204" pitchFamily="34" charset="0"/>
              <a:buChar char="•"/>
            </a:pPr>
            <a:r>
              <a:rPr lang="en-US" sz="1200" dirty="0"/>
              <a:t>Guidance Services,</a:t>
            </a:r>
          </a:p>
          <a:p>
            <a:pPr marL="171450" lvl="0" indent="-171450" algn="ctr">
              <a:buFont typeface="Arial" panose="020B0604020202020204" pitchFamily="34" charset="0"/>
              <a:buChar char="•"/>
            </a:pPr>
            <a:r>
              <a:rPr lang="en-US" sz="1200" dirty="0"/>
              <a:t>Homeroom Guidance</a:t>
            </a:r>
          </a:p>
          <a:p>
            <a:pPr marL="171450" lvl="0" indent="-171450" algn="ctr">
              <a:buFont typeface="Arial" panose="020B0604020202020204" pitchFamily="34" charset="0"/>
              <a:buChar char="•"/>
            </a:pPr>
            <a:r>
              <a:rPr lang="en-US" sz="1200" dirty="0"/>
              <a:t>Continuum of Discipline Responses </a:t>
            </a:r>
          </a:p>
          <a:p>
            <a:pPr marL="171450" lvl="0" indent="-171450" algn="ctr">
              <a:buFont typeface="Arial" panose="020B0604020202020204" pitchFamily="34" charset="0"/>
              <a:buChar char="•"/>
            </a:pPr>
            <a:r>
              <a:rPr lang="en-US" sz="1200" dirty="0"/>
              <a:t>Student/Parent Conferences, </a:t>
            </a:r>
          </a:p>
          <a:p>
            <a:pPr marL="171450" lvl="0" indent="-171450" algn="ctr">
              <a:buFont typeface="Arial" panose="020B0604020202020204" pitchFamily="34" charset="0"/>
              <a:buChar char="•"/>
            </a:pPr>
            <a:r>
              <a:rPr lang="en-US" sz="1200" dirty="0"/>
              <a:t>Before &amp; After School Program  </a:t>
            </a:r>
          </a:p>
          <a:p>
            <a:pPr marL="171450" lvl="0" indent="-171450" algn="ctr">
              <a:buFont typeface="Arial" panose="020B0604020202020204" pitchFamily="34" charset="0"/>
              <a:buChar char="•"/>
            </a:pPr>
            <a:r>
              <a:rPr lang="en-US" sz="1200" dirty="0"/>
              <a:t>Project Success (Substance Use)</a:t>
            </a:r>
          </a:p>
        </p:txBody>
      </p:sp>
      <p:sp>
        <p:nvSpPr>
          <p:cNvPr id="9" name="TextBox 8"/>
          <p:cNvSpPr txBox="1"/>
          <p:nvPr/>
        </p:nvSpPr>
        <p:spPr>
          <a:xfrm>
            <a:off x="2127649" y="2479975"/>
            <a:ext cx="4875784" cy="178510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1200" b="1" dirty="0"/>
              <a:t>Tier 2: Behavioral Interventions &amp; Supports- Supports for some students who struggle with meeting the expectations</a:t>
            </a:r>
          </a:p>
          <a:p>
            <a:pPr marL="171450" lvl="0" indent="-171450" algn="ctr">
              <a:buFont typeface="Arial" panose="020B0604020202020204" pitchFamily="34" charset="0"/>
              <a:buChar char="•"/>
            </a:pPr>
            <a:r>
              <a:rPr lang="en-US" sz="1200" dirty="0"/>
              <a:t>Simple Behavior Support Plans</a:t>
            </a:r>
          </a:p>
          <a:p>
            <a:pPr marL="171450" lvl="0" indent="-171450" algn="ctr">
              <a:buFont typeface="Arial" panose="020B0604020202020204" pitchFamily="34" charset="0"/>
              <a:buChar char="•"/>
            </a:pPr>
            <a:r>
              <a:rPr lang="en-US" sz="1200" dirty="0"/>
              <a:t>Simple Functional Behavioral Assessments (FBA)</a:t>
            </a:r>
          </a:p>
          <a:p>
            <a:pPr marL="171450" lvl="0" indent="-171450" algn="ctr">
              <a:buFont typeface="Arial" panose="020B0604020202020204" pitchFamily="34" charset="0"/>
              <a:buChar char="•"/>
            </a:pPr>
            <a:r>
              <a:rPr lang="en-US" sz="1200" dirty="0"/>
              <a:t>Targeted  Cognitive Behavioral Therapy (CBT)</a:t>
            </a:r>
          </a:p>
          <a:p>
            <a:pPr marL="171450" lvl="0" indent="-171450" algn="ctr">
              <a:buFont typeface="Arial" panose="020B0604020202020204" pitchFamily="34" charset="0"/>
              <a:buChar char="•"/>
            </a:pPr>
            <a:r>
              <a:rPr lang="en-US" sz="1400" b="1" dirty="0">
                <a:solidFill>
                  <a:srgbClr val="FF0000"/>
                </a:solidFill>
              </a:rPr>
              <a:t>Coping CAT</a:t>
            </a:r>
          </a:p>
          <a:p>
            <a:pPr marL="171450" lvl="0" indent="-171450" algn="ctr">
              <a:buFont typeface="Arial" panose="020B0604020202020204" pitchFamily="34" charset="0"/>
              <a:buChar char="•"/>
            </a:pPr>
            <a:r>
              <a:rPr lang="en-US" sz="1200" dirty="0"/>
              <a:t>Academic Seminar</a:t>
            </a:r>
          </a:p>
          <a:p>
            <a:pPr marL="171450" lvl="0" indent="-171450" algn="ctr">
              <a:buFont typeface="Arial" panose="020B0604020202020204" pitchFamily="34" charset="0"/>
              <a:buChar char="•"/>
            </a:pPr>
            <a:r>
              <a:rPr lang="en-US" sz="1200" dirty="0"/>
              <a:t>Check In/Check Out, </a:t>
            </a:r>
          </a:p>
          <a:p>
            <a:pPr marL="171450" lvl="0" indent="-171450" algn="ctr">
              <a:buFont typeface="Arial" panose="020B0604020202020204" pitchFamily="34" charset="0"/>
              <a:buChar char="•"/>
            </a:pPr>
            <a:r>
              <a:rPr lang="en-US" sz="1200" dirty="0"/>
              <a:t>Mentoring</a:t>
            </a:r>
          </a:p>
        </p:txBody>
      </p:sp>
      <p:sp>
        <p:nvSpPr>
          <p:cNvPr id="10" name="TextBox 9"/>
          <p:cNvSpPr txBox="1"/>
          <p:nvPr/>
        </p:nvSpPr>
        <p:spPr>
          <a:xfrm>
            <a:off x="1876769" y="987580"/>
            <a:ext cx="5405773"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1200" b="1" dirty="0"/>
              <a:t>Tier 3: Individualized Supports -Structured  Interventions for the</a:t>
            </a:r>
          </a:p>
          <a:p>
            <a:pPr lvl="0" algn="ctr"/>
            <a:r>
              <a:rPr lang="en-US" sz="1200" b="1" dirty="0"/>
              <a:t> few students with the greatest need </a:t>
            </a:r>
          </a:p>
          <a:p>
            <a:pPr marL="171450" lvl="0" indent="-171450" algn="ctr">
              <a:buFont typeface="Arial" panose="020B0604020202020204" pitchFamily="34" charset="0"/>
              <a:buChar char="•"/>
            </a:pPr>
            <a:r>
              <a:rPr lang="en-US" sz="1200" dirty="0"/>
              <a:t>Complex Functional Behavioral Assessment (FBA) and Behavior Support</a:t>
            </a:r>
          </a:p>
          <a:p>
            <a:pPr marL="171450" lvl="0" indent="-171450" algn="ctr">
              <a:buFont typeface="Arial" panose="020B0604020202020204" pitchFamily="34" charset="0"/>
              <a:buChar char="•"/>
            </a:pPr>
            <a:r>
              <a:rPr lang="en-US" sz="1200" dirty="0"/>
              <a:t>3 R (Respectful, Relevant, Realistic) Plan(s)</a:t>
            </a:r>
          </a:p>
          <a:p>
            <a:pPr marL="171450" lvl="0" indent="-171450" algn="ctr">
              <a:buFont typeface="Arial" panose="020B0604020202020204" pitchFamily="34" charset="0"/>
              <a:buChar char="•"/>
            </a:pPr>
            <a:r>
              <a:rPr lang="en-US" sz="1200" dirty="0"/>
              <a:t>Individualized Family and Youth-Driven Planning and Support</a:t>
            </a:r>
          </a:p>
          <a:p>
            <a:pPr marL="171450" lvl="0" indent="-171450" algn="ctr">
              <a:buFont typeface="Arial" panose="020B0604020202020204" pitchFamily="34" charset="0"/>
              <a:buChar char="•"/>
            </a:pPr>
            <a:r>
              <a:rPr lang="en-US" sz="1200" dirty="0"/>
              <a:t>Community Supports (WRAP, DCYF, Mental Health, and Child and Family Services)</a:t>
            </a:r>
          </a:p>
          <a:p>
            <a:pPr marL="171450" lvl="0" indent="-171450" algn="ctr">
              <a:buFont typeface="Arial" panose="020B0604020202020204" pitchFamily="34" charset="0"/>
              <a:buChar char="•"/>
            </a:pPr>
            <a:r>
              <a:rPr lang="en-US" sz="1200" dirty="0"/>
              <a:t>Enhanced Academic Seminar</a:t>
            </a:r>
          </a:p>
        </p:txBody>
      </p:sp>
      <p:sp>
        <p:nvSpPr>
          <p:cNvPr id="2" name="Title 1"/>
          <p:cNvSpPr>
            <a:spLocks noGrp="1"/>
          </p:cNvSpPr>
          <p:nvPr>
            <p:ph type="title"/>
          </p:nvPr>
        </p:nvSpPr>
        <p:spPr>
          <a:xfrm>
            <a:off x="454155" y="228600"/>
            <a:ext cx="8229600" cy="487362"/>
          </a:xfrm>
        </p:spPr>
        <p:txBody>
          <a:bodyPr>
            <a:noAutofit/>
          </a:bodyPr>
          <a:lstStyle/>
          <a:p>
            <a:r>
              <a:rPr lang="en-US" sz="2800" dirty="0"/>
              <a:t>MS Pyramid of Interventions</a:t>
            </a:r>
          </a:p>
        </p:txBody>
      </p:sp>
    </p:spTree>
    <p:extLst>
      <p:ext uri="{BB962C8B-B14F-4D97-AF65-F5344CB8AC3E}">
        <p14:creationId xmlns:p14="http://schemas.microsoft.com/office/powerpoint/2010/main" val="17315551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4. Use MTSS Framework</a:t>
            </a:r>
            <a:br>
              <a:rPr lang="en-US" dirty="0"/>
            </a:br>
            <a:r>
              <a:rPr lang="en-US" dirty="0"/>
              <a:t>Need implementation science to guide the work</a:t>
            </a:r>
            <a:br>
              <a:rPr lang="en-US" i="1" dirty="0"/>
            </a:br>
            <a:endParaRPr lang="en-US" i="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p>
          <a:p>
            <a:pPr marL="0" lvl="0" indent="0">
              <a:buNone/>
            </a:pPr>
            <a:r>
              <a:rPr lang="en-US" sz="2800" dirty="0"/>
              <a:t>The system models a Public Health Approach</a:t>
            </a:r>
          </a:p>
          <a:p>
            <a:pPr marL="0" lvl="0" indent="0">
              <a:buNone/>
            </a:pPr>
            <a:endParaRPr lang="en-US" sz="2800" dirty="0"/>
          </a:p>
          <a:p>
            <a:pPr marL="0" indent="0">
              <a:buNone/>
            </a:pPr>
            <a:r>
              <a:rPr lang="en-US" sz="2800" dirty="0"/>
              <a:t>All initiatives/programs are aligned and installed with core features of MTSS</a:t>
            </a:r>
          </a:p>
          <a:p>
            <a:pPr marL="0" indent="0">
              <a:buNone/>
            </a:pPr>
            <a:endParaRPr lang="en-US" sz="2800" dirty="0"/>
          </a:p>
          <a:p>
            <a:pPr marL="0" indent="0">
              <a:buNone/>
            </a:pPr>
            <a:r>
              <a:rPr lang="en-US" sz="2800" dirty="0"/>
              <a:t>The continuum of evidence-based interventions are linked across tiers, with dosage and specificity of interventions increasing from lowest to highest tiers.</a:t>
            </a:r>
          </a:p>
          <a:p>
            <a:pPr marL="0" indent="0">
              <a:buNone/>
            </a:pPr>
            <a:endParaRPr lang="en-US" i="1" dirty="0">
              <a:solidFill>
                <a:srgbClr val="FF0000"/>
              </a:solidFill>
            </a:endParaRPr>
          </a:p>
        </p:txBody>
      </p:sp>
      <p:sp>
        <p:nvSpPr>
          <p:cNvPr id="4" name="Text Placeholder 3"/>
          <p:cNvSpPr>
            <a:spLocks noGrp="1"/>
          </p:cNvSpPr>
          <p:nvPr>
            <p:ph type="body" sz="half" idx="2"/>
          </p:nvPr>
        </p:nvSpPr>
        <p:spPr>
          <a:xfrm>
            <a:off x="457200" y="1435100"/>
            <a:ext cx="3008313" cy="5287472"/>
          </a:xfrm>
        </p:spPr>
        <p:txBody>
          <a:bodyPr>
            <a:normAutofit fontScale="25000" lnSpcReduction="20000"/>
          </a:bodyPr>
          <a:lstStyle/>
          <a:p>
            <a:endParaRPr lang="en-US" dirty="0"/>
          </a:p>
          <a:p>
            <a:pPr marL="285750" lvl="0" indent="-285750">
              <a:buFont typeface="Wingdings" charset="2"/>
              <a:buChar char="v"/>
            </a:pPr>
            <a:r>
              <a:rPr lang="en-US" sz="5600" dirty="0"/>
              <a:t>Data-based decision making is used at all tiers with type of data matched to specifics and complexity of interventions. </a:t>
            </a:r>
          </a:p>
          <a:p>
            <a:pPr marL="285750" lvl="0" indent="-285750">
              <a:buFont typeface="Wingdings" charset="2"/>
              <a:buChar char="v"/>
            </a:pPr>
            <a:endParaRPr lang="en-US" sz="5600" dirty="0"/>
          </a:p>
          <a:p>
            <a:pPr marL="285750" lvl="0" indent="-285750">
              <a:buFont typeface="Wingdings" charset="2"/>
              <a:buChar char="v"/>
            </a:pPr>
            <a:r>
              <a:rPr lang="en-US" sz="5600" dirty="0"/>
              <a:t>A formal process for selecting and implementing evidence-based practices is established. </a:t>
            </a:r>
          </a:p>
          <a:p>
            <a:pPr marL="285750" lvl="0" indent="-285750">
              <a:buFont typeface="Wingdings" charset="2"/>
              <a:buChar char="v"/>
            </a:pPr>
            <a:endParaRPr lang="en-US" sz="5600" dirty="0"/>
          </a:p>
          <a:p>
            <a:pPr marL="285750" lvl="0" indent="-285750">
              <a:buFont typeface="Wingdings" charset="2"/>
              <a:buChar char="v"/>
            </a:pPr>
            <a:r>
              <a:rPr lang="en-US" sz="5600" dirty="0"/>
              <a:t>Comprehensive screening allows for early access to interventions. </a:t>
            </a:r>
          </a:p>
          <a:p>
            <a:pPr marL="285750" lvl="0" indent="-285750">
              <a:buFont typeface="Wingdings" charset="2"/>
              <a:buChar char="v"/>
            </a:pPr>
            <a:endParaRPr lang="en-US" sz="5600" dirty="0"/>
          </a:p>
          <a:p>
            <a:pPr marL="285750" lvl="0" indent="-285750">
              <a:buFont typeface="Wingdings" charset="2"/>
              <a:buChar char="v"/>
            </a:pPr>
            <a:r>
              <a:rPr lang="en-US" sz="5600" dirty="0"/>
              <a:t>Progress monitoring for both fidelity and effectiveness; </a:t>
            </a:r>
          </a:p>
          <a:p>
            <a:pPr marL="285750" lvl="0" indent="-285750">
              <a:buFont typeface="Wingdings" charset="2"/>
              <a:buChar char="v"/>
            </a:pPr>
            <a:endParaRPr lang="en-US" sz="5600" dirty="0"/>
          </a:p>
          <a:p>
            <a:pPr marL="285750" indent="-285750">
              <a:buFont typeface="Wingdings" charset="2"/>
              <a:buChar char="v"/>
            </a:pPr>
            <a:r>
              <a:rPr lang="en-US" sz="5600" dirty="0"/>
              <a:t>Skills taught in Tier 2/3 interventions  are supported by ALL Staff across ALL settings linked to Tier 1 SEB instruction </a:t>
            </a:r>
          </a:p>
          <a:p>
            <a:pPr lvl="0"/>
            <a:endParaRPr lang="en-US" sz="5600" dirty="0"/>
          </a:p>
          <a:p>
            <a:pPr marL="285750" lvl="0" indent="-285750">
              <a:buFont typeface="Wingdings" charset="2"/>
              <a:buChar char="v"/>
            </a:pPr>
            <a:r>
              <a:rPr lang="en-US" sz="5600" dirty="0"/>
              <a:t>Ongoing professional development and coaching to ensure fluency and to guide refinement of implementation.  </a:t>
            </a:r>
          </a:p>
          <a:p>
            <a:pPr marL="285750" indent="-285750">
              <a:buFont typeface="Wingdings" charset="2"/>
              <a:buChar char="v"/>
            </a:pPr>
            <a:endParaRPr lang="en-US" sz="5600" dirty="0"/>
          </a:p>
          <a:p>
            <a:pPr marL="285750" indent="-285750">
              <a:buFont typeface="Wingdings" charset="2"/>
              <a:buChar char="v"/>
            </a:pPr>
            <a:endParaRPr lang="en-US" sz="4300" dirty="0"/>
          </a:p>
          <a:p>
            <a:endParaRPr lang="en-US" sz="4300" dirty="0"/>
          </a:p>
          <a:p>
            <a:endParaRPr lang="en-US" sz="3500" dirty="0"/>
          </a:p>
          <a:p>
            <a:r>
              <a:rPr lang="en-US" sz="3500" dirty="0"/>
              <a:t>-</a:t>
            </a:r>
          </a:p>
        </p:txBody>
      </p:sp>
    </p:spTree>
    <p:extLst>
      <p:ext uri="{BB962C8B-B14F-4D97-AF65-F5344CB8AC3E}">
        <p14:creationId xmlns:p14="http://schemas.microsoft.com/office/powerpoint/2010/main" val="3787147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98" y="350815"/>
            <a:ext cx="8464937" cy="915357"/>
          </a:xfrm>
        </p:spPr>
        <p:txBody>
          <a:bodyPr>
            <a:noAutofit/>
          </a:bodyPr>
          <a:lstStyle/>
          <a:p>
            <a:r>
              <a:rPr lang="en-US" sz="3200" b="1" dirty="0">
                <a:solidFill>
                  <a:srgbClr val="000000"/>
                </a:solidFill>
              </a:rPr>
              <a:t>Multiple Evidence-Based Interventions of Varying Intensity </a:t>
            </a:r>
          </a:p>
        </p:txBody>
      </p:sp>
      <p:sp>
        <p:nvSpPr>
          <p:cNvPr id="3" name="Content Placeholder 2"/>
          <p:cNvSpPr>
            <a:spLocks noGrp="1"/>
          </p:cNvSpPr>
          <p:nvPr>
            <p:ph idx="1"/>
          </p:nvPr>
        </p:nvSpPr>
        <p:spPr>
          <a:xfrm>
            <a:off x="1001231" y="1817026"/>
            <a:ext cx="7141538" cy="4483387"/>
          </a:xfrm>
        </p:spPr>
        <p:txBody>
          <a:bodyPr>
            <a:normAutofit/>
          </a:bodyPr>
          <a:lstStyle/>
          <a:p>
            <a:r>
              <a:rPr lang="en-US" sz="2400" dirty="0"/>
              <a:t>Install foundational interventions School-wide</a:t>
            </a:r>
          </a:p>
          <a:p>
            <a:r>
              <a:rPr lang="en-US" sz="2400" dirty="0"/>
              <a:t>Ensuring identification, monitoring, and selection process are in place</a:t>
            </a:r>
          </a:p>
          <a:p>
            <a:r>
              <a:rPr lang="en-US" sz="2400" dirty="0"/>
              <a:t>Identifying additional interventions that might be needed such as:</a:t>
            </a:r>
          </a:p>
          <a:p>
            <a:pPr lvl="1">
              <a:buClr>
                <a:schemeClr val="accent2"/>
              </a:buClr>
              <a:buFont typeface="Arial"/>
              <a:buChar char="•"/>
            </a:pPr>
            <a:r>
              <a:rPr lang="en-US" sz="2000" dirty="0"/>
              <a:t>Trauma Informed Interventions</a:t>
            </a:r>
          </a:p>
          <a:p>
            <a:pPr lvl="1">
              <a:buClr>
                <a:schemeClr val="accent2"/>
              </a:buClr>
              <a:buFont typeface="Arial"/>
              <a:buChar char="•"/>
            </a:pPr>
            <a:r>
              <a:rPr lang="en-US" sz="2000" dirty="0"/>
              <a:t>Coping Cat</a:t>
            </a:r>
          </a:p>
          <a:p>
            <a:pPr lvl="1">
              <a:buClr>
                <a:schemeClr val="accent2"/>
              </a:buClr>
              <a:buFont typeface="Arial"/>
              <a:buChar char="•"/>
            </a:pPr>
            <a:r>
              <a:rPr lang="en-US" sz="2000" dirty="0"/>
              <a:t>Check and Connect</a:t>
            </a:r>
          </a:p>
          <a:p>
            <a:pPr lvl="1"/>
            <a:endParaRPr lang="en-US" sz="2000" dirty="0"/>
          </a:p>
          <a:p>
            <a:endParaRPr lang="en-US" sz="2400" dirty="0"/>
          </a:p>
        </p:txBody>
      </p:sp>
    </p:spTree>
    <p:extLst>
      <p:ext uri="{BB962C8B-B14F-4D97-AF65-F5344CB8AC3E}">
        <p14:creationId xmlns:p14="http://schemas.microsoft.com/office/powerpoint/2010/main" val="1422402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6165"/>
            <a:ext cx="8229600" cy="1143000"/>
          </a:xfrm>
        </p:spPr>
        <p:txBody>
          <a:bodyPr>
            <a:noAutofit/>
          </a:bodyPr>
          <a:lstStyle/>
          <a:p>
            <a:r>
              <a:rPr lang="en-US" sz="3200" b="1" dirty="0">
                <a:solidFill>
                  <a:srgbClr val="000000"/>
                </a:solidFill>
              </a:rPr>
              <a:t>MTSS: A Continuum of Evidence-Based Practices (EBP’s) linked across Tiers</a:t>
            </a:r>
          </a:p>
        </p:txBody>
      </p:sp>
      <p:sp>
        <p:nvSpPr>
          <p:cNvPr id="3" name="Content Placeholder 2"/>
          <p:cNvSpPr>
            <a:spLocks noGrp="1"/>
          </p:cNvSpPr>
          <p:nvPr>
            <p:ph idx="1"/>
          </p:nvPr>
        </p:nvSpPr>
        <p:spPr>
          <a:xfrm>
            <a:off x="1043940" y="1783080"/>
            <a:ext cx="7056120" cy="4525963"/>
          </a:xfrm>
        </p:spPr>
        <p:txBody>
          <a:bodyPr>
            <a:normAutofit/>
          </a:bodyPr>
          <a:lstStyle/>
          <a:p>
            <a:r>
              <a:rPr lang="en-US" sz="2000" dirty="0"/>
              <a:t>A formal process for selecting and implementing evidence-based practices</a:t>
            </a:r>
          </a:p>
          <a:p>
            <a:pPr lvl="1"/>
            <a:r>
              <a:rPr lang="en-US" sz="1800" dirty="0"/>
              <a:t>Invest in small number of EBP</a:t>
            </a:r>
          </a:p>
          <a:p>
            <a:pPr lvl="1"/>
            <a:r>
              <a:rPr lang="en-US" sz="1800" dirty="0"/>
              <a:t>Matched to need, culture and context</a:t>
            </a:r>
          </a:p>
          <a:p>
            <a:pPr lvl="1"/>
            <a:r>
              <a:rPr lang="en-US" sz="1800" dirty="0"/>
              <a:t>Install systems first</a:t>
            </a:r>
          </a:p>
          <a:p>
            <a:endParaRPr lang="en-US" sz="2000" dirty="0"/>
          </a:p>
          <a:p>
            <a:r>
              <a:rPr lang="en-US" sz="2000" dirty="0"/>
              <a:t>Team process (not individual clinicians)</a:t>
            </a:r>
          </a:p>
          <a:p>
            <a:pPr marL="0" indent="0">
              <a:buNone/>
            </a:pPr>
            <a:endParaRPr lang="en-US" sz="2000" dirty="0"/>
          </a:p>
          <a:p>
            <a:r>
              <a:rPr lang="en-US" sz="2000" dirty="0"/>
              <a:t>Interventions linked across Tiers with dosage and specificity of interventions increasing from lower to higher tiers</a:t>
            </a:r>
          </a:p>
        </p:txBody>
      </p:sp>
    </p:spTree>
    <p:extLst>
      <p:ext uri="{BB962C8B-B14F-4D97-AF65-F5344CB8AC3E}">
        <p14:creationId xmlns:p14="http://schemas.microsoft.com/office/powerpoint/2010/main" val="366511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p:txBody>
          <a:bodyPr>
            <a:normAutofit/>
          </a:bodyPr>
          <a:lstStyle/>
          <a:p>
            <a:r>
              <a:rPr lang="en-US" dirty="0">
                <a:latin typeface="+mj-lt"/>
              </a:rPr>
              <a:t>National PBIS TA Center ISF Team</a:t>
            </a:r>
          </a:p>
          <a:p>
            <a:pPr lvl="1"/>
            <a:r>
              <a:rPr lang="en-US" dirty="0"/>
              <a:t>Susan Barrett</a:t>
            </a:r>
          </a:p>
          <a:p>
            <a:pPr lvl="1"/>
            <a:r>
              <a:rPr lang="en-US" dirty="0"/>
              <a:t>Mark </a:t>
            </a:r>
            <a:r>
              <a:rPr lang="en-US" dirty="0" err="1"/>
              <a:t>Weist</a:t>
            </a:r>
            <a:endParaRPr lang="en-US" dirty="0"/>
          </a:p>
          <a:p>
            <a:pPr lvl="1"/>
            <a:r>
              <a:rPr lang="en-US" dirty="0"/>
              <a:t>Bob Putnam</a:t>
            </a:r>
          </a:p>
          <a:p>
            <a:pPr lvl="1"/>
            <a:r>
              <a:rPr lang="en-US" dirty="0"/>
              <a:t>Joni </a:t>
            </a:r>
            <a:r>
              <a:rPr lang="en-US" dirty="0" err="1"/>
              <a:t>Splett</a:t>
            </a:r>
            <a:endParaRPr lang="en-US" dirty="0"/>
          </a:p>
          <a:p>
            <a:pPr lvl="1"/>
            <a:r>
              <a:rPr lang="en-US" dirty="0"/>
              <a:t>Teams from Midwest PBIS, </a:t>
            </a:r>
            <a:r>
              <a:rPr lang="en-US" dirty="0" err="1"/>
              <a:t>MidAtlantic</a:t>
            </a:r>
            <a:r>
              <a:rPr lang="en-US" dirty="0"/>
              <a:t> PBIS, USC</a:t>
            </a:r>
          </a:p>
          <a:p>
            <a:r>
              <a:rPr lang="en-US" dirty="0"/>
              <a:t>Leaders and Innovators from Sites</a:t>
            </a:r>
          </a:p>
          <a:p>
            <a:pPr lvl="1"/>
            <a:r>
              <a:rPr lang="en-US" dirty="0"/>
              <a:t>MI, WI, PA, DE, Iowa, Ohio, WA, CA, </a:t>
            </a:r>
            <a:r>
              <a:rPr lang="en-US" dirty="0" err="1"/>
              <a:t>etc</a:t>
            </a:r>
            <a:endParaRPr lang="en-US" dirty="0"/>
          </a:p>
        </p:txBody>
      </p:sp>
    </p:spTree>
    <p:extLst>
      <p:ext uri="{BB962C8B-B14F-4D97-AF65-F5344CB8AC3E}">
        <p14:creationId xmlns:p14="http://schemas.microsoft.com/office/powerpoint/2010/main" val="200614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lIns="92075" tIns="46038" rIns="92075" bIns="46038" rtlCol="0">
            <a:noAutofit/>
          </a:bodyPr>
          <a:lstStyle/>
          <a:p>
            <a:pPr eaLnBrk="1" fontAlgn="auto" hangingPunct="1">
              <a:spcAft>
                <a:spcPts val="0"/>
              </a:spcAft>
              <a:defRPr/>
            </a:pPr>
            <a:r>
              <a:rPr lang="en-US" sz="3600" b="1" dirty="0">
                <a:ea typeface="+mj-ea"/>
                <a:cs typeface="+mj-cs"/>
              </a:rPr>
              <a:t>Example: Data-Based Decision Process </a:t>
            </a:r>
          </a:p>
        </p:txBody>
      </p:sp>
      <p:sp>
        <p:nvSpPr>
          <p:cNvPr id="70659" name="Rectangle 3"/>
          <p:cNvSpPr>
            <a:spLocks noGrp="1" noChangeArrowheads="1"/>
          </p:cNvSpPr>
          <p:nvPr>
            <p:ph idx="1"/>
          </p:nvPr>
        </p:nvSpPr>
        <p:spPr>
          <a:xfrm>
            <a:off x="978408" y="1666875"/>
            <a:ext cx="7529005" cy="4691063"/>
          </a:xfrm>
        </p:spPr>
        <p:txBody>
          <a:bodyPr rtlCol="0">
            <a:normAutofit/>
          </a:bodyPr>
          <a:lstStyle/>
          <a:p>
            <a:pPr eaLnBrk="1" fontAlgn="auto" hangingPunct="1">
              <a:lnSpc>
                <a:spcPct val="90000"/>
              </a:lnSpc>
              <a:spcAft>
                <a:spcPts val="0"/>
              </a:spcAft>
              <a:buFontTx/>
              <a:buNone/>
              <a:defRPr/>
            </a:pPr>
            <a:r>
              <a:rPr lang="en-US" sz="2000" b="1" u="sng" dirty="0">
                <a:ea typeface="+mn-ea"/>
                <a:cs typeface="+mn-cs"/>
              </a:rPr>
              <a:t>a) Identification for Trauma Informed Group (IN)</a:t>
            </a:r>
            <a:r>
              <a:rPr lang="en-US" sz="2000" b="1" dirty="0">
                <a:ea typeface="+mn-ea"/>
                <a:cs typeface="+mn-cs"/>
              </a:rPr>
              <a:t>:  </a:t>
            </a:r>
          </a:p>
          <a:p>
            <a:pPr lvl="1" eaLnBrk="1" fontAlgn="auto" hangingPunct="1">
              <a:lnSpc>
                <a:spcPct val="90000"/>
              </a:lnSpc>
              <a:spcAft>
                <a:spcPts val="0"/>
              </a:spcAft>
              <a:buFont typeface="Wingdings" pitchFamily="2" charset="2"/>
              <a:buChar char="§"/>
              <a:defRPr/>
            </a:pPr>
            <a:r>
              <a:rPr lang="en-US" sz="1800" dirty="0">
                <a:ea typeface="+mn-ea"/>
              </a:rPr>
              <a:t>Student identified in highly elevated range for Internalizing Risk on screener</a:t>
            </a:r>
          </a:p>
          <a:p>
            <a:pPr lvl="1" eaLnBrk="1" fontAlgn="auto" hangingPunct="1">
              <a:lnSpc>
                <a:spcPct val="90000"/>
              </a:lnSpc>
              <a:spcAft>
                <a:spcPts val="0"/>
              </a:spcAft>
              <a:buFont typeface="Wingdings" pitchFamily="2" charset="2"/>
              <a:buChar char="§"/>
              <a:defRPr/>
            </a:pPr>
            <a:r>
              <a:rPr lang="en-US" sz="1800" dirty="0">
                <a:ea typeface="+mn-ea"/>
              </a:rPr>
              <a:t>Student has 2 or more events leading to suspension</a:t>
            </a:r>
          </a:p>
          <a:p>
            <a:pPr lvl="1" eaLnBrk="1" fontAlgn="auto" hangingPunct="1">
              <a:lnSpc>
                <a:spcPct val="90000"/>
              </a:lnSpc>
              <a:spcAft>
                <a:spcPts val="0"/>
              </a:spcAft>
              <a:buFont typeface="Wingdings" pitchFamily="2" charset="2"/>
              <a:buChar char="§"/>
              <a:defRPr/>
            </a:pPr>
            <a:r>
              <a:rPr lang="en-US" sz="1800" dirty="0">
                <a:ea typeface="+mn-ea"/>
              </a:rPr>
              <a:t>Student has not responded to a lower level Tier 2 intervention</a:t>
            </a:r>
          </a:p>
          <a:p>
            <a:pPr eaLnBrk="1" fontAlgn="auto" hangingPunct="1">
              <a:lnSpc>
                <a:spcPct val="90000"/>
              </a:lnSpc>
              <a:spcAft>
                <a:spcPts val="0"/>
              </a:spcAft>
              <a:buFontTx/>
              <a:buNone/>
              <a:defRPr/>
            </a:pPr>
            <a:r>
              <a:rPr lang="en-US" sz="2000" b="1" u="sng" dirty="0">
                <a:ea typeface="+mn-ea"/>
                <a:cs typeface="+mn-cs"/>
              </a:rPr>
              <a:t>b) Progress-monitoring (ON)</a:t>
            </a:r>
            <a:r>
              <a:rPr lang="en-US" sz="2000" b="1" dirty="0">
                <a:ea typeface="+mn-ea"/>
                <a:cs typeface="+mn-cs"/>
              </a:rPr>
              <a:t>:</a:t>
            </a:r>
          </a:p>
          <a:p>
            <a:pPr lvl="1" eaLnBrk="1" fontAlgn="auto" hangingPunct="1">
              <a:lnSpc>
                <a:spcPct val="90000"/>
              </a:lnSpc>
              <a:spcAft>
                <a:spcPts val="0"/>
              </a:spcAft>
              <a:buFont typeface="Wingdings" pitchFamily="2" charset="2"/>
              <a:buChar char="§"/>
              <a:defRPr/>
            </a:pPr>
            <a:r>
              <a:rPr lang="en-US" sz="1800" dirty="0">
                <a:ea typeface="+mn-ea"/>
              </a:rPr>
              <a:t>DPR data is collected daily &amp; reviewed every other week. Data is collected and reviewed for 6 weeks for and monitored for upward trend.</a:t>
            </a:r>
          </a:p>
          <a:p>
            <a:pPr eaLnBrk="1" fontAlgn="auto" hangingPunct="1">
              <a:lnSpc>
                <a:spcPct val="90000"/>
              </a:lnSpc>
              <a:spcAft>
                <a:spcPts val="0"/>
              </a:spcAft>
              <a:buFontTx/>
              <a:buNone/>
              <a:defRPr/>
            </a:pPr>
            <a:r>
              <a:rPr lang="en-US" sz="2000" b="1" u="sng" dirty="0">
                <a:ea typeface="+mn-ea"/>
                <a:cs typeface="+mn-cs"/>
              </a:rPr>
              <a:t>c) Exiting/transitioning  (OUT)</a:t>
            </a:r>
            <a:r>
              <a:rPr lang="en-US" sz="2000" b="1" dirty="0">
                <a:ea typeface="+mn-ea"/>
                <a:cs typeface="+mn-cs"/>
              </a:rPr>
              <a:t>:</a:t>
            </a:r>
          </a:p>
          <a:p>
            <a:pPr lvl="1" eaLnBrk="1" fontAlgn="auto" hangingPunct="1">
              <a:lnSpc>
                <a:spcPct val="90000"/>
              </a:lnSpc>
              <a:spcAft>
                <a:spcPts val="0"/>
              </a:spcAft>
              <a:buFont typeface="Wingdings" pitchFamily="2" charset="2"/>
              <a:buChar char="§"/>
              <a:defRPr/>
            </a:pPr>
            <a:r>
              <a:rPr lang="en-US" sz="1800" dirty="0">
                <a:ea typeface="+mn-ea"/>
              </a:rPr>
              <a:t>Student received a total of 80% of DPR points averaged per day/week for 6 weeks and has had no new ODRs, suspensions, or time out of class concerns. Student may be transitioned to CICO for 4 weeks.</a:t>
            </a:r>
          </a:p>
        </p:txBody>
      </p:sp>
    </p:spTree>
    <p:extLst>
      <p:ext uri="{BB962C8B-B14F-4D97-AF65-F5344CB8AC3E}">
        <p14:creationId xmlns:p14="http://schemas.microsoft.com/office/powerpoint/2010/main" val="2253779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73" y="48111"/>
            <a:ext cx="8138327" cy="1431925"/>
          </a:xfrm>
        </p:spPr>
        <p:txBody>
          <a:bodyPr>
            <a:normAutofit/>
          </a:bodyPr>
          <a:lstStyle/>
          <a:p>
            <a:r>
              <a:rPr lang="en-US" sz="4000" b="1" dirty="0">
                <a:solidFill>
                  <a:srgbClr val="000000"/>
                </a:solidFill>
              </a:rPr>
              <a:t>Where Do Specific</a:t>
            </a:r>
            <a:br>
              <a:rPr lang="en-US" sz="4000" b="1" dirty="0">
                <a:solidFill>
                  <a:srgbClr val="000000"/>
                </a:solidFill>
              </a:rPr>
            </a:br>
            <a:r>
              <a:rPr lang="en-US" sz="4000" b="1" dirty="0">
                <a:solidFill>
                  <a:srgbClr val="000000"/>
                </a:solidFill>
              </a:rPr>
              <a:t>“MH” Interventions Fit?</a:t>
            </a:r>
          </a:p>
        </p:txBody>
      </p:sp>
      <p:sp>
        <p:nvSpPr>
          <p:cNvPr id="5" name="TextBox 4"/>
          <p:cNvSpPr txBox="1"/>
          <p:nvPr/>
        </p:nvSpPr>
        <p:spPr>
          <a:xfrm>
            <a:off x="564704" y="1610253"/>
            <a:ext cx="8305800" cy="1023526"/>
          </a:xfrm>
          <a:prstGeom prst="rect">
            <a:avLst/>
          </a:prstGeom>
        </p:spPr>
        <p:txBody>
          <a:bodyPr vert="horz">
            <a:normAutofit/>
          </a:bodyPr>
          <a:lstStyle>
            <a:lvl1pPr marL="341313" indent="-341313">
              <a:spcBef>
                <a:spcPts val="600"/>
              </a:spcBef>
              <a:buClr>
                <a:srgbClr val="3A54A5"/>
              </a:buClr>
              <a:buSzPct val="70000"/>
              <a:buFont typeface="Webdings" panose="05030102010509060703" pitchFamily="18" charset="2"/>
              <a:buChar char=""/>
              <a:defRPr kumimoji="0" sz="3600">
                <a:latin typeface="Calibri" panose="020F0502020204030204" pitchFamily="34" charset="0"/>
                <a:cs typeface="Calibri" panose="020F0502020204030204" pitchFamily="34" charset="0"/>
              </a:defRPr>
            </a:lvl1pPr>
            <a:lvl2pPr marL="640080" indent="-274320">
              <a:spcBef>
                <a:spcPct val="20000"/>
              </a:spcBef>
              <a:buClr>
                <a:srgbClr val="3A54A5"/>
              </a:buClr>
              <a:buSzPct val="80000"/>
              <a:buFont typeface="Wingdings 2"/>
              <a:buChar char=""/>
              <a:defRPr kumimoji="0" sz="2400">
                <a:latin typeface="Calibri" panose="020F0502020204030204" pitchFamily="34" charset="0"/>
                <a:cs typeface="Calibri" panose="020F0502020204030204" pitchFamily="34" charset="0"/>
              </a:defRPr>
            </a:lvl2pPr>
            <a:lvl3pPr indent="-182880">
              <a:spcBef>
                <a:spcPct val="20000"/>
              </a:spcBef>
              <a:buClr>
                <a:srgbClr val="3A54A5"/>
              </a:buClr>
              <a:buSzPct val="60000"/>
              <a:buFont typeface="Wingdings"/>
              <a:buChar char=""/>
              <a:defRPr kumimoji="0" sz="2000">
                <a:latin typeface="Calibri" panose="020F0502020204030204" pitchFamily="34" charset="0"/>
                <a:cs typeface="Calibri" panose="020F0502020204030204" pitchFamily="34" charset="0"/>
              </a:defRPr>
            </a:lvl3pPr>
            <a:lvl4pPr marL="1188720" indent="-182880">
              <a:spcBef>
                <a:spcPct val="20000"/>
              </a:spcBef>
              <a:buClr>
                <a:srgbClr val="3A54A5"/>
              </a:buClr>
              <a:buSzPct val="60000"/>
              <a:buFont typeface="Wingdings"/>
              <a:buChar char=""/>
              <a:defRPr kumimoji="0" sz="2000">
                <a:latin typeface="Calibri" panose="020F0502020204030204" pitchFamily="34" charset="0"/>
                <a:cs typeface="Calibri" panose="020F0502020204030204" pitchFamily="34" charset="0"/>
              </a:defRPr>
            </a:lvl4pPr>
            <a:lvl5pPr marL="1463040" indent="-182880">
              <a:spcBef>
                <a:spcPct val="20000"/>
              </a:spcBef>
              <a:buClr>
                <a:srgbClr val="3A54A5"/>
              </a:buClr>
              <a:buSzPct val="68000"/>
              <a:buFont typeface="Wingdings 2"/>
              <a:buChar char=""/>
              <a:defRPr kumimoji="0">
                <a:latin typeface="Calibri" panose="020F0502020204030204" pitchFamily="34" charset="0"/>
                <a:cs typeface="Calibri" panose="020F0502020204030204" pitchFamily="34" charset="0"/>
              </a:defRPr>
            </a:lvl5pPr>
            <a:lvl6pPr marL="1737360" indent="-182880">
              <a:spcBef>
                <a:spcPct val="20000"/>
              </a:spcBef>
              <a:buClr>
                <a:schemeClr val="accent1"/>
              </a:buClr>
              <a:buChar char="•"/>
              <a:defRPr kumimoji="0" sz="1600">
                <a:solidFill>
                  <a:schemeClr val="tx2"/>
                </a:solidFill>
              </a:defRPr>
            </a:lvl6pPr>
            <a:lvl7pPr marL="2011680" indent="-182880">
              <a:spcBef>
                <a:spcPct val="20000"/>
              </a:spcBef>
              <a:buClr>
                <a:schemeClr val="accent1">
                  <a:tint val="60000"/>
                </a:schemeClr>
              </a:buClr>
              <a:buSzPct val="60000"/>
              <a:buFont typeface="Wingdings"/>
              <a:buChar char=""/>
              <a:defRPr kumimoji="0" sz="1400" baseline="0">
                <a:solidFill>
                  <a:schemeClr val="tx2"/>
                </a:solidFill>
              </a:defRPr>
            </a:lvl7pPr>
            <a:lvl8pPr marL="2286000" indent="-182880">
              <a:spcBef>
                <a:spcPct val="20000"/>
              </a:spcBef>
              <a:buClr>
                <a:schemeClr val="accent2"/>
              </a:buClr>
              <a:buChar char="•"/>
              <a:defRPr kumimoji="0" sz="1400" cap="small" baseline="0">
                <a:solidFill>
                  <a:schemeClr val="tx2"/>
                </a:solidFill>
              </a:defRPr>
            </a:lvl8pPr>
            <a:lvl9pPr marL="2560320" indent="-182880">
              <a:spcBef>
                <a:spcPct val="20000"/>
              </a:spcBef>
              <a:buClr>
                <a:schemeClr val="accent1">
                  <a:shade val="75000"/>
                </a:schemeClr>
              </a:buClr>
              <a:buChar char="•"/>
              <a:defRPr kumimoji="0" sz="1400" baseline="0">
                <a:solidFill>
                  <a:schemeClr val="tx2"/>
                </a:solidFill>
              </a:defRPr>
            </a:lvl9pPr>
          </a:lstStyle>
          <a:p>
            <a:pPr marL="0" indent="0">
              <a:buNone/>
            </a:pPr>
            <a:r>
              <a:rPr lang="en-US" sz="2800" dirty="0">
                <a:solidFill>
                  <a:schemeClr val="tx2"/>
                </a:solidFill>
              </a:rPr>
              <a:t>That depends on the data of the school and community</a:t>
            </a:r>
          </a:p>
          <a:p>
            <a:endParaRPr lang="en-US" dirty="0">
              <a:solidFill>
                <a:schemeClr val="tx2"/>
              </a:solidFill>
            </a:endParaRPr>
          </a:p>
        </p:txBody>
      </p:sp>
      <p:sp>
        <p:nvSpPr>
          <p:cNvPr id="6" name="TextBox 5"/>
          <p:cNvSpPr txBox="1"/>
          <p:nvPr/>
        </p:nvSpPr>
        <p:spPr>
          <a:xfrm>
            <a:off x="2183373" y="2633779"/>
            <a:ext cx="4777254" cy="3693319"/>
          </a:xfrm>
          <a:prstGeom prst="rect">
            <a:avLst/>
          </a:prstGeom>
          <a:noFill/>
        </p:spPr>
        <p:txBody>
          <a:bodyPr wrap="square" rtlCol="0">
            <a:spAutoFit/>
          </a:bodyPr>
          <a:lstStyle/>
          <a:p>
            <a:pPr marL="0" lvl="2"/>
            <a:r>
              <a:rPr lang="en-US" sz="2400" dirty="0">
                <a:latin typeface="Calibri" panose="020F0502020204030204" pitchFamily="34" charset="0"/>
                <a:cs typeface="Calibri" panose="020F0502020204030204" pitchFamily="34" charset="0"/>
              </a:rPr>
              <a:t>Examples of Expanded View of data:</a:t>
            </a:r>
          </a:p>
          <a:p>
            <a:pPr marL="0" lvl="2"/>
            <a:endParaRPr lang="en-US" sz="2400" dirty="0">
              <a:latin typeface="Calibri" panose="020F0502020204030204" pitchFamily="34" charset="0"/>
              <a:cs typeface="Calibri" panose="020F0502020204030204" pitchFamily="34" charset="0"/>
            </a:endParaRP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Child welfare contacts, </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Violence rates</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Incarceration rates</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Deployed families, </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Homeless families, </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Unemployment spikes</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New comers </a:t>
            </a:r>
          </a:p>
          <a:p>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83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5"/>
          <p:cNvSpPr>
            <a:spLocks noChangeArrowheads="1"/>
          </p:cNvSpPr>
          <p:nvPr/>
        </p:nvSpPr>
        <p:spPr bwMode="auto">
          <a:xfrm>
            <a:off x="-962025" y="-152400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Tw Cen MT" charset="0"/>
            </a:endParaRPr>
          </a:p>
        </p:txBody>
      </p:sp>
      <p:sp>
        <p:nvSpPr>
          <p:cNvPr id="83970" name="Rectangle 6"/>
          <p:cNvSpPr>
            <a:spLocks noChangeArrowheads="1"/>
          </p:cNvSpPr>
          <p:nvPr/>
        </p:nvSpPr>
        <p:spPr bwMode="auto">
          <a:xfrm>
            <a:off x="-962025" y="-11239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Tw Cen MT" charset="0"/>
            </a:endParaRPr>
          </a:p>
        </p:txBody>
      </p:sp>
      <p:sp>
        <p:nvSpPr>
          <p:cNvPr id="83971" name="Rectangle 7"/>
          <p:cNvSpPr>
            <a:spLocks noChangeArrowheads="1"/>
          </p:cNvSpPr>
          <p:nvPr/>
        </p:nvSpPr>
        <p:spPr bwMode="auto">
          <a:xfrm>
            <a:off x="2214563" y="231775"/>
            <a:ext cx="4803775"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r>
              <a:rPr lang="en-US" sz="2400" b="1" u="sng">
                <a:solidFill>
                  <a:srgbClr val="3333CC"/>
                </a:solidFill>
                <a:latin typeface="Tw Cen MT" charset="0"/>
                <a:cs typeface="Times New Roman" charset="0"/>
              </a:rPr>
              <a:t>Daily Progress Report (DPR) Sample</a:t>
            </a:r>
            <a:br>
              <a:rPr lang="en-US" sz="2400" b="1" u="sng">
                <a:solidFill>
                  <a:srgbClr val="3333CC"/>
                </a:solidFill>
                <a:latin typeface="Tw Cen MT" charset="0"/>
                <a:cs typeface="Times New Roman" charset="0"/>
              </a:rPr>
            </a:br>
            <a:endParaRPr lang="en-US" sz="900" b="1" u="sng">
              <a:solidFill>
                <a:srgbClr val="3333CC"/>
              </a:solidFill>
              <a:latin typeface="Tw Cen MT" charset="0"/>
            </a:endParaRPr>
          </a:p>
          <a:p>
            <a:pPr algn="ctr" eaLnBrk="0" hangingPunct="0"/>
            <a:r>
              <a:rPr lang="en-US" sz="1000">
                <a:solidFill>
                  <a:srgbClr val="000000"/>
                </a:solidFill>
                <a:latin typeface="Tw Cen MT" charset="0"/>
                <a:cs typeface="Times New Roman" charset="0"/>
              </a:rPr>
              <a:t>NAME:______________________  DATE:__________________</a:t>
            </a:r>
          </a:p>
          <a:p>
            <a:pPr algn="ctr" eaLnBrk="0" hangingPunct="0"/>
            <a:endParaRPr lang="en-US" sz="1000">
              <a:solidFill>
                <a:srgbClr val="000000"/>
              </a:solidFill>
              <a:latin typeface="Tw Cen MT" charset="0"/>
            </a:endParaRPr>
          </a:p>
        </p:txBody>
      </p:sp>
      <p:graphicFrame>
        <p:nvGraphicFramePr>
          <p:cNvPr id="23604" name="Group 52"/>
          <p:cNvGraphicFramePr>
            <a:graphicFrameLocks noGrp="1"/>
          </p:cNvGraphicFramePr>
          <p:nvPr/>
        </p:nvGraphicFramePr>
        <p:xfrm>
          <a:off x="152400" y="1443038"/>
          <a:ext cx="8843961" cy="4576762"/>
        </p:xfrm>
        <a:graphic>
          <a:graphicData uri="http://schemas.openxmlformats.org/drawingml/2006/table">
            <a:tbl>
              <a:tblPr/>
              <a:tblGrid>
                <a:gridCol w="1904921">
                  <a:extLst>
                    <a:ext uri="{9D8B030D-6E8A-4147-A177-3AD203B41FA5}">
                      <a16:colId xmlns:a16="http://schemas.microsoft.com/office/drawing/2014/main" val="20000"/>
                    </a:ext>
                  </a:extLst>
                </a:gridCol>
                <a:gridCol w="1066756">
                  <a:extLst>
                    <a:ext uri="{9D8B030D-6E8A-4147-A177-3AD203B41FA5}">
                      <a16:colId xmlns:a16="http://schemas.microsoft.com/office/drawing/2014/main" val="20001"/>
                    </a:ext>
                  </a:extLst>
                </a:gridCol>
                <a:gridCol w="990559">
                  <a:extLst>
                    <a:ext uri="{9D8B030D-6E8A-4147-A177-3AD203B41FA5}">
                      <a16:colId xmlns:a16="http://schemas.microsoft.com/office/drawing/2014/main" val="20002"/>
                    </a:ext>
                  </a:extLst>
                </a:gridCol>
                <a:gridCol w="990559">
                  <a:extLst>
                    <a:ext uri="{9D8B030D-6E8A-4147-A177-3AD203B41FA5}">
                      <a16:colId xmlns:a16="http://schemas.microsoft.com/office/drawing/2014/main" val="20003"/>
                    </a:ext>
                  </a:extLst>
                </a:gridCol>
                <a:gridCol w="990559">
                  <a:extLst>
                    <a:ext uri="{9D8B030D-6E8A-4147-A177-3AD203B41FA5}">
                      <a16:colId xmlns:a16="http://schemas.microsoft.com/office/drawing/2014/main" val="20004"/>
                    </a:ext>
                  </a:extLst>
                </a:gridCol>
                <a:gridCol w="990559">
                  <a:extLst>
                    <a:ext uri="{9D8B030D-6E8A-4147-A177-3AD203B41FA5}">
                      <a16:colId xmlns:a16="http://schemas.microsoft.com/office/drawing/2014/main" val="20005"/>
                    </a:ext>
                  </a:extLst>
                </a:gridCol>
                <a:gridCol w="990559">
                  <a:extLst>
                    <a:ext uri="{9D8B030D-6E8A-4147-A177-3AD203B41FA5}">
                      <a16:colId xmlns:a16="http://schemas.microsoft.com/office/drawing/2014/main" val="20006"/>
                    </a:ext>
                  </a:extLst>
                </a:gridCol>
                <a:gridCol w="919489">
                  <a:extLst>
                    <a:ext uri="{9D8B030D-6E8A-4147-A177-3AD203B41FA5}">
                      <a16:colId xmlns:a16="http://schemas.microsoft.com/office/drawing/2014/main" val="20007"/>
                    </a:ext>
                  </a:extLst>
                </a:gridCol>
              </a:tblGrid>
              <a:tr h="5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Tw Cen MT" panose="020B0602020104020603"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EXPECTATIONS</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1st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2nd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3rd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4th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chemeClr val="tx1"/>
                          </a:solidFill>
                          <a:effectLst/>
                          <a:latin typeface="Tw Cen MT" panose="020B0602020104020603" pitchFamily="34" charset="0"/>
                          <a:ea typeface="+mn-ea"/>
                          <a:cs typeface="Times New Roman" pitchFamily="18" charset="0"/>
                        </a:rPr>
                        <a:t>5th block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chemeClr val="tx1"/>
                          </a:solidFill>
                          <a:effectLst/>
                          <a:latin typeface="Tw Cen MT" panose="020B0602020104020603" pitchFamily="34" charset="0"/>
                          <a:ea typeface="+mn-ea"/>
                          <a:cs typeface="Times New Roman" pitchFamily="18" charset="0"/>
                        </a:rPr>
                        <a:t>6th block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chemeClr val="tx1"/>
                          </a:solidFill>
                          <a:effectLst/>
                          <a:latin typeface="Tw Cen MT" panose="020B0602020104020603" pitchFamily="34" charset="0"/>
                          <a:ea typeface="+mn-ea"/>
                          <a:cs typeface="Times New Roman" pitchFamily="18" charset="0"/>
                        </a:rPr>
                        <a:t>7th block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909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w Cen MT" panose="020B0602020104020603" pitchFamily="34" charset="0"/>
                          <a:cs typeface="Times New Roman" pitchFamily="18" charset="0"/>
                        </a:rPr>
                        <a:t>Be Safe</a:t>
                      </a: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w Cen MT" panose="020B0602020104020603" pitchFamily="34" charset="0"/>
                          <a:cs typeface="Times New Roman" pitchFamily="18" charset="0"/>
                        </a:rPr>
                        <a:t>Be Respectful</a:t>
                      </a: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normalizeH="0" baseline="0" dirty="0">
                        <a:ln>
                          <a:noFill/>
                        </a:ln>
                        <a:solidFill>
                          <a:schemeClr val="tx1"/>
                        </a:solidFill>
                        <a:effectLst/>
                        <a:latin typeface="Tw Cen MT"/>
                        <a:ea typeface="+mn-ea"/>
                        <a:cs typeface="Times New Roman" pitchFamily="18" charset="0"/>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normalizeH="0" baseline="0" dirty="0">
                        <a:ln>
                          <a:noFill/>
                        </a:ln>
                        <a:solidFill>
                          <a:schemeClr val="tx1"/>
                        </a:solidFill>
                        <a:effectLst/>
                        <a:latin typeface="Tw Cen MT"/>
                        <a:ea typeface="+mn-ea"/>
                        <a:cs typeface="Times New Roman" pitchFamily="18" charset="0"/>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normalizeH="0" baseline="0" dirty="0">
                        <a:ln>
                          <a:noFill/>
                        </a:ln>
                        <a:solidFill>
                          <a:schemeClr val="tx1"/>
                        </a:solidFill>
                        <a:effectLst/>
                        <a:latin typeface="Tw Cen MT"/>
                        <a:ea typeface="+mn-ea"/>
                        <a:cs typeface="Times New Roman" pitchFamily="18" charset="0"/>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w Cen MT" panose="020B0602020104020603" pitchFamily="34" charset="0"/>
                          <a:cs typeface="Times New Roman" pitchFamily="18" charset="0"/>
                        </a:rPr>
                        <a:t>Be Responsible</a:t>
                      </a: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panose="020B0602020104020603" pitchFamily="34" charset="0"/>
                          <a:cs typeface="Times New Roman" pitchFamily="18" charset="0"/>
                        </a:rPr>
                        <a:t>Total Points</a:t>
                      </a:r>
                      <a:endParaRPr kumimoji="0" lang="en-US" sz="18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panose="020B0602020104020603" pitchFamily="34" charset="0"/>
                          <a:cs typeface="Times New Roman" pitchFamily="18" charset="0"/>
                        </a:rPr>
                        <a:t>Teacher Initials</a:t>
                      </a:r>
                      <a:endParaRPr kumimoji="0" lang="en-US" sz="18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4037" name="TextBox 21"/>
          <p:cNvSpPr txBox="1">
            <a:spLocks noChangeArrowheads="1"/>
          </p:cNvSpPr>
          <p:nvPr/>
        </p:nvSpPr>
        <p:spPr bwMode="auto">
          <a:xfrm>
            <a:off x="-9525" y="142875"/>
            <a:ext cx="21336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00B050"/>
                </a:solidFill>
                <a:latin typeface="Tw Cen MT" charset="0"/>
              </a:rPr>
              <a:t>“Social &amp; Academic Instructional Groups”</a:t>
            </a:r>
            <a:br>
              <a:rPr lang="en-US" sz="1800" b="1">
                <a:solidFill>
                  <a:srgbClr val="00B050"/>
                </a:solidFill>
                <a:latin typeface="Tw Cen MT" charset="0"/>
              </a:rPr>
            </a:br>
            <a:r>
              <a:rPr lang="en-US" sz="1200">
                <a:solidFill>
                  <a:srgbClr val="00B050"/>
                </a:solidFill>
                <a:latin typeface="Tw Cen MT" charset="0"/>
              </a:rPr>
              <a:t>(sample coping skills group)</a:t>
            </a:r>
          </a:p>
        </p:txBody>
      </p:sp>
      <p:sp>
        <p:nvSpPr>
          <p:cNvPr id="84038" name="TextBox 22"/>
          <p:cNvSpPr txBox="1">
            <a:spLocks noChangeArrowheads="1"/>
          </p:cNvSpPr>
          <p:nvPr/>
        </p:nvSpPr>
        <p:spPr bwMode="auto">
          <a:xfrm>
            <a:off x="228600" y="2212975"/>
            <a:ext cx="1828800"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latin typeface="Tw Cen MT" charset="0"/>
                <a:cs typeface="Times New Roman" charset="0"/>
              </a:rPr>
              <a:t>Label feeling</a:t>
            </a:r>
          </a:p>
          <a:p>
            <a:pPr algn="ctr" eaLnBrk="1" hangingPunct="1"/>
            <a:r>
              <a:rPr lang="en-US" sz="1300" b="1">
                <a:solidFill>
                  <a:srgbClr val="00B050"/>
                </a:solidFill>
                <a:latin typeface="Tw Cen MT" charset="0"/>
                <a:cs typeface="Times New Roman" charset="0"/>
              </a:rPr>
              <a:t>Use deep breathing </a:t>
            </a:r>
            <a:br>
              <a:rPr lang="en-US" sz="1300" b="1">
                <a:solidFill>
                  <a:srgbClr val="00B050"/>
                </a:solidFill>
                <a:latin typeface="Tw Cen MT" charset="0"/>
                <a:cs typeface="Times New Roman" charset="0"/>
              </a:rPr>
            </a:br>
            <a:endParaRPr lang="en-US" sz="1300" b="1">
              <a:solidFill>
                <a:srgbClr val="00B050"/>
              </a:solidFill>
              <a:latin typeface="Tw Cen MT" charset="0"/>
              <a:cs typeface="Times New Roman" charset="0"/>
            </a:endParaRPr>
          </a:p>
        </p:txBody>
      </p:sp>
      <p:sp>
        <p:nvSpPr>
          <p:cNvPr id="84039" name="TextBox 23"/>
          <p:cNvSpPr txBox="1">
            <a:spLocks noChangeArrowheads="1"/>
          </p:cNvSpPr>
          <p:nvPr/>
        </p:nvSpPr>
        <p:spPr bwMode="auto">
          <a:xfrm>
            <a:off x="152400" y="3113088"/>
            <a:ext cx="18288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latin typeface="Tw Cen MT" charset="0"/>
                <a:cs typeface="Times New Roman" charset="0"/>
              </a:rPr>
              <a:t>Use calm words with  peers</a:t>
            </a:r>
            <a:endParaRPr lang="en-US" sz="1300">
              <a:solidFill>
                <a:srgbClr val="00B050"/>
              </a:solidFill>
              <a:latin typeface="Tw Cen MT" charset="0"/>
              <a:cs typeface="Tw Cen MT" charset="0"/>
            </a:endParaRPr>
          </a:p>
        </p:txBody>
      </p:sp>
      <p:sp>
        <p:nvSpPr>
          <p:cNvPr id="84040" name="TextBox 17"/>
          <p:cNvSpPr txBox="1">
            <a:spLocks noChangeArrowheads="1"/>
          </p:cNvSpPr>
          <p:nvPr/>
        </p:nvSpPr>
        <p:spPr bwMode="auto">
          <a:xfrm>
            <a:off x="228600" y="4237038"/>
            <a:ext cx="18288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latin typeface="Tw Cen MT" charset="0"/>
                <a:cs typeface="Times New Roman" charset="0"/>
              </a:rPr>
              <a:t>Let teacher know feeling temperature if above yellow</a:t>
            </a:r>
            <a:endParaRPr lang="en-US" sz="1300">
              <a:solidFill>
                <a:srgbClr val="00B050"/>
              </a:solidFill>
              <a:latin typeface="Tw Cen MT" charset="0"/>
              <a:cs typeface="Tw Cen MT" charset="0"/>
            </a:endParaRPr>
          </a:p>
        </p:txBody>
      </p:sp>
    </p:spTree>
    <p:extLst>
      <p:ext uri="{BB962C8B-B14F-4D97-AF65-F5344CB8AC3E}">
        <p14:creationId xmlns:p14="http://schemas.microsoft.com/office/powerpoint/2010/main" val="61617840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5"/>
          <p:cNvSpPr>
            <a:spLocks noChangeArrowheads="1"/>
          </p:cNvSpPr>
          <p:nvPr/>
        </p:nvSpPr>
        <p:spPr bwMode="auto">
          <a:xfrm>
            <a:off x="-962025" y="-152400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88066" name="Rectangle 6"/>
          <p:cNvSpPr>
            <a:spLocks noChangeArrowheads="1"/>
          </p:cNvSpPr>
          <p:nvPr/>
        </p:nvSpPr>
        <p:spPr bwMode="auto">
          <a:xfrm>
            <a:off x="-962025" y="-11239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88067" name="Rectangle 7"/>
          <p:cNvSpPr>
            <a:spLocks noChangeArrowheads="1"/>
          </p:cNvSpPr>
          <p:nvPr/>
        </p:nvSpPr>
        <p:spPr bwMode="auto">
          <a:xfrm>
            <a:off x="2151063" y="77788"/>
            <a:ext cx="4930775"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r>
              <a:rPr lang="en-US" sz="2400" b="1" u="sng">
                <a:solidFill>
                  <a:srgbClr val="3333CC"/>
                </a:solidFill>
                <a:cs typeface="Times New Roman" charset="0"/>
              </a:rPr>
              <a:t>Daily Progress Report (DPR) Sample</a:t>
            </a:r>
            <a:br>
              <a:rPr lang="en-US" sz="2400" b="1" u="sng">
                <a:solidFill>
                  <a:srgbClr val="3333CC"/>
                </a:solidFill>
                <a:cs typeface="Times New Roman" charset="0"/>
              </a:rPr>
            </a:br>
            <a:endParaRPr lang="en-US" sz="900" b="1" u="sng">
              <a:solidFill>
                <a:srgbClr val="3333CC"/>
              </a:solidFill>
            </a:endParaRPr>
          </a:p>
          <a:p>
            <a:pPr algn="ctr" eaLnBrk="0" hangingPunct="0"/>
            <a:r>
              <a:rPr lang="en-US" sz="1000">
                <a:latin typeface="Comic Sans MS" charset="0"/>
                <a:cs typeface="Times New Roman" charset="0"/>
              </a:rPr>
              <a:t>NAME:______________________  DATE:__________________</a:t>
            </a:r>
          </a:p>
          <a:p>
            <a:pPr algn="ctr" eaLnBrk="0" hangingPunct="0"/>
            <a:endParaRPr lang="en-US" sz="1000"/>
          </a:p>
          <a:p>
            <a:pPr algn="ctr" eaLnBrk="0" hangingPunct="0"/>
            <a:r>
              <a:rPr lang="en-US" sz="1000">
                <a:cs typeface="Times New Roman" charset="0"/>
              </a:rPr>
              <a:t>Teachers please indicate YES (2), SO-SO (1), or NO (0) regarding the student</a:t>
            </a:r>
            <a:r>
              <a:rPr lang="ja-JP" altLang="en-US" sz="1000">
                <a:cs typeface="Times New Roman" charset="0"/>
              </a:rPr>
              <a:t>’</a:t>
            </a:r>
            <a:r>
              <a:rPr lang="en-US" altLang="ja-JP" sz="1000">
                <a:cs typeface="Times New Roman" charset="0"/>
              </a:rPr>
              <a:t>s achievement</a:t>
            </a:r>
            <a:br>
              <a:rPr lang="en-US" altLang="ja-JP" sz="1000">
                <a:cs typeface="Times New Roman" charset="0"/>
              </a:rPr>
            </a:br>
            <a:r>
              <a:rPr lang="en-US" altLang="ja-JP" sz="1000">
                <a:cs typeface="Times New Roman" charset="0"/>
              </a:rPr>
              <a:t> in relation to the following sets of expectations/behaviors</a:t>
            </a:r>
            <a:r>
              <a:rPr lang="en-US" altLang="ja-JP" sz="900">
                <a:latin typeface="Comic Sans MS" charset="0"/>
                <a:cs typeface="Times New Roman" charset="0"/>
              </a:rPr>
              <a:t>.</a:t>
            </a:r>
            <a:endParaRPr lang="en-US">
              <a:latin typeface="Calibri" charset="0"/>
            </a:endParaRPr>
          </a:p>
        </p:txBody>
      </p:sp>
      <p:graphicFrame>
        <p:nvGraphicFramePr>
          <p:cNvPr id="23604" name="Group 52"/>
          <p:cNvGraphicFramePr>
            <a:graphicFrameLocks noGrp="1"/>
          </p:cNvGraphicFramePr>
          <p:nvPr/>
        </p:nvGraphicFramePr>
        <p:xfrm>
          <a:off x="533400" y="1443038"/>
          <a:ext cx="8153400" cy="4576762"/>
        </p:xfrm>
        <a:graphic>
          <a:graphicData uri="http://schemas.openxmlformats.org/drawingml/2006/table">
            <a:tbl>
              <a:tblPr/>
              <a:tblGrid>
                <a:gridCol w="1851025">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7975">
                  <a:extLst>
                    <a:ext uri="{9D8B030D-6E8A-4147-A177-3AD203B41FA5}">
                      <a16:colId xmlns:a16="http://schemas.microsoft.com/office/drawing/2014/main" val="20004"/>
                    </a:ext>
                  </a:extLst>
                </a:gridCol>
              </a:tblGrid>
              <a:tr h="5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Times New Roman" pitchFamily="18" charset="0"/>
                        </a:rPr>
                        <a:t>EXPECTATIONS</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1 st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2</a:t>
                      </a:r>
                      <a:r>
                        <a:rPr kumimoji="0" lang="en-US" sz="900" b="1" i="0" u="none" strike="noStrike" cap="none" normalizeH="0" baseline="30000">
                          <a:ln>
                            <a:noFill/>
                          </a:ln>
                          <a:solidFill>
                            <a:schemeClr val="tx1"/>
                          </a:solidFill>
                          <a:effectLst/>
                          <a:latin typeface="Arial" charset="0"/>
                          <a:cs typeface="Times New Roman" pitchFamily="18" charset="0"/>
                        </a:rPr>
                        <a:t> </a:t>
                      </a:r>
                      <a:r>
                        <a:rPr kumimoji="0" lang="en-US" sz="900" b="1" i="0" u="none" strike="noStrike" cap="none" normalizeH="0" baseline="0">
                          <a:ln>
                            <a:noFill/>
                          </a:ln>
                          <a:solidFill>
                            <a:schemeClr val="tx1"/>
                          </a:solidFill>
                          <a:effectLst/>
                          <a:latin typeface="Arial" charset="0"/>
                          <a:cs typeface="Times New Roman" pitchFamily="18" charset="0"/>
                        </a:rPr>
                        <a:t>nd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3 rd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4 th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909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Safe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Respectful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Responsible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Total Points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Teacher Initials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8112" name="Rectangle 52"/>
          <p:cNvSpPr>
            <a:spLocks noChangeArrowheads="1"/>
          </p:cNvSpPr>
          <p:nvPr/>
        </p:nvSpPr>
        <p:spPr bwMode="auto">
          <a:xfrm>
            <a:off x="-4343400" y="5859463"/>
            <a:ext cx="9088438" cy="127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r>
              <a:rPr lang="en-US" sz="900">
                <a:latin typeface="Calibri" charset="0"/>
                <a:cs typeface="Times New Roman" charset="0"/>
              </a:rPr>
              <a:t>					</a:t>
            </a:r>
            <a:r>
              <a:rPr lang="en-US" sz="1400">
                <a:cs typeface="Times New Roman" charset="0"/>
              </a:rPr>
              <a:t>Adapted from Grant Middle School STAR CLUB</a:t>
            </a:r>
            <a:endParaRPr lang="en-US" sz="1400"/>
          </a:p>
          <a:p>
            <a:pPr eaLnBrk="0" hangingPunct="0"/>
            <a:r>
              <a:rPr lang="en-US" sz="900">
                <a:latin typeface="Comic Sans MS" charset="0"/>
                <a:cs typeface="Times New Roman" charset="0"/>
              </a:rPr>
              <a:t>									           </a:t>
            </a:r>
            <a:endParaRPr lang="en-US" sz="900">
              <a:latin typeface="Calibri" charset="0"/>
            </a:endParaRPr>
          </a:p>
          <a:p>
            <a:pPr eaLnBrk="0" hangingPunct="0"/>
            <a:endParaRPr lang="en-US">
              <a:latin typeface="Calibri" charset="0"/>
            </a:endParaRPr>
          </a:p>
        </p:txBody>
      </p:sp>
      <p:sp>
        <p:nvSpPr>
          <p:cNvPr id="88113" name="Rectangle 53"/>
          <p:cNvSpPr>
            <a:spLocks noChangeArrowheads="1"/>
          </p:cNvSpPr>
          <p:nvPr/>
        </p:nvSpPr>
        <p:spPr bwMode="auto">
          <a:xfrm>
            <a:off x="-962025" y="7967663"/>
            <a:ext cx="594042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sz="900">
                <a:latin typeface="Calibri" charset="0"/>
                <a:cs typeface="Times New Roman" charset="0"/>
              </a:rPr>
              <a:t>Adapted from </a:t>
            </a:r>
            <a:r>
              <a:rPr lang="en-US" sz="900" i="1">
                <a:latin typeface="Calibri" charset="0"/>
                <a:cs typeface="Times New Roman" charset="0"/>
              </a:rPr>
              <a:t>Responding to Problem Behavior in Schools: The Behavior Education Program</a:t>
            </a:r>
            <a:r>
              <a:rPr lang="en-US" sz="900">
                <a:latin typeface="Calibri" charset="0"/>
                <a:cs typeface="Times New Roman" charset="0"/>
              </a:rPr>
              <a:t> by Crone, Horner, and Hawken</a:t>
            </a:r>
            <a:endParaRPr lang="en-US">
              <a:latin typeface="Calibri" charset="0"/>
            </a:endParaRPr>
          </a:p>
        </p:txBody>
      </p:sp>
      <p:sp>
        <p:nvSpPr>
          <p:cNvPr id="3" name="TextBox 2"/>
          <p:cNvSpPr txBox="1">
            <a:spLocks noChangeArrowheads="1"/>
          </p:cNvSpPr>
          <p:nvPr/>
        </p:nvSpPr>
        <p:spPr bwMode="auto">
          <a:xfrm>
            <a:off x="0" y="142875"/>
            <a:ext cx="2133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00B050"/>
                </a:solidFill>
              </a:rPr>
              <a:t>“</a:t>
            </a:r>
            <a:r>
              <a:rPr lang="en-US" altLang="ja-JP" sz="1800" b="1">
                <a:solidFill>
                  <a:srgbClr val="00B050"/>
                </a:solidFill>
              </a:rPr>
              <a:t>Tier 3 Plan with Trauma-Informed Strategy</a:t>
            </a:r>
            <a:r>
              <a:rPr lang="ja-JP" altLang="en-US" sz="1800" b="1">
                <a:solidFill>
                  <a:srgbClr val="00B050"/>
                </a:solidFill>
              </a:rPr>
              <a:t>”</a:t>
            </a:r>
            <a:endParaRPr lang="en-US" sz="1800" b="1">
              <a:solidFill>
                <a:srgbClr val="00B050"/>
              </a:solidFill>
            </a:endParaRPr>
          </a:p>
        </p:txBody>
      </p:sp>
      <p:sp>
        <p:nvSpPr>
          <p:cNvPr id="13" name="TextBox 12"/>
          <p:cNvSpPr txBox="1">
            <a:spLocks noChangeArrowheads="1"/>
          </p:cNvSpPr>
          <p:nvPr/>
        </p:nvSpPr>
        <p:spPr bwMode="auto">
          <a:xfrm>
            <a:off x="461963" y="2209800"/>
            <a:ext cx="199072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cs typeface="Times New Roman" charset="0"/>
              </a:rPr>
              <a:t>SOS (slow down, orient, self-check)</a:t>
            </a:r>
          </a:p>
          <a:p>
            <a:pPr algn="ctr" eaLnBrk="1" hangingPunct="1"/>
            <a:r>
              <a:rPr lang="en-US" sz="1300" b="1">
                <a:solidFill>
                  <a:srgbClr val="00B050"/>
                </a:solidFill>
                <a:cs typeface="Times New Roman" charset="0"/>
              </a:rPr>
              <a:t>Use mindfulness</a:t>
            </a:r>
          </a:p>
          <a:p>
            <a:pPr algn="ctr" eaLnBrk="1" hangingPunct="1"/>
            <a:endParaRPr lang="en-US" sz="1300" b="1">
              <a:solidFill>
                <a:srgbClr val="00B050"/>
              </a:solidFill>
              <a:cs typeface="Times New Roman" charset="0"/>
            </a:endParaRPr>
          </a:p>
        </p:txBody>
      </p:sp>
      <p:sp>
        <p:nvSpPr>
          <p:cNvPr id="14" name="TextBox 13"/>
          <p:cNvSpPr txBox="1">
            <a:spLocks noChangeArrowheads="1"/>
          </p:cNvSpPr>
          <p:nvPr/>
        </p:nvSpPr>
        <p:spPr bwMode="auto">
          <a:xfrm>
            <a:off x="600075" y="3230563"/>
            <a:ext cx="18288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cs typeface="Arial" charset="0"/>
              </a:rPr>
              <a:t>Distract &amp; Self-Soothe</a:t>
            </a:r>
          </a:p>
          <a:p>
            <a:pPr algn="ctr" eaLnBrk="1" hangingPunct="1"/>
            <a:r>
              <a:rPr lang="en-US" sz="1300" b="1">
                <a:solidFill>
                  <a:srgbClr val="00B050"/>
                </a:solidFill>
                <a:cs typeface="Arial" charset="0"/>
              </a:rPr>
              <a:t>Let ‘M Go</a:t>
            </a:r>
          </a:p>
        </p:txBody>
      </p:sp>
      <p:sp>
        <p:nvSpPr>
          <p:cNvPr id="15" name="TextBox 14"/>
          <p:cNvSpPr txBox="1">
            <a:spLocks noChangeArrowheads="1"/>
          </p:cNvSpPr>
          <p:nvPr/>
        </p:nvSpPr>
        <p:spPr bwMode="auto">
          <a:xfrm>
            <a:off x="542925" y="4211638"/>
            <a:ext cx="18288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cs typeface="Arial" charset="0"/>
              </a:rPr>
              <a:t>Make A Link</a:t>
            </a:r>
          </a:p>
          <a:p>
            <a:pPr algn="ctr" eaLnBrk="1" hangingPunct="1"/>
            <a:r>
              <a:rPr lang="en-US" sz="1300" b="1">
                <a:solidFill>
                  <a:srgbClr val="00B050"/>
                </a:solidFill>
                <a:cs typeface="Arial" charset="0"/>
              </a:rPr>
              <a:t>Make Meaning</a:t>
            </a:r>
          </a:p>
        </p:txBody>
      </p:sp>
    </p:spTree>
    <p:extLst>
      <p:ext uri="{BB962C8B-B14F-4D97-AF65-F5344CB8AC3E}">
        <p14:creationId xmlns:p14="http://schemas.microsoft.com/office/powerpoint/2010/main" val="2763067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ChangeArrowheads="1"/>
          </p:cNvSpPr>
          <p:nvPr/>
        </p:nvSpPr>
        <p:spPr bwMode="auto">
          <a:xfrm>
            <a:off x="-962025" y="-13398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90114" name="Rectangle 6"/>
          <p:cNvSpPr>
            <a:spLocks noChangeArrowheads="1"/>
          </p:cNvSpPr>
          <p:nvPr/>
        </p:nvSpPr>
        <p:spPr bwMode="auto">
          <a:xfrm>
            <a:off x="-962025" y="-9398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90115" name="Rectangle 7"/>
          <p:cNvSpPr>
            <a:spLocks noChangeArrowheads="1"/>
          </p:cNvSpPr>
          <p:nvPr/>
        </p:nvSpPr>
        <p:spPr bwMode="auto">
          <a:xfrm>
            <a:off x="2168525" y="77788"/>
            <a:ext cx="489585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r>
              <a:rPr lang="en-US" sz="2400" b="1" u="sng">
                <a:solidFill>
                  <a:srgbClr val="3333CC"/>
                </a:solidFill>
                <a:cs typeface="Times New Roman" charset="0"/>
              </a:rPr>
              <a:t>Daily Progress Report (DPR) Sample</a:t>
            </a:r>
            <a:br>
              <a:rPr lang="en-US" sz="2400" b="1" u="sng">
                <a:solidFill>
                  <a:srgbClr val="3333CC"/>
                </a:solidFill>
                <a:cs typeface="Times New Roman" charset="0"/>
              </a:rPr>
            </a:br>
            <a:endParaRPr lang="en-US" sz="900" b="1" u="sng">
              <a:solidFill>
                <a:srgbClr val="3333CC"/>
              </a:solidFill>
            </a:endParaRPr>
          </a:p>
          <a:p>
            <a:pPr algn="ctr" eaLnBrk="0" hangingPunct="0"/>
            <a:r>
              <a:rPr lang="en-US" sz="1000">
                <a:latin typeface="Comic Sans MS" charset="0"/>
                <a:cs typeface="Times New Roman" charset="0"/>
              </a:rPr>
              <a:t>NAME:______________________  DATE:__________________</a:t>
            </a:r>
          </a:p>
          <a:p>
            <a:pPr algn="ctr" eaLnBrk="0" hangingPunct="0"/>
            <a:endParaRPr lang="en-US" sz="1000"/>
          </a:p>
          <a:p>
            <a:pPr algn="ctr" eaLnBrk="0" hangingPunct="0"/>
            <a:r>
              <a:rPr lang="en-US" sz="1000">
                <a:cs typeface="Times New Roman" charset="0"/>
              </a:rPr>
              <a:t>Teachers please indicate YES (2), SO-SO (1), or NO (0) regarding the student</a:t>
            </a:r>
            <a:r>
              <a:rPr lang="ja-JP" altLang="en-US" sz="1000">
                <a:cs typeface="Times New Roman" charset="0"/>
              </a:rPr>
              <a:t>’</a:t>
            </a:r>
            <a:r>
              <a:rPr lang="en-US" altLang="ja-JP" sz="1000">
                <a:cs typeface="Times New Roman" charset="0"/>
              </a:rPr>
              <a:t>s achievement</a:t>
            </a:r>
            <a:br>
              <a:rPr lang="en-US" altLang="ja-JP" sz="1000">
                <a:cs typeface="Times New Roman" charset="0"/>
              </a:rPr>
            </a:br>
            <a:r>
              <a:rPr lang="en-US" altLang="ja-JP" sz="1000">
                <a:cs typeface="Times New Roman" charset="0"/>
              </a:rPr>
              <a:t> in relation to the following sets of expectations/behaviors</a:t>
            </a:r>
            <a:r>
              <a:rPr lang="en-US" altLang="ja-JP" sz="900">
                <a:latin typeface="Comic Sans MS" charset="0"/>
                <a:cs typeface="Times New Roman" charset="0"/>
              </a:rPr>
              <a:t>.</a:t>
            </a:r>
            <a:endParaRPr lang="en-US">
              <a:latin typeface="Calibri" charset="0"/>
            </a:endParaRPr>
          </a:p>
        </p:txBody>
      </p:sp>
      <p:graphicFrame>
        <p:nvGraphicFramePr>
          <p:cNvPr id="23604" name="Group 52"/>
          <p:cNvGraphicFramePr>
            <a:graphicFrameLocks noGrp="1"/>
          </p:cNvGraphicFramePr>
          <p:nvPr/>
        </p:nvGraphicFramePr>
        <p:xfrm>
          <a:off x="533400" y="1443038"/>
          <a:ext cx="8153400" cy="4576762"/>
        </p:xfrm>
        <a:graphic>
          <a:graphicData uri="http://schemas.openxmlformats.org/drawingml/2006/table">
            <a:tbl>
              <a:tblPr/>
              <a:tblGrid>
                <a:gridCol w="1851025">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7975">
                  <a:extLst>
                    <a:ext uri="{9D8B030D-6E8A-4147-A177-3AD203B41FA5}">
                      <a16:colId xmlns:a16="http://schemas.microsoft.com/office/drawing/2014/main" val="20004"/>
                    </a:ext>
                  </a:extLst>
                </a:gridCol>
              </a:tblGrid>
              <a:tr h="5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Times New Roman" pitchFamily="18" charset="0"/>
                        </a:rPr>
                        <a:t>EXPECTATIONS</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1 st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2</a:t>
                      </a:r>
                      <a:r>
                        <a:rPr kumimoji="0" lang="en-US" sz="900" b="1" i="0" u="none" strike="noStrike" cap="none" normalizeH="0" baseline="30000">
                          <a:ln>
                            <a:noFill/>
                          </a:ln>
                          <a:solidFill>
                            <a:schemeClr val="tx1"/>
                          </a:solidFill>
                          <a:effectLst/>
                          <a:latin typeface="Arial" charset="0"/>
                          <a:cs typeface="Times New Roman" pitchFamily="18" charset="0"/>
                        </a:rPr>
                        <a:t> </a:t>
                      </a:r>
                      <a:r>
                        <a:rPr kumimoji="0" lang="en-US" sz="900" b="1" i="0" u="none" strike="noStrike" cap="none" normalizeH="0" baseline="0">
                          <a:ln>
                            <a:noFill/>
                          </a:ln>
                          <a:solidFill>
                            <a:schemeClr val="tx1"/>
                          </a:solidFill>
                          <a:effectLst/>
                          <a:latin typeface="Arial" charset="0"/>
                          <a:cs typeface="Times New Roman" pitchFamily="18" charset="0"/>
                        </a:rPr>
                        <a:t>nd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3 rd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4 th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909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Safe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Respectful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Responsible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Total Points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Teacher Initials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0160" name="Rectangle 52"/>
          <p:cNvSpPr>
            <a:spLocks noChangeArrowheads="1"/>
          </p:cNvSpPr>
          <p:nvPr/>
        </p:nvSpPr>
        <p:spPr bwMode="auto">
          <a:xfrm>
            <a:off x="-4343400" y="5867400"/>
            <a:ext cx="9088438"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r>
              <a:rPr lang="en-US" sz="900">
                <a:latin typeface="Calibri" charset="0"/>
                <a:cs typeface="Times New Roman" charset="0"/>
              </a:rPr>
              <a:t>					</a:t>
            </a:r>
            <a:r>
              <a:rPr lang="en-US" sz="1400">
                <a:cs typeface="Times New Roman" charset="0"/>
              </a:rPr>
              <a:t>Adapted from Grant Middle School STAR CLUB</a:t>
            </a:r>
            <a:endParaRPr lang="en-US" sz="1400"/>
          </a:p>
          <a:p>
            <a:pPr eaLnBrk="0" hangingPunct="0"/>
            <a:r>
              <a:rPr lang="en-US" sz="900">
                <a:latin typeface="Comic Sans MS" charset="0"/>
                <a:cs typeface="Times New Roman" charset="0"/>
              </a:rPr>
              <a:t>									           </a:t>
            </a:r>
            <a:endParaRPr lang="en-US" sz="900">
              <a:latin typeface="Calibri" charset="0"/>
            </a:endParaRPr>
          </a:p>
          <a:p>
            <a:pPr eaLnBrk="0" hangingPunct="0"/>
            <a:endParaRPr lang="en-US">
              <a:latin typeface="Calibri" charset="0"/>
            </a:endParaRPr>
          </a:p>
        </p:txBody>
      </p:sp>
      <p:sp>
        <p:nvSpPr>
          <p:cNvPr id="90161" name="Rectangle 53"/>
          <p:cNvSpPr>
            <a:spLocks noChangeArrowheads="1"/>
          </p:cNvSpPr>
          <p:nvPr/>
        </p:nvSpPr>
        <p:spPr bwMode="auto">
          <a:xfrm>
            <a:off x="-962025" y="7969250"/>
            <a:ext cx="58832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sz="900">
                <a:latin typeface="Calibri" charset="0"/>
                <a:cs typeface="Times New Roman" charset="0"/>
              </a:rPr>
              <a:t>Adapted from </a:t>
            </a:r>
            <a:r>
              <a:rPr lang="en-US" sz="900" i="1">
                <a:latin typeface="Calibri" charset="0"/>
                <a:cs typeface="Times New Roman" charset="0"/>
              </a:rPr>
              <a:t>Responding to Problem Behavior in Schools: The Behavior Education Program</a:t>
            </a:r>
            <a:r>
              <a:rPr lang="en-US" sz="900">
                <a:latin typeface="Calibri" charset="0"/>
                <a:cs typeface="Times New Roman" charset="0"/>
              </a:rPr>
              <a:t> by Crone, Horner, and Hawken</a:t>
            </a:r>
            <a:endParaRPr lang="en-US">
              <a:latin typeface="Calibri" charset="0"/>
            </a:endParaRPr>
          </a:p>
        </p:txBody>
      </p:sp>
      <p:sp>
        <p:nvSpPr>
          <p:cNvPr id="2" name="TextBox 1"/>
          <p:cNvSpPr txBox="1">
            <a:spLocks noChangeArrowheads="1"/>
          </p:cNvSpPr>
          <p:nvPr/>
        </p:nvSpPr>
        <p:spPr bwMode="auto">
          <a:xfrm>
            <a:off x="533400" y="2286000"/>
            <a:ext cx="1828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FF0000"/>
                </a:solidFill>
                <a:cs typeface="Times New Roman" charset="0"/>
              </a:rPr>
              <a:t>Use your words</a:t>
            </a:r>
          </a:p>
          <a:p>
            <a:pPr algn="ctr" eaLnBrk="1" hangingPunct="1"/>
            <a:r>
              <a:rPr lang="en-US" sz="1400" b="1">
                <a:solidFill>
                  <a:srgbClr val="FF0000"/>
                </a:solidFill>
                <a:cs typeface="Times New Roman" charset="0"/>
              </a:rPr>
              <a:t>Use deep breathing </a:t>
            </a:r>
          </a:p>
        </p:txBody>
      </p:sp>
      <p:sp>
        <p:nvSpPr>
          <p:cNvPr id="9" name="TextBox 8"/>
          <p:cNvSpPr txBox="1">
            <a:spLocks noChangeArrowheads="1"/>
          </p:cNvSpPr>
          <p:nvPr/>
        </p:nvSpPr>
        <p:spPr bwMode="auto">
          <a:xfrm>
            <a:off x="533400" y="3194050"/>
            <a:ext cx="18288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FF0000"/>
                </a:solidFill>
                <a:cs typeface="Times New Roman" charset="0"/>
              </a:rPr>
              <a:t>Keep arm</a:t>
            </a:r>
            <a:r>
              <a:rPr lang="ja-JP" altLang="en-US" sz="1300" b="1">
                <a:solidFill>
                  <a:srgbClr val="FF0000"/>
                </a:solidFill>
                <a:cs typeface="Times New Roman" charset="0"/>
              </a:rPr>
              <a:t>’</a:t>
            </a:r>
            <a:r>
              <a:rPr lang="en-US" altLang="ja-JP" sz="1300" b="1">
                <a:solidFill>
                  <a:srgbClr val="FF0000"/>
                </a:solidFill>
                <a:cs typeface="Times New Roman" charset="0"/>
              </a:rPr>
              <a:t>s distance</a:t>
            </a:r>
          </a:p>
          <a:p>
            <a:pPr algn="ctr" eaLnBrk="1" hangingPunct="1"/>
            <a:r>
              <a:rPr lang="en-US" sz="1300" b="1">
                <a:solidFill>
                  <a:srgbClr val="FF0000"/>
                </a:solidFill>
                <a:cs typeface="Times New Roman" charset="0"/>
              </a:rPr>
              <a:t>Use #2 voice level when upset</a:t>
            </a:r>
            <a:endParaRPr lang="en-US" sz="1300">
              <a:solidFill>
                <a:srgbClr val="FF0000"/>
              </a:solidFill>
              <a:cs typeface="Arial" charset="0"/>
            </a:endParaRPr>
          </a:p>
        </p:txBody>
      </p:sp>
      <p:sp>
        <p:nvSpPr>
          <p:cNvPr id="10" name="TextBox 9"/>
          <p:cNvSpPr txBox="1">
            <a:spLocks noChangeArrowheads="1"/>
          </p:cNvSpPr>
          <p:nvPr/>
        </p:nvSpPr>
        <p:spPr bwMode="auto">
          <a:xfrm>
            <a:off x="533400" y="4214813"/>
            <a:ext cx="18288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FF0000"/>
                </a:solidFill>
                <a:cs typeface="Times New Roman" charset="0"/>
              </a:rPr>
              <a:t>Ask for breaks</a:t>
            </a:r>
          </a:p>
          <a:p>
            <a:pPr algn="ctr" eaLnBrk="1" hangingPunct="1"/>
            <a:r>
              <a:rPr lang="en-US" sz="1400" b="1">
                <a:solidFill>
                  <a:srgbClr val="FF0000"/>
                </a:solidFill>
                <a:cs typeface="Times New Roman" charset="0"/>
              </a:rPr>
              <a:t>Self-monitor with DPR</a:t>
            </a:r>
            <a:endParaRPr lang="en-US" sz="1400">
              <a:solidFill>
                <a:srgbClr val="FF0000"/>
              </a:solidFill>
              <a:cs typeface="Arial" charset="0"/>
            </a:endParaRPr>
          </a:p>
        </p:txBody>
      </p:sp>
      <p:sp>
        <p:nvSpPr>
          <p:cNvPr id="12" name="TextBox 11"/>
          <p:cNvSpPr txBox="1">
            <a:spLocks noChangeArrowheads="1"/>
          </p:cNvSpPr>
          <p:nvPr/>
        </p:nvSpPr>
        <p:spPr bwMode="auto">
          <a:xfrm>
            <a:off x="7315200" y="0"/>
            <a:ext cx="1828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1800" b="1" dirty="0">
                <a:solidFill>
                  <a:srgbClr val="FF0000"/>
                </a:solidFill>
              </a:rPr>
              <a:t>Individualized Student Card (FBA/BIP)</a:t>
            </a:r>
            <a:endParaRPr lang="en-US" sz="1800" b="1" dirty="0">
              <a:solidFill>
                <a:srgbClr val="FF0000"/>
              </a:solidFill>
            </a:endParaRPr>
          </a:p>
        </p:txBody>
      </p:sp>
    </p:spTree>
    <p:extLst>
      <p:ext uri="{BB962C8B-B14F-4D97-AF65-F5344CB8AC3E}">
        <p14:creationId xmlns:p14="http://schemas.microsoft.com/office/powerpoint/2010/main" val="3124281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8921"/>
            <a:ext cx="7055380" cy="1400530"/>
          </a:xfrm>
        </p:spPr>
        <p:txBody>
          <a:bodyPr>
            <a:normAutofit/>
          </a:bodyPr>
          <a:lstStyle/>
          <a:p>
            <a:r>
              <a:rPr lang="en-US" sz="3600" dirty="0"/>
              <a:t>STAGES of IMPLEMENTATION</a:t>
            </a:r>
            <a:br>
              <a:rPr lang="en-US" sz="3600" dirty="0"/>
            </a:br>
            <a:r>
              <a:rPr lang="en-US" sz="2800" dirty="0"/>
              <a:t>(Fixsen, Blasé, 2005)</a:t>
            </a:r>
          </a:p>
        </p:txBody>
      </p:sp>
      <p:graphicFrame>
        <p:nvGraphicFramePr>
          <p:cNvPr id="4" name="Diagram 3"/>
          <p:cNvGraphicFramePr/>
          <p:nvPr/>
        </p:nvGraphicFramePr>
        <p:xfrm>
          <a:off x="304800" y="1447800"/>
          <a:ext cx="8534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2867064" y="1658585"/>
            <a:ext cx="673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048000" y="2486045"/>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2931440" y="3392096"/>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048000" y="4191000"/>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2895600" y="5029200"/>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3048000" y="59436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73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graphicEl>
                                              <a:dgm id="{29E5EC79-0B79-457A-88AC-CC5FD6FCB34E}"/>
                                            </p:graphicEl>
                                          </p:spTgt>
                                        </p:tgtEl>
                                        <p:attrNameLst>
                                          <p:attrName>style.visibility</p:attrName>
                                        </p:attrNameLst>
                                      </p:cBhvr>
                                      <p:to>
                                        <p:strVal val="visible"/>
                                      </p:to>
                                    </p:set>
                                    <p:animEffect transition="in" filter="fade">
                                      <p:cBhvr>
                                        <p:cTn id="7" dur="1000"/>
                                        <p:tgtEl>
                                          <p:spTgt spid="4">
                                            <p:graphicEl>
                                              <a:dgm id="{29E5EC79-0B79-457A-88AC-CC5FD6FCB34E}"/>
                                            </p:graphicEl>
                                          </p:spTgt>
                                        </p:tgtEl>
                                      </p:cBhvr>
                                    </p:animEffect>
                                    <p:anim calcmode="lin" valueType="num">
                                      <p:cBhvr>
                                        <p:cTn id="8" dur="1000" fill="hold"/>
                                        <p:tgtEl>
                                          <p:spTgt spid="4">
                                            <p:graphicEl>
                                              <a:dgm id="{29E5EC79-0B79-457A-88AC-CC5FD6FCB34E}"/>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4">
                                            <p:graphicEl>
                                              <a:dgm id="{29E5EC79-0B79-457A-88AC-CC5FD6FCB34E}"/>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graphicEl>
                                              <a:dgm id="{29E5EC79-0B79-457A-88AC-CC5FD6FCB34E}"/>
                                            </p:graphic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graphicEl>
                                              <a:dgm id="{77F2EE58-97BB-42B0-90B5-B8CEFB7AD080}"/>
                                            </p:graphicEl>
                                          </p:spTgt>
                                        </p:tgtEl>
                                        <p:attrNameLst>
                                          <p:attrName>style.visibility</p:attrName>
                                        </p:attrNameLst>
                                      </p:cBhvr>
                                      <p:to>
                                        <p:strVal val="visible"/>
                                      </p:to>
                                    </p:set>
                                    <p:animEffect transition="in" filter="fade">
                                      <p:cBhvr>
                                        <p:cTn id="15" dur="1000"/>
                                        <p:tgtEl>
                                          <p:spTgt spid="4">
                                            <p:graphicEl>
                                              <a:dgm id="{77F2EE58-97BB-42B0-90B5-B8CEFB7AD080}"/>
                                            </p:graphicEl>
                                          </p:spTgt>
                                        </p:tgtEl>
                                      </p:cBhvr>
                                    </p:animEffect>
                                    <p:anim calcmode="lin" valueType="num">
                                      <p:cBhvr>
                                        <p:cTn id="16" dur="1000" fill="hold"/>
                                        <p:tgtEl>
                                          <p:spTgt spid="4">
                                            <p:graphicEl>
                                              <a:dgm id="{77F2EE58-97BB-42B0-90B5-B8CEFB7AD080}"/>
                                            </p:graphic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graphicEl>
                                              <a:dgm id="{77F2EE58-97BB-42B0-90B5-B8CEFB7AD080}"/>
                                            </p:graphic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graphicEl>
                                              <a:dgm id="{77F2EE58-97BB-42B0-90B5-B8CEFB7AD080}"/>
                                            </p:graphic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graphicEl>
                                              <a:dgm id="{C6CAC055-7CAD-49E2-9187-5D053967CC1C}"/>
                                            </p:graphicEl>
                                          </p:spTgt>
                                        </p:tgtEl>
                                        <p:attrNameLst>
                                          <p:attrName>style.visibility</p:attrName>
                                        </p:attrNameLst>
                                      </p:cBhvr>
                                      <p:to>
                                        <p:strVal val="visible"/>
                                      </p:to>
                                    </p:set>
                                    <p:animEffect transition="in" filter="fade">
                                      <p:cBhvr>
                                        <p:cTn id="23" dur="1000"/>
                                        <p:tgtEl>
                                          <p:spTgt spid="4">
                                            <p:graphicEl>
                                              <a:dgm id="{C6CAC055-7CAD-49E2-9187-5D053967CC1C}"/>
                                            </p:graphicEl>
                                          </p:spTgt>
                                        </p:tgtEl>
                                      </p:cBhvr>
                                    </p:animEffect>
                                    <p:anim calcmode="lin" valueType="num">
                                      <p:cBhvr>
                                        <p:cTn id="24" dur="1000" fill="hold"/>
                                        <p:tgtEl>
                                          <p:spTgt spid="4">
                                            <p:graphicEl>
                                              <a:dgm id="{C6CAC055-7CAD-49E2-9187-5D053967CC1C}"/>
                                            </p:graphic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graphicEl>
                                              <a:dgm id="{C6CAC055-7CAD-49E2-9187-5D053967CC1C}"/>
                                            </p:graphic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graphicEl>
                                              <a:dgm id="{C6CAC055-7CAD-49E2-9187-5D053967CC1C}"/>
                                            </p:graphic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graphicEl>
                                              <a:dgm id="{03585ED2-4DC3-46A2-8343-42B6FBE2042D}"/>
                                            </p:graphicEl>
                                          </p:spTgt>
                                        </p:tgtEl>
                                        <p:attrNameLst>
                                          <p:attrName>style.visibility</p:attrName>
                                        </p:attrNameLst>
                                      </p:cBhvr>
                                      <p:to>
                                        <p:strVal val="visible"/>
                                      </p:to>
                                    </p:set>
                                    <p:animEffect transition="in" filter="fade">
                                      <p:cBhvr>
                                        <p:cTn id="31" dur="1000"/>
                                        <p:tgtEl>
                                          <p:spTgt spid="4">
                                            <p:graphicEl>
                                              <a:dgm id="{03585ED2-4DC3-46A2-8343-42B6FBE2042D}"/>
                                            </p:graphicEl>
                                          </p:spTgt>
                                        </p:tgtEl>
                                      </p:cBhvr>
                                    </p:animEffect>
                                    <p:anim calcmode="lin" valueType="num">
                                      <p:cBhvr>
                                        <p:cTn id="32" dur="1000" fill="hold"/>
                                        <p:tgtEl>
                                          <p:spTgt spid="4">
                                            <p:graphicEl>
                                              <a:dgm id="{03585ED2-4DC3-46A2-8343-42B6FBE2042D}"/>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graphicEl>
                                              <a:dgm id="{03585ED2-4DC3-46A2-8343-42B6FBE2042D}"/>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graphicEl>
                                              <a:dgm id="{03585ED2-4DC3-46A2-8343-42B6FBE2042D}"/>
                                            </p:graphic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
                                            <p:graphicEl>
                                              <a:dgm id="{6F6002D3-C615-4070-BC20-44EE61829FEF}"/>
                                            </p:graphicEl>
                                          </p:spTgt>
                                        </p:tgtEl>
                                        <p:attrNameLst>
                                          <p:attrName>style.visibility</p:attrName>
                                        </p:attrNameLst>
                                      </p:cBhvr>
                                      <p:to>
                                        <p:strVal val="visible"/>
                                      </p:to>
                                    </p:set>
                                    <p:animEffect transition="in" filter="fade">
                                      <p:cBhvr>
                                        <p:cTn id="39" dur="1000"/>
                                        <p:tgtEl>
                                          <p:spTgt spid="4">
                                            <p:graphicEl>
                                              <a:dgm id="{6F6002D3-C615-4070-BC20-44EE61829FEF}"/>
                                            </p:graphicEl>
                                          </p:spTgt>
                                        </p:tgtEl>
                                      </p:cBhvr>
                                    </p:animEffect>
                                    <p:anim calcmode="lin" valueType="num">
                                      <p:cBhvr>
                                        <p:cTn id="40" dur="1000" fill="hold"/>
                                        <p:tgtEl>
                                          <p:spTgt spid="4">
                                            <p:graphicEl>
                                              <a:dgm id="{6F6002D3-C615-4070-BC20-44EE61829FEF}"/>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4">
                                            <p:graphicEl>
                                              <a:dgm id="{6F6002D3-C615-4070-BC20-44EE61829FEF}"/>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graphicEl>
                                              <a:dgm id="{6F6002D3-C615-4070-BC20-44EE61829FEF}"/>
                                            </p:graphic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
                                            <p:graphicEl>
                                              <a:dgm id="{C198CC68-82FE-4A72-A8E8-42D124DD3B23}"/>
                                            </p:graphicEl>
                                          </p:spTgt>
                                        </p:tgtEl>
                                        <p:attrNameLst>
                                          <p:attrName>style.visibility</p:attrName>
                                        </p:attrNameLst>
                                      </p:cBhvr>
                                      <p:to>
                                        <p:strVal val="visible"/>
                                      </p:to>
                                    </p:set>
                                    <p:animEffect transition="in" filter="fade">
                                      <p:cBhvr>
                                        <p:cTn id="47" dur="1000"/>
                                        <p:tgtEl>
                                          <p:spTgt spid="4">
                                            <p:graphicEl>
                                              <a:dgm id="{C198CC68-82FE-4A72-A8E8-42D124DD3B23}"/>
                                            </p:graphicEl>
                                          </p:spTgt>
                                        </p:tgtEl>
                                      </p:cBhvr>
                                    </p:animEffect>
                                    <p:anim calcmode="lin" valueType="num">
                                      <p:cBhvr>
                                        <p:cTn id="48" dur="1000" fill="hold"/>
                                        <p:tgtEl>
                                          <p:spTgt spid="4">
                                            <p:graphicEl>
                                              <a:dgm id="{C198CC68-82FE-4A72-A8E8-42D124DD3B23}"/>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4">
                                            <p:graphicEl>
                                              <a:dgm id="{C198CC68-82FE-4A72-A8E8-42D124DD3B23}"/>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graphicEl>
                                              <a:dgm id="{C198CC68-82FE-4A72-A8E8-42D124DD3B23}"/>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
                                            <p:graphicEl>
                                              <a:dgm id="{AACCF1D7-A1B9-4137-9065-5E078348E623}"/>
                                            </p:graphicEl>
                                          </p:spTgt>
                                        </p:tgtEl>
                                        <p:attrNameLst>
                                          <p:attrName>style.visibility</p:attrName>
                                        </p:attrNameLst>
                                      </p:cBhvr>
                                      <p:to>
                                        <p:strVal val="visible"/>
                                      </p:to>
                                    </p:set>
                                    <p:animEffect transition="in" filter="fade">
                                      <p:cBhvr>
                                        <p:cTn id="55" dur="1000"/>
                                        <p:tgtEl>
                                          <p:spTgt spid="4">
                                            <p:graphicEl>
                                              <a:dgm id="{AACCF1D7-A1B9-4137-9065-5E078348E623}"/>
                                            </p:graphicEl>
                                          </p:spTgt>
                                        </p:tgtEl>
                                      </p:cBhvr>
                                    </p:animEffect>
                                    <p:anim calcmode="lin" valueType="num">
                                      <p:cBhvr>
                                        <p:cTn id="56" dur="1000" fill="hold"/>
                                        <p:tgtEl>
                                          <p:spTgt spid="4">
                                            <p:graphicEl>
                                              <a:dgm id="{AACCF1D7-A1B9-4137-9065-5E078348E623}"/>
                                            </p:graphicEl>
                                          </p:spTgt>
                                        </p:tgtEl>
                                        <p:attrNameLst>
                                          <p:attrName>ppt_x</p:attrName>
                                        </p:attrNameLst>
                                      </p:cBhvr>
                                      <p:tavLst>
                                        <p:tav tm="0">
                                          <p:val>
                                            <p:strVal val="#ppt_x"/>
                                          </p:val>
                                        </p:tav>
                                        <p:tav tm="100000">
                                          <p:val>
                                            <p:strVal val="#ppt_x"/>
                                          </p:val>
                                        </p:tav>
                                      </p:tavLst>
                                    </p:anim>
                                    <p:anim calcmode="lin" valueType="num">
                                      <p:cBhvr>
                                        <p:cTn id="57" dur="900" decel="100000" fill="hold"/>
                                        <p:tgtEl>
                                          <p:spTgt spid="4">
                                            <p:graphicEl>
                                              <a:dgm id="{AACCF1D7-A1B9-4137-9065-5E078348E623}"/>
                                            </p:graphic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4">
                                            <p:graphicEl>
                                              <a:dgm id="{AACCF1D7-A1B9-4137-9065-5E078348E623}"/>
                                            </p:graphic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4">
                                            <p:graphicEl>
                                              <a:dgm id="{4EB1ED70-7604-4D7C-A044-4E1967D2B9D6}"/>
                                            </p:graphicEl>
                                          </p:spTgt>
                                        </p:tgtEl>
                                        <p:attrNameLst>
                                          <p:attrName>style.visibility</p:attrName>
                                        </p:attrNameLst>
                                      </p:cBhvr>
                                      <p:to>
                                        <p:strVal val="visible"/>
                                      </p:to>
                                    </p:set>
                                    <p:animEffect transition="in" filter="fade">
                                      <p:cBhvr>
                                        <p:cTn id="63" dur="1000"/>
                                        <p:tgtEl>
                                          <p:spTgt spid="4">
                                            <p:graphicEl>
                                              <a:dgm id="{4EB1ED70-7604-4D7C-A044-4E1967D2B9D6}"/>
                                            </p:graphicEl>
                                          </p:spTgt>
                                        </p:tgtEl>
                                      </p:cBhvr>
                                    </p:animEffect>
                                    <p:anim calcmode="lin" valueType="num">
                                      <p:cBhvr>
                                        <p:cTn id="64" dur="1000" fill="hold"/>
                                        <p:tgtEl>
                                          <p:spTgt spid="4">
                                            <p:graphicEl>
                                              <a:dgm id="{4EB1ED70-7604-4D7C-A044-4E1967D2B9D6}"/>
                                            </p:graphicEl>
                                          </p:spTgt>
                                        </p:tgtEl>
                                        <p:attrNameLst>
                                          <p:attrName>ppt_x</p:attrName>
                                        </p:attrNameLst>
                                      </p:cBhvr>
                                      <p:tavLst>
                                        <p:tav tm="0">
                                          <p:val>
                                            <p:strVal val="#ppt_x"/>
                                          </p:val>
                                        </p:tav>
                                        <p:tav tm="100000">
                                          <p:val>
                                            <p:strVal val="#ppt_x"/>
                                          </p:val>
                                        </p:tav>
                                      </p:tavLst>
                                    </p:anim>
                                    <p:anim calcmode="lin" valueType="num">
                                      <p:cBhvr>
                                        <p:cTn id="65" dur="900" decel="100000" fill="hold"/>
                                        <p:tgtEl>
                                          <p:spTgt spid="4">
                                            <p:graphicEl>
                                              <a:dgm id="{4EB1ED70-7604-4D7C-A044-4E1967D2B9D6}"/>
                                            </p:graphic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4">
                                            <p:graphicEl>
                                              <a:dgm id="{4EB1ED70-7604-4D7C-A044-4E1967D2B9D6}"/>
                                            </p:graphic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4">
                                            <p:graphicEl>
                                              <a:dgm id="{7880ED01-2A67-4A02-8A00-5BF33189194D}"/>
                                            </p:graphicEl>
                                          </p:spTgt>
                                        </p:tgtEl>
                                        <p:attrNameLst>
                                          <p:attrName>style.visibility</p:attrName>
                                        </p:attrNameLst>
                                      </p:cBhvr>
                                      <p:to>
                                        <p:strVal val="visible"/>
                                      </p:to>
                                    </p:set>
                                    <p:animEffect transition="in" filter="fade">
                                      <p:cBhvr>
                                        <p:cTn id="71" dur="1000"/>
                                        <p:tgtEl>
                                          <p:spTgt spid="4">
                                            <p:graphicEl>
                                              <a:dgm id="{7880ED01-2A67-4A02-8A00-5BF33189194D}"/>
                                            </p:graphicEl>
                                          </p:spTgt>
                                        </p:tgtEl>
                                      </p:cBhvr>
                                    </p:animEffect>
                                    <p:anim calcmode="lin" valueType="num">
                                      <p:cBhvr>
                                        <p:cTn id="72" dur="1000" fill="hold"/>
                                        <p:tgtEl>
                                          <p:spTgt spid="4">
                                            <p:graphicEl>
                                              <a:dgm id="{7880ED01-2A67-4A02-8A00-5BF33189194D}"/>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4">
                                            <p:graphicEl>
                                              <a:dgm id="{7880ED01-2A67-4A02-8A00-5BF33189194D}"/>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4">
                                            <p:graphicEl>
                                              <a:dgm id="{7880ED01-2A67-4A02-8A00-5BF33189194D}"/>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4">
                                            <p:graphicEl>
                                              <a:dgm id="{4B8BF03A-A943-4D05-9CCB-CB4BAFF1E9D9}"/>
                                            </p:graphicEl>
                                          </p:spTgt>
                                        </p:tgtEl>
                                        <p:attrNameLst>
                                          <p:attrName>style.visibility</p:attrName>
                                        </p:attrNameLst>
                                      </p:cBhvr>
                                      <p:to>
                                        <p:strVal val="visible"/>
                                      </p:to>
                                    </p:set>
                                    <p:animEffect transition="in" filter="fade">
                                      <p:cBhvr>
                                        <p:cTn id="79" dur="1000"/>
                                        <p:tgtEl>
                                          <p:spTgt spid="4">
                                            <p:graphicEl>
                                              <a:dgm id="{4B8BF03A-A943-4D05-9CCB-CB4BAFF1E9D9}"/>
                                            </p:graphicEl>
                                          </p:spTgt>
                                        </p:tgtEl>
                                      </p:cBhvr>
                                    </p:animEffect>
                                    <p:anim calcmode="lin" valueType="num">
                                      <p:cBhvr>
                                        <p:cTn id="80" dur="1000" fill="hold"/>
                                        <p:tgtEl>
                                          <p:spTgt spid="4">
                                            <p:graphicEl>
                                              <a:dgm id="{4B8BF03A-A943-4D05-9CCB-CB4BAFF1E9D9}"/>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4">
                                            <p:graphicEl>
                                              <a:dgm id="{4B8BF03A-A943-4D05-9CCB-CB4BAFF1E9D9}"/>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
                                            <p:graphicEl>
                                              <a:dgm id="{4B8BF03A-A943-4D05-9CCB-CB4BAFF1E9D9}"/>
                                            </p:graphic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4">
                                            <p:graphicEl>
                                              <a:dgm id="{14CA7B92-9B4E-4D58-ACD7-3072988CC8B8}"/>
                                            </p:graphicEl>
                                          </p:spTgt>
                                        </p:tgtEl>
                                        <p:attrNameLst>
                                          <p:attrName>style.visibility</p:attrName>
                                        </p:attrNameLst>
                                      </p:cBhvr>
                                      <p:to>
                                        <p:strVal val="visible"/>
                                      </p:to>
                                    </p:set>
                                    <p:animEffect transition="in" filter="fade">
                                      <p:cBhvr>
                                        <p:cTn id="87" dur="1000"/>
                                        <p:tgtEl>
                                          <p:spTgt spid="4">
                                            <p:graphicEl>
                                              <a:dgm id="{14CA7B92-9B4E-4D58-ACD7-3072988CC8B8}"/>
                                            </p:graphicEl>
                                          </p:spTgt>
                                        </p:tgtEl>
                                      </p:cBhvr>
                                    </p:animEffect>
                                    <p:anim calcmode="lin" valueType="num">
                                      <p:cBhvr>
                                        <p:cTn id="88" dur="1000" fill="hold"/>
                                        <p:tgtEl>
                                          <p:spTgt spid="4">
                                            <p:graphicEl>
                                              <a:dgm id="{14CA7B92-9B4E-4D58-ACD7-3072988CC8B8}"/>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4">
                                            <p:graphicEl>
                                              <a:dgm id="{14CA7B92-9B4E-4D58-ACD7-3072988CC8B8}"/>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4">
                                            <p:graphicEl>
                                              <a:dgm id="{14CA7B92-9B4E-4D58-ACD7-3072988CC8B8}"/>
                                            </p:graphicEl>
                                          </p:spTgt>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4">
                                            <p:graphicEl>
                                              <a:dgm id="{12B4716E-3391-4B44-AB1E-9921B4115EE0}"/>
                                            </p:graphicEl>
                                          </p:spTgt>
                                        </p:tgtEl>
                                        <p:attrNameLst>
                                          <p:attrName>style.visibility</p:attrName>
                                        </p:attrNameLst>
                                      </p:cBhvr>
                                      <p:to>
                                        <p:strVal val="visible"/>
                                      </p:to>
                                    </p:set>
                                    <p:animEffect transition="in" filter="fade">
                                      <p:cBhvr>
                                        <p:cTn id="95" dur="1000"/>
                                        <p:tgtEl>
                                          <p:spTgt spid="4">
                                            <p:graphicEl>
                                              <a:dgm id="{12B4716E-3391-4B44-AB1E-9921B4115EE0}"/>
                                            </p:graphicEl>
                                          </p:spTgt>
                                        </p:tgtEl>
                                      </p:cBhvr>
                                    </p:animEffect>
                                    <p:anim calcmode="lin" valueType="num">
                                      <p:cBhvr>
                                        <p:cTn id="96" dur="1000" fill="hold"/>
                                        <p:tgtEl>
                                          <p:spTgt spid="4">
                                            <p:graphicEl>
                                              <a:dgm id="{12B4716E-3391-4B44-AB1E-9921B4115EE0}"/>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4">
                                            <p:graphicEl>
                                              <a:dgm id="{12B4716E-3391-4B44-AB1E-9921B4115EE0}"/>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4">
                                            <p:graphicEl>
                                              <a:dgm id="{12B4716E-3391-4B44-AB1E-9921B4115EE0}"/>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088"/>
            <a:ext cx="8229600" cy="709229"/>
          </a:xfrm>
        </p:spPr>
        <p:txBody>
          <a:bodyPr>
            <a:normAutofit fontScale="90000"/>
          </a:bodyPr>
          <a:lstStyle/>
          <a:p>
            <a:r>
              <a:rPr lang="en-US" dirty="0"/>
              <a:t>Symmetry of Process</a:t>
            </a:r>
          </a:p>
        </p:txBody>
      </p:sp>
      <p:graphicFrame>
        <p:nvGraphicFramePr>
          <p:cNvPr id="6" name="Content Placeholder 5"/>
          <p:cNvGraphicFramePr>
            <a:graphicFrameLocks noGrp="1"/>
          </p:cNvGraphicFramePr>
          <p:nvPr>
            <p:ph idx="1"/>
          </p:nvPr>
        </p:nvGraphicFramePr>
        <p:xfrm>
          <a:off x="143085" y="751318"/>
          <a:ext cx="8853359" cy="5921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2105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071C6E-B65B-D84C-BE3D-2523DCE0928D}"/>
              </a:ext>
            </a:extLst>
          </p:cNvPr>
          <p:cNvSpPr>
            <a:spLocks noGrp="1"/>
          </p:cNvSpPr>
          <p:nvPr>
            <p:ph type="ctrTitle"/>
          </p:nvPr>
        </p:nvSpPr>
        <p:spPr/>
        <p:txBody>
          <a:bodyPr>
            <a:normAutofit/>
          </a:bodyPr>
          <a:lstStyle/>
          <a:p>
            <a:r>
              <a:rPr lang="en-US" dirty="0">
                <a:solidFill>
                  <a:schemeClr val="bg1"/>
                </a:solidFill>
              </a:rPr>
              <a:t>State/Regional/District Level</a:t>
            </a:r>
          </a:p>
        </p:txBody>
      </p:sp>
      <p:sp>
        <p:nvSpPr>
          <p:cNvPr id="5" name="Subtitle 4">
            <a:extLst>
              <a:ext uri="{FF2B5EF4-FFF2-40B4-BE49-F238E27FC236}">
                <a16:creationId xmlns:a16="http://schemas.microsoft.com/office/drawing/2014/main" id="{BEB5528A-55A2-5C47-BA4E-442A9ADCF8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94359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6641" y="1151364"/>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Stakeholder Engagement</a:t>
            </a:r>
          </a:p>
        </p:txBody>
      </p:sp>
      <p:sp>
        <p:nvSpPr>
          <p:cNvPr id="5" name="Rounded Rectangle 4"/>
          <p:cNvSpPr/>
          <p:nvPr/>
        </p:nvSpPr>
        <p:spPr>
          <a:xfrm>
            <a:off x="6141649" y="1151364"/>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Workforce Capacity</a:t>
            </a:r>
          </a:p>
        </p:txBody>
      </p:sp>
      <p:sp>
        <p:nvSpPr>
          <p:cNvPr id="7" name="Rounded Rectangle 6"/>
          <p:cNvSpPr/>
          <p:nvPr/>
        </p:nvSpPr>
        <p:spPr>
          <a:xfrm>
            <a:off x="4693015" y="1151364"/>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Policy</a:t>
            </a:r>
          </a:p>
        </p:txBody>
      </p:sp>
      <p:sp>
        <p:nvSpPr>
          <p:cNvPr id="8" name="Rounded Rectangle 7"/>
          <p:cNvSpPr/>
          <p:nvPr/>
        </p:nvSpPr>
        <p:spPr>
          <a:xfrm>
            <a:off x="3244382" y="1146073"/>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Funding and Alignment</a:t>
            </a:r>
          </a:p>
        </p:txBody>
      </p:sp>
      <p:sp>
        <p:nvSpPr>
          <p:cNvPr id="9" name="Oval 8"/>
          <p:cNvSpPr/>
          <p:nvPr/>
        </p:nvSpPr>
        <p:spPr>
          <a:xfrm>
            <a:off x="2957951" y="2297372"/>
            <a:ext cx="3228101" cy="1101012"/>
          </a:xfrm>
          <a:prstGeom prst="ellipse">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dirty="0">
                <a:solidFill>
                  <a:prstClr val="black"/>
                </a:solidFill>
              </a:rPr>
              <a:t>LEADERSHIP TEAMING</a:t>
            </a:r>
          </a:p>
        </p:txBody>
      </p:sp>
      <p:sp>
        <p:nvSpPr>
          <p:cNvPr id="10" name="Rounded Rectangle 9"/>
          <p:cNvSpPr/>
          <p:nvPr/>
        </p:nvSpPr>
        <p:spPr>
          <a:xfrm>
            <a:off x="1803009" y="3808803"/>
            <a:ext cx="1251299" cy="745822"/>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Training</a:t>
            </a:r>
          </a:p>
        </p:txBody>
      </p:sp>
      <p:sp>
        <p:nvSpPr>
          <p:cNvPr id="11" name="Rounded Rectangle 10"/>
          <p:cNvSpPr/>
          <p:nvPr/>
        </p:nvSpPr>
        <p:spPr>
          <a:xfrm>
            <a:off x="3946351" y="3808803"/>
            <a:ext cx="1251299" cy="745822"/>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Coaching</a:t>
            </a:r>
          </a:p>
        </p:txBody>
      </p:sp>
      <p:sp>
        <p:nvSpPr>
          <p:cNvPr id="13" name="Rounded Rectangle 12"/>
          <p:cNvSpPr/>
          <p:nvPr/>
        </p:nvSpPr>
        <p:spPr>
          <a:xfrm>
            <a:off x="6138016" y="3808803"/>
            <a:ext cx="1251299" cy="745822"/>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Evaluation</a:t>
            </a:r>
          </a:p>
        </p:txBody>
      </p:sp>
      <p:sp>
        <p:nvSpPr>
          <p:cNvPr id="14" name="Rounded Rectangle 13"/>
          <p:cNvSpPr/>
          <p:nvPr/>
        </p:nvSpPr>
        <p:spPr>
          <a:xfrm>
            <a:off x="2865655" y="4984149"/>
            <a:ext cx="3412691" cy="547181"/>
          </a:xfrm>
          <a:prstGeom prst="roundRect">
            <a:avLst/>
          </a:prstGeom>
          <a:solidFill>
            <a:schemeClr val="accent6">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Local Implementation Demonstrations</a:t>
            </a:r>
          </a:p>
        </p:txBody>
      </p:sp>
      <p:cxnSp>
        <p:nvCxnSpPr>
          <p:cNvPr id="27" name="Elbow Connector 26"/>
          <p:cNvCxnSpPr>
            <a:stCxn id="5" idx="2"/>
          </p:cNvCxnSpPr>
          <p:nvPr/>
        </p:nvCxnSpPr>
        <p:spPr>
          <a:xfrm>
            <a:off x="6763667" y="1889970"/>
            <a:ext cx="2131" cy="229685"/>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10" idx="0"/>
          </p:cNvCxnSpPr>
          <p:nvPr/>
        </p:nvCxnSpPr>
        <p:spPr>
          <a:xfrm rot="5400000" flipH="1" flipV="1">
            <a:off x="4477312" y="1533429"/>
            <a:ext cx="226721" cy="4324026"/>
          </a:xfrm>
          <a:prstGeom prst="bentConnector2">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10" idx="2"/>
          </p:cNvCxnSpPr>
          <p:nvPr/>
        </p:nvCxnSpPr>
        <p:spPr>
          <a:xfrm rot="16200000" flipH="1">
            <a:off x="4474912" y="2508370"/>
            <a:ext cx="237008" cy="4329517"/>
          </a:xfrm>
          <a:prstGeom prst="bentConnector2">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Elbow Connector 26"/>
          <p:cNvCxnSpPr>
            <a:stCxn id="7" idx="2"/>
          </p:cNvCxnSpPr>
          <p:nvPr/>
        </p:nvCxnSpPr>
        <p:spPr>
          <a:xfrm flipH="1">
            <a:off x="5315033" y="1889971"/>
            <a:ext cx="1" cy="220148"/>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3" name="Elbow Connector 26"/>
          <p:cNvCxnSpPr>
            <a:endCxn id="9" idx="0"/>
          </p:cNvCxnSpPr>
          <p:nvPr/>
        </p:nvCxnSpPr>
        <p:spPr>
          <a:xfrm>
            <a:off x="4572001" y="2113532"/>
            <a:ext cx="1" cy="178308"/>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26"/>
          <p:cNvCxnSpPr>
            <a:stCxn id="4" idx="2"/>
          </p:cNvCxnSpPr>
          <p:nvPr/>
        </p:nvCxnSpPr>
        <p:spPr>
          <a:xfrm>
            <a:off x="2428658" y="1889971"/>
            <a:ext cx="0" cy="210613"/>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6" name="Elbow Connector 26"/>
          <p:cNvCxnSpPr>
            <a:stCxn id="8" idx="2"/>
          </p:cNvCxnSpPr>
          <p:nvPr/>
        </p:nvCxnSpPr>
        <p:spPr>
          <a:xfrm>
            <a:off x="3866399" y="1884680"/>
            <a:ext cx="0" cy="208126"/>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2423167" y="2091691"/>
            <a:ext cx="4335008" cy="1907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Elbow Connector 26"/>
          <p:cNvCxnSpPr/>
          <p:nvPr/>
        </p:nvCxnSpPr>
        <p:spPr>
          <a:xfrm flipV="1">
            <a:off x="6763666" y="3573018"/>
            <a:ext cx="0" cy="233172"/>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64" name="Elbow Connector 26"/>
          <p:cNvCxnSpPr>
            <a:cxnSpLocks/>
            <a:stCxn id="11" idx="0"/>
          </p:cNvCxnSpPr>
          <p:nvPr/>
        </p:nvCxnSpPr>
        <p:spPr>
          <a:xfrm flipV="1">
            <a:off x="4572001" y="3573019"/>
            <a:ext cx="1" cy="235784"/>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72" name="Elbow Connector 26"/>
          <p:cNvCxnSpPr>
            <a:endCxn id="13" idx="2"/>
          </p:cNvCxnSpPr>
          <p:nvPr/>
        </p:nvCxnSpPr>
        <p:spPr>
          <a:xfrm flipH="1" flipV="1">
            <a:off x="6763667" y="4554624"/>
            <a:ext cx="2131" cy="246888"/>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76" name="Elbow Connector 26"/>
          <p:cNvCxnSpPr>
            <a:cxnSpLocks/>
            <a:endCxn id="11" idx="2"/>
          </p:cNvCxnSpPr>
          <p:nvPr/>
        </p:nvCxnSpPr>
        <p:spPr>
          <a:xfrm flipV="1">
            <a:off x="4572000" y="4554624"/>
            <a:ext cx="1" cy="226314"/>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81" name="Elbow Connector 26"/>
          <p:cNvCxnSpPr>
            <a:endCxn id="9" idx="4"/>
          </p:cNvCxnSpPr>
          <p:nvPr/>
        </p:nvCxnSpPr>
        <p:spPr>
          <a:xfrm flipV="1">
            <a:off x="4571999" y="3398384"/>
            <a:ext cx="2" cy="177573"/>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3148727" y="2286790"/>
            <a:ext cx="2846549" cy="460255"/>
          </a:xfrm>
          <a:prstGeom prst="ellipse">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Executive Functions</a:t>
            </a:r>
          </a:p>
        </p:txBody>
      </p:sp>
      <p:sp>
        <p:nvSpPr>
          <p:cNvPr id="88" name="Oval 87"/>
          <p:cNvSpPr/>
          <p:nvPr/>
        </p:nvSpPr>
        <p:spPr>
          <a:xfrm>
            <a:off x="3148727" y="2942255"/>
            <a:ext cx="2846549" cy="460255"/>
          </a:xfrm>
          <a:prstGeom prst="ellipse">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Implementation Functions</a:t>
            </a:r>
          </a:p>
        </p:txBody>
      </p:sp>
      <p:cxnSp>
        <p:nvCxnSpPr>
          <p:cNvPr id="30" name="Elbow Connector 26"/>
          <p:cNvCxnSpPr/>
          <p:nvPr/>
        </p:nvCxnSpPr>
        <p:spPr>
          <a:xfrm flipV="1">
            <a:off x="4572000" y="4798212"/>
            <a:ext cx="1" cy="178308"/>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5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p:cTn id="14" dur="500" fill="hold"/>
                                        <p:tgtEl>
                                          <p:spTgt spid="87"/>
                                        </p:tgtEl>
                                        <p:attrNameLst>
                                          <p:attrName>ppt_w</p:attrName>
                                        </p:attrNameLst>
                                      </p:cBhvr>
                                      <p:tavLst>
                                        <p:tav tm="0">
                                          <p:val>
                                            <p:fltVal val="0"/>
                                          </p:val>
                                        </p:tav>
                                        <p:tav tm="100000">
                                          <p:val>
                                            <p:strVal val="#ppt_w"/>
                                          </p:val>
                                        </p:tav>
                                      </p:tavLst>
                                    </p:anim>
                                    <p:anim calcmode="lin" valueType="num">
                                      <p:cBhvr>
                                        <p:cTn id="15" dur="500" fill="hold"/>
                                        <p:tgtEl>
                                          <p:spTgt spid="87"/>
                                        </p:tgtEl>
                                        <p:attrNameLst>
                                          <p:attrName>ppt_h</p:attrName>
                                        </p:attrNameLst>
                                      </p:cBhvr>
                                      <p:tavLst>
                                        <p:tav tm="0">
                                          <p:val>
                                            <p:fltVal val="0"/>
                                          </p:val>
                                        </p:tav>
                                        <p:tav tm="100000">
                                          <p:val>
                                            <p:strVal val="#ppt_h"/>
                                          </p:val>
                                        </p:tav>
                                      </p:tavLst>
                                    </p:anim>
                                    <p:animEffect transition="in" filter="fade">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p:cTn id="21" dur="500" fill="hold"/>
                                        <p:tgtEl>
                                          <p:spTgt spid="88"/>
                                        </p:tgtEl>
                                        <p:attrNameLst>
                                          <p:attrName>ppt_w</p:attrName>
                                        </p:attrNameLst>
                                      </p:cBhvr>
                                      <p:tavLst>
                                        <p:tav tm="0">
                                          <p:val>
                                            <p:fltVal val="0"/>
                                          </p:val>
                                        </p:tav>
                                        <p:tav tm="100000">
                                          <p:val>
                                            <p:strVal val="#ppt_w"/>
                                          </p:val>
                                        </p:tav>
                                      </p:tavLst>
                                    </p:anim>
                                    <p:anim calcmode="lin" valueType="num">
                                      <p:cBhvr>
                                        <p:cTn id="22" dur="500" fill="hold"/>
                                        <p:tgtEl>
                                          <p:spTgt spid="88"/>
                                        </p:tgtEl>
                                        <p:attrNameLst>
                                          <p:attrName>ppt_h</p:attrName>
                                        </p:attrNameLst>
                                      </p:cBhvr>
                                      <p:tavLst>
                                        <p:tav tm="0">
                                          <p:val>
                                            <p:fltVal val="0"/>
                                          </p:val>
                                        </p:tav>
                                        <p:tav tm="100000">
                                          <p:val>
                                            <p:strVal val="#ppt_h"/>
                                          </p:val>
                                        </p:tav>
                                      </p:tavLst>
                                    </p:anim>
                                    <p:animEffect transition="in" filter="fade">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par>
                                <p:cTn id="36" presetID="22" presetClass="entr" presetSubtype="4"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randombar(horizontal)">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up)">
                                      <p:cBhvr>
                                        <p:cTn id="69" dur="500"/>
                                        <p:tgtEl>
                                          <p:spTgt spid="81"/>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500"/>
                                        <p:tgtEl>
                                          <p:spTgt spid="34"/>
                                        </p:tgtEl>
                                      </p:cBhvr>
                                    </p:animEffect>
                                  </p:childTnLst>
                                </p:cTn>
                              </p:par>
                              <p:par>
                                <p:cTn id="74" presetID="22" presetClass="entr" presetSubtype="1"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up)">
                                      <p:cBhvr>
                                        <p:cTn id="76" dur="500"/>
                                        <p:tgtEl>
                                          <p:spTgt spid="58"/>
                                        </p:tgtEl>
                                      </p:cBhvr>
                                    </p:animEffect>
                                  </p:childTnLst>
                                </p:cTn>
                              </p:par>
                              <p:par>
                                <p:cTn id="77" presetID="22" presetClass="entr" presetSubtype="1"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up)">
                                      <p:cBhvr>
                                        <p:cTn id="79" dur="5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randombar(horizontal)">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randombar(horizontal)">
                                      <p:cBhvr>
                                        <p:cTn id="89" dur="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randombar(horizontal)">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wipe(up)">
                                      <p:cBhvr>
                                        <p:cTn id="99" dur="500"/>
                                        <p:tgtEl>
                                          <p:spTgt spid="45"/>
                                        </p:tgtEl>
                                      </p:cBhvr>
                                    </p:animEffect>
                                  </p:childTnLst>
                                </p:cTn>
                              </p:par>
                              <p:par>
                                <p:cTn id="100" presetID="22" presetClass="entr" presetSubtype="1" fill="hold"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up)">
                                      <p:cBhvr>
                                        <p:cTn id="102" dur="500"/>
                                        <p:tgtEl>
                                          <p:spTgt spid="72"/>
                                        </p:tgtEl>
                                      </p:cBhvr>
                                    </p:animEffect>
                                  </p:childTnLst>
                                </p:cTn>
                              </p:par>
                              <p:par>
                                <p:cTn id="103" presetID="2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wipe(up)">
                                      <p:cBhvr>
                                        <p:cTn id="105" dur="500"/>
                                        <p:tgtEl>
                                          <p:spTgt spid="76"/>
                                        </p:tgtEl>
                                      </p:cBhvr>
                                    </p:animEffect>
                                  </p:childTnLst>
                                </p:cTn>
                              </p:par>
                            </p:childTnLst>
                          </p:cTn>
                        </p:par>
                        <p:par>
                          <p:cTn id="106" fill="hold">
                            <p:stCondLst>
                              <p:cond delay="500"/>
                            </p:stCondLst>
                            <p:childTnLst>
                              <p:par>
                                <p:cTn id="107" presetID="22" presetClass="entr" presetSubtype="1"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wipe(up)">
                                      <p:cBhvr>
                                        <p:cTn id="109" dur="500"/>
                                        <p:tgtEl>
                                          <p:spTgt spid="30"/>
                                        </p:tgtEl>
                                      </p:cBhvr>
                                    </p:animEffect>
                                  </p:childTnLst>
                                </p:cTn>
                              </p:par>
                            </p:childTnLst>
                          </p:cTn>
                        </p:par>
                        <p:par>
                          <p:cTn id="110" fill="hold">
                            <p:stCondLst>
                              <p:cond delay="1000"/>
                            </p:stCondLst>
                            <p:childTnLst>
                              <p:par>
                                <p:cTn id="111" presetID="14" presetClass="entr" presetSubtype="10" fill="hold" grpId="0" nodeType="after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randombar(horizontal)">
                                      <p:cBhvr>
                                        <p:cTn id="1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3" grpId="0" animBg="1"/>
      <p:bldP spid="14" grpId="0" animBg="1"/>
      <p:bldP spid="87" grpId="0" animBg="1"/>
      <p:bldP spid="8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t="8714" b="8714"/>
          <a:stretch>
            <a:fillRect/>
          </a:stretch>
        </p:blipFill>
        <p:spPr>
          <a:xfrm>
            <a:off x="-745336" y="343772"/>
            <a:ext cx="10748655" cy="5911346"/>
          </a:xfrm>
          <a:prstGeom prst="rect">
            <a:avLst/>
          </a:prstGeom>
        </p:spPr>
      </p:pic>
    </p:spTree>
    <p:extLst>
      <p:ext uri="{BB962C8B-B14F-4D97-AF65-F5344CB8AC3E}">
        <p14:creationId xmlns:p14="http://schemas.microsoft.com/office/powerpoint/2010/main" val="122691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 Few Notes</a:t>
            </a:r>
          </a:p>
        </p:txBody>
      </p:sp>
      <p:sp>
        <p:nvSpPr>
          <p:cNvPr id="3" name="Content Placeholder 2"/>
          <p:cNvSpPr>
            <a:spLocks noGrp="1"/>
          </p:cNvSpPr>
          <p:nvPr>
            <p:ph idx="1"/>
          </p:nvPr>
        </p:nvSpPr>
        <p:spPr>
          <a:xfrm>
            <a:off x="457200" y="1600200"/>
            <a:ext cx="8229600" cy="4965700"/>
          </a:xfrm>
        </p:spPr>
        <p:txBody>
          <a:bodyPr>
            <a:normAutofit fontScale="47500" lnSpcReduction="20000"/>
          </a:bodyPr>
          <a:lstStyle/>
          <a:p>
            <a:r>
              <a:rPr lang="en-US" sz="6200" dirty="0"/>
              <a:t>Language is important; </a:t>
            </a:r>
            <a:r>
              <a:rPr lang="en-US" sz="6200" i="1" dirty="0"/>
              <a:t>you</a:t>
            </a:r>
            <a:r>
              <a:rPr lang="en-US" sz="6200" dirty="0"/>
              <a:t> need to decide what works best in your state/district/community.</a:t>
            </a:r>
          </a:p>
          <a:p>
            <a:endParaRPr lang="en-US" sz="6200" dirty="0"/>
          </a:p>
          <a:p>
            <a:r>
              <a:rPr lang="en-US" sz="6200" dirty="0"/>
              <a:t>Acronyms </a:t>
            </a:r>
            <a:r>
              <a:rPr lang="mr-IN" sz="6200" dirty="0"/>
              <a:t>–</a:t>
            </a:r>
            <a:r>
              <a:rPr lang="en-US" sz="6200" dirty="0"/>
              <a:t> there are many, so we will work hard to make sure we are clear. (Please ask if we forget to clarify!)</a:t>
            </a:r>
          </a:p>
          <a:p>
            <a:pPr marL="0" indent="0">
              <a:buNone/>
            </a:pPr>
            <a:endParaRPr lang="en-US" sz="6200" dirty="0"/>
          </a:p>
          <a:p>
            <a:r>
              <a:rPr lang="en-US" sz="6200" dirty="0"/>
              <a:t>DOTS </a:t>
            </a:r>
            <a:r>
              <a:rPr lang="mr-IN" sz="6200" dirty="0"/>
              <a:t>–</a:t>
            </a:r>
            <a:r>
              <a:rPr lang="en-US" sz="6200" dirty="0"/>
              <a:t> “Depends on the Situation” </a:t>
            </a:r>
            <a:r>
              <a:rPr lang="mr-IN" sz="6200" dirty="0"/>
              <a:t>–</a:t>
            </a:r>
            <a:r>
              <a:rPr lang="en-US" sz="6200" dirty="0"/>
              <a:t> context is important, so we will dialogue with you so we can work together to clarify</a:t>
            </a:r>
          </a:p>
          <a:p>
            <a:endParaRPr lang="en-US" sz="7400" dirty="0"/>
          </a:p>
          <a:p>
            <a:endParaRPr lang="en-US" dirty="0"/>
          </a:p>
          <a:p>
            <a:endParaRPr lang="en-US" dirty="0"/>
          </a:p>
        </p:txBody>
      </p:sp>
    </p:spTree>
    <p:extLst>
      <p:ext uri="{BB962C8B-B14F-4D97-AF65-F5344CB8AC3E}">
        <p14:creationId xmlns:p14="http://schemas.microsoft.com/office/powerpoint/2010/main" val="1047040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777" y="274638"/>
            <a:ext cx="8739451" cy="1143000"/>
          </a:xfrm>
        </p:spPr>
        <p:txBody>
          <a:bodyPr>
            <a:normAutofit fontScale="90000"/>
          </a:bodyPr>
          <a:lstStyle/>
          <a:p>
            <a:r>
              <a:rPr lang="en-US" b="1" dirty="0"/>
              <a:t>Installing ISF at State/Regional/District Leadership Level</a:t>
            </a:r>
          </a:p>
        </p:txBody>
      </p:sp>
      <p:sp>
        <p:nvSpPr>
          <p:cNvPr id="5" name="Content Placeholder 4"/>
          <p:cNvSpPr>
            <a:spLocks noGrp="1"/>
          </p:cNvSpPr>
          <p:nvPr>
            <p:ph idx="1"/>
          </p:nvPr>
        </p:nvSpPr>
        <p:spPr>
          <a:xfrm>
            <a:off x="730237" y="1845924"/>
            <a:ext cx="8198991" cy="4489561"/>
          </a:xfrm>
        </p:spPr>
        <p:txBody>
          <a:bodyPr>
            <a:normAutofit fontScale="70000" lnSpcReduction="20000"/>
          </a:bodyPr>
          <a:lstStyle/>
          <a:p>
            <a:pPr marL="1314450" lvl="2" indent="-514350">
              <a:buFont typeface="+mj-lt"/>
              <a:buAutoNum type="arabicPeriod"/>
            </a:pPr>
            <a:r>
              <a:rPr lang="en-US" dirty="0"/>
              <a:t>Establish (or enhance) Leadership Team </a:t>
            </a:r>
          </a:p>
          <a:p>
            <a:pPr marL="1314450" lvl="2" indent="-514350">
              <a:buFont typeface="+mj-lt"/>
              <a:buAutoNum type="arabicPeriod"/>
            </a:pPr>
            <a:r>
              <a:rPr lang="en-US" dirty="0"/>
              <a:t>Assess Current Status of PBIS and SMH</a:t>
            </a:r>
          </a:p>
          <a:p>
            <a:pPr marL="1771650" lvl="3" indent="-514350">
              <a:buFont typeface="+mj-lt"/>
              <a:buAutoNum type="alphaLcPeriod"/>
            </a:pPr>
            <a:r>
              <a:rPr lang="en-US" dirty="0"/>
              <a:t>System structures</a:t>
            </a:r>
          </a:p>
          <a:p>
            <a:pPr marL="1771650" lvl="3" indent="-514350">
              <a:buFont typeface="+mj-lt"/>
              <a:buAutoNum type="alphaLcPeriod"/>
            </a:pPr>
            <a:r>
              <a:rPr lang="en-US" dirty="0"/>
              <a:t>Current initiatives</a:t>
            </a:r>
          </a:p>
          <a:p>
            <a:pPr marL="1771650" lvl="3" indent="-514350">
              <a:buFont typeface="+mj-lt"/>
              <a:buAutoNum type="alphaLcPeriod"/>
            </a:pPr>
            <a:r>
              <a:rPr lang="en-US" dirty="0"/>
              <a:t>Staff Utilization</a:t>
            </a:r>
          </a:p>
          <a:p>
            <a:pPr marL="1771650" lvl="3" indent="-514350">
              <a:buFont typeface="+mj-lt"/>
              <a:buAutoNum type="alphaLcPeriod"/>
            </a:pPr>
            <a:r>
              <a:rPr lang="en-US" dirty="0"/>
              <a:t>Existing school/community data</a:t>
            </a:r>
          </a:p>
          <a:p>
            <a:pPr marL="1314450" lvl="2" indent="-514350">
              <a:buFont typeface="+mj-lt"/>
              <a:buAutoNum type="arabicPeriod"/>
            </a:pPr>
            <a:r>
              <a:rPr lang="en-US" dirty="0"/>
              <a:t>Establish Mission</a:t>
            </a:r>
          </a:p>
          <a:p>
            <a:pPr marL="1314450" lvl="2" indent="-514350">
              <a:buFont typeface="+mj-lt"/>
              <a:buAutoNum type="arabicPeriod"/>
            </a:pPr>
            <a:r>
              <a:rPr lang="en-US" dirty="0"/>
              <a:t>Establish Team Routines and Procedures for MTSS</a:t>
            </a:r>
          </a:p>
          <a:p>
            <a:pPr marL="1771650" lvl="3" indent="-514350">
              <a:buFont typeface="+mj-lt"/>
              <a:buAutoNum type="alphaLcPeriod"/>
            </a:pPr>
            <a:r>
              <a:rPr lang="en-US" dirty="0"/>
              <a:t>Comprehensive Universal screening process</a:t>
            </a:r>
          </a:p>
          <a:p>
            <a:pPr marL="1771650" lvl="3" indent="-514350">
              <a:buFont typeface="+mj-lt"/>
              <a:buAutoNum type="alphaLcPeriod"/>
            </a:pPr>
            <a:r>
              <a:rPr lang="en-US" dirty="0"/>
              <a:t>Single Request for Assistance process</a:t>
            </a:r>
          </a:p>
          <a:p>
            <a:pPr marL="1771650" lvl="3" indent="-514350">
              <a:buFont typeface="+mj-lt"/>
              <a:buAutoNum type="alphaLcPeriod"/>
            </a:pPr>
            <a:r>
              <a:rPr lang="en-US" dirty="0"/>
              <a:t>Routines for selecting EBPs</a:t>
            </a:r>
          </a:p>
          <a:p>
            <a:pPr marL="1771650" lvl="3" indent="-514350">
              <a:buFont typeface="+mj-lt"/>
              <a:buAutoNum type="alphaLcPeriod"/>
            </a:pPr>
            <a:r>
              <a:rPr lang="en-US" dirty="0"/>
              <a:t>Process for Fidelity</a:t>
            </a:r>
          </a:p>
          <a:p>
            <a:pPr marL="1771650" lvl="3" indent="-514350">
              <a:buFont typeface="+mj-lt"/>
              <a:buAutoNum type="alphaLcPeriod"/>
            </a:pPr>
            <a:r>
              <a:rPr lang="en-US" dirty="0"/>
              <a:t>Process for measuring outcomes</a:t>
            </a:r>
          </a:p>
          <a:p>
            <a:pPr marL="1314450" lvl="2" indent="-514350">
              <a:buFont typeface="+mj-lt"/>
              <a:buAutoNum type="arabicPeriod"/>
            </a:pPr>
            <a:r>
              <a:rPr lang="en-US" dirty="0"/>
              <a:t>Implementation Plan (ongoing)</a:t>
            </a:r>
          </a:p>
          <a:p>
            <a:pPr marL="1771650" lvl="3" indent="-514350">
              <a:buFont typeface="+mj-lt"/>
              <a:buAutoNum type="alphaLcPeriod"/>
            </a:pPr>
            <a:r>
              <a:rPr lang="en-US" dirty="0"/>
              <a:t>Evaluation Plan</a:t>
            </a:r>
          </a:p>
          <a:p>
            <a:pPr marL="1771650" lvl="3" indent="-514350">
              <a:buFont typeface="+mj-lt"/>
              <a:buAutoNum type="alphaLcPeriod"/>
            </a:pPr>
            <a:r>
              <a:rPr lang="en-US" dirty="0"/>
              <a:t>PD/Coaching</a:t>
            </a:r>
          </a:p>
          <a:p>
            <a:pPr marL="1771650" lvl="3" indent="-514350">
              <a:buFont typeface="+mj-lt"/>
              <a:buAutoNum type="alphaLcPeriod"/>
            </a:pPr>
            <a:r>
              <a:rPr lang="en-US" dirty="0"/>
              <a:t>Select Demo Sites</a:t>
            </a:r>
          </a:p>
          <a:p>
            <a:pPr marL="1771650" lvl="3" indent="-514350">
              <a:buFont typeface="+mj-lt"/>
              <a:buAutoNum type="alphaLcPeriod"/>
            </a:pPr>
            <a:r>
              <a:rPr lang="en-US" dirty="0"/>
              <a:t>Establish MOUs as Needed</a:t>
            </a:r>
          </a:p>
          <a:p>
            <a:pPr marL="1771650" lvl="3" indent="-514350">
              <a:buFont typeface="+mj-lt"/>
              <a:buAutoNum type="alphaLcPeriod"/>
            </a:pPr>
            <a:endParaRPr lang="en-US" sz="2400" dirty="0"/>
          </a:p>
          <a:p>
            <a:endParaRPr lang="en-US" dirty="0"/>
          </a:p>
          <a:p>
            <a:pPr lvl="1"/>
            <a:endParaRPr lang="en-US" dirty="0"/>
          </a:p>
        </p:txBody>
      </p:sp>
    </p:spTree>
    <p:extLst>
      <p:ext uri="{BB962C8B-B14F-4D97-AF65-F5344CB8AC3E}">
        <p14:creationId xmlns:p14="http://schemas.microsoft.com/office/powerpoint/2010/main" val="2822611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EFD2-D1B9-3243-A6DF-4CA2B1A3A9CE}"/>
              </a:ext>
            </a:extLst>
          </p:cNvPr>
          <p:cNvSpPr>
            <a:spLocks noGrp="1"/>
          </p:cNvSpPr>
          <p:nvPr>
            <p:ph type="title"/>
          </p:nvPr>
        </p:nvSpPr>
        <p:spPr>
          <a:xfrm>
            <a:off x="152400" y="222098"/>
            <a:ext cx="8839199" cy="771070"/>
          </a:xfrm>
        </p:spPr>
        <p:txBody>
          <a:bodyPr/>
          <a:lstStyle/>
          <a:p>
            <a:pPr algn="l"/>
            <a:r>
              <a:rPr lang="en-US" sz="2400" dirty="0"/>
              <a:t>2a. </a:t>
            </a:r>
            <a:r>
              <a:rPr lang="en-US" sz="2400" b="1" dirty="0">
                <a:hlinkClick r:id="rId3"/>
              </a:rPr>
              <a:t>Use District Systems Fidelity Inventory </a:t>
            </a:r>
            <a:r>
              <a:rPr lang="en-US" sz="2400" dirty="0"/>
              <a:t>Emphasize SEB (think cross system, rather than only district)</a:t>
            </a:r>
            <a:br>
              <a:rPr lang="en-US" sz="2800" dirty="0"/>
            </a:br>
            <a:endParaRPr lang="en-US" sz="2800" dirty="0"/>
          </a:p>
        </p:txBody>
      </p:sp>
      <p:sp>
        <p:nvSpPr>
          <p:cNvPr id="3" name="Text Placeholder 2">
            <a:extLst>
              <a:ext uri="{FF2B5EF4-FFF2-40B4-BE49-F238E27FC236}">
                <a16:creationId xmlns:a16="http://schemas.microsoft.com/office/drawing/2014/main" id="{6E0228CA-FE21-884C-92E9-46212BDE1848}"/>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412F208B-EA79-884D-98CE-329569A7BFEA}"/>
              </a:ext>
            </a:extLst>
          </p:cNvPr>
          <p:cNvPicPr>
            <a:picLocks noChangeAspect="1"/>
          </p:cNvPicPr>
          <p:nvPr/>
        </p:nvPicPr>
        <p:blipFill>
          <a:blip r:embed="rId4"/>
          <a:stretch>
            <a:fillRect/>
          </a:stretch>
        </p:blipFill>
        <p:spPr>
          <a:xfrm>
            <a:off x="0" y="760413"/>
            <a:ext cx="9144000" cy="6152322"/>
          </a:xfrm>
          <a:prstGeom prst="rect">
            <a:avLst/>
          </a:prstGeom>
        </p:spPr>
      </p:pic>
    </p:spTree>
    <p:extLst>
      <p:ext uri="{BB962C8B-B14F-4D97-AF65-F5344CB8AC3E}">
        <p14:creationId xmlns:p14="http://schemas.microsoft.com/office/powerpoint/2010/main" val="1180195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B622-BC52-C145-8EAA-3279AA20F6D4}"/>
              </a:ext>
            </a:extLst>
          </p:cNvPr>
          <p:cNvSpPr>
            <a:spLocks noGrp="1"/>
          </p:cNvSpPr>
          <p:nvPr>
            <p:ph type="title"/>
          </p:nvPr>
        </p:nvSpPr>
        <p:spPr>
          <a:xfrm>
            <a:off x="205336" y="14575"/>
            <a:ext cx="7886700" cy="1325563"/>
          </a:xfrm>
        </p:spPr>
        <p:txBody>
          <a:bodyPr/>
          <a:lstStyle/>
          <a:p>
            <a:r>
              <a:rPr lang="en-US" b="1" dirty="0">
                <a:hlinkClick r:id="rId3"/>
              </a:rPr>
              <a:t>ISF DCLT Installation Guide</a:t>
            </a:r>
            <a:endParaRPr lang="en-US" b="1" dirty="0"/>
          </a:p>
        </p:txBody>
      </p:sp>
      <p:sp>
        <p:nvSpPr>
          <p:cNvPr id="3" name="Content Placeholder 2">
            <a:extLst>
              <a:ext uri="{FF2B5EF4-FFF2-40B4-BE49-F238E27FC236}">
                <a16:creationId xmlns:a16="http://schemas.microsoft.com/office/drawing/2014/main" id="{E5EFF03A-55D4-FF4B-84FA-4D1657CAE4C8}"/>
              </a:ext>
            </a:extLst>
          </p:cNvPr>
          <p:cNvSpPr>
            <a:spLocks noGrp="1"/>
          </p:cNvSpPr>
          <p:nvPr>
            <p:ph idx="1"/>
          </p:nvPr>
        </p:nvSpPr>
        <p:spPr>
          <a:xfrm>
            <a:off x="490602" y="1162951"/>
            <a:ext cx="7886700" cy="1970952"/>
          </a:xfrm>
        </p:spPr>
        <p:txBody>
          <a:bodyPr>
            <a:normAutofit fontScale="70000" lnSpcReduction="20000"/>
          </a:bodyPr>
          <a:lstStyle/>
          <a:p>
            <a:pPr marL="0" indent="0">
              <a:buNone/>
            </a:pPr>
            <a:r>
              <a:rPr lang="en-US" b="1" dirty="0"/>
              <a:t>Purpose:</a:t>
            </a:r>
            <a:r>
              <a:rPr lang="en-US" dirty="0"/>
              <a:t>  This guide is intended to be used by facilitators and coaches to support District/Community Leadership Teams to install structures/systems needed to support an Interconnected System Framework (ISF). The goal is for teams to examine current system using installation activities and generate actions to move toward a more efficient and effective service delivery model.</a:t>
            </a:r>
          </a:p>
        </p:txBody>
      </p:sp>
      <p:pic>
        <p:nvPicPr>
          <p:cNvPr id="5" name="Picture 4" descr="Screen Shot 2019-08-29 at 11.45.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02" y="3103764"/>
            <a:ext cx="7982193" cy="3754236"/>
          </a:xfrm>
          <a:prstGeom prst="rect">
            <a:avLst/>
          </a:prstGeom>
        </p:spPr>
      </p:pic>
    </p:spTree>
    <p:extLst>
      <p:ext uri="{BB962C8B-B14F-4D97-AF65-F5344CB8AC3E}">
        <p14:creationId xmlns:p14="http://schemas.microsoft.com/office/powerpoint/2010/main" val="4127956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5"/>
          <p:cNvSpPr txBox="1">
            <a:spLocks noGrp="1"/>
          </p:cNvSpPr>
          <p:nvPr>
            <p:ph type="title"/>
          </p:nvPr>
        </p:nvSpPr>
        <p:spPr>
          <a:xfrm>
            <a:off x="194908" y="0"/>
            <a:ext cx="8229600" cy="11431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dirty="0">
                <a:solidFill>
                  <a:schemeClr val="hlink"/>
                </a:solidFill>
                <a:hlinkClick r:id="rId3"/>
              </a:rPr>
              <a:t>ISF Initiative Inventory</a:t>
            </a:r>
            <a:br>
              <a:rPr lang="en-US" b="1" dirty="0"/>
            </a:br>
            <a:r>
              <a:rPr lang="en-US" sz="1400" b="1" dirty="0"/>
              <a:t>ISF V2 Ch4: State/District Level Installation Guide (in press) - </a:t>
            </a:r>
            <a:r>
              <a:rPr lang="en-US" sz="1800" b="1" dirty="0"/>
              <a:t>Step 2b</a:t>
            </a:r>
            <a:r>
              <a:rPr lang="en-US" sz="1400" b="1" dirty="0"/>
              <a:t>: Conduct a Review of Current Initiatives</a:t>
            </a:r>
            <a:endParaRPr sz="1400" dirty="0"/>
          </a:p>
        </p:txBody>
      </p:sp>
      <p:sp>
        <p:nvSpPr>
          <p:cNvPr id="434" name="Google Shape;434;p45"/>
          <p:cNvSpPr txBox="1">
            <a:spLocks noGrp="1"/>
          </p:cNvSpPr>
          <p:nvPr>
            <p:ph type="ftr" idx="4294967295"/>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t>63</a:t>
            </a:fld>
            <a:endParaRPr/>
          </a:p>
        </p:txBody>
      </p:sp>
      <p:pic>
        <p:nvPicPr>
          <p:cNvPr id="435" name="Google Shape;435;p45" descr="Screen Shot 2019-08-29 at 11.51.04 AM.png"/>
          <p:cNvPicPr preferRelativeResize="0"/>
          <p:nvPr/>
        </p:nvPicPr>
        <p:blipFill rotWithShape="1">
          <a:blip r:embed="rId4">
            <a:alphaModFix/>
          </a:blip>
          <a:srcRect/>
          <a:stretch/>
        </p:blipFill>
        <p:spPr>
          <a:xfrm>
            <a:off x="0" y="2847960"/>
            <a:ext cx="9144000" cy="3695215"/>
          </a:xfrm>
          <a:prstGeom prst="rect">
            <a:avLst/>
          </a:prstGeom>
          <a:noFill/>
          <a:ln>
            <a:noFill/>
          </a:ln>
        </p:spPr>
      </p:pic>
      <p:sp>
        <p:nvSpPr>
          <p:cNvPr id="436" name="Google Shape;436;p45"/>
          <p:cNvSpPr txBox="1"/>
          <p:nvPr/>
        </p:nvSpPr>
        <p:spPr>
          <a:xfrm>
            <a:off x="194908" y="6434755"/>
            <a:ext cx="303953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Adapted from NIRN Initiative Inventory</a:t>
            </a:r>
            <a:endParaRPr/>
          </a:p>
        </p:txBody>
      </p:sp>
      <p:sp>
        <p:nvSpPr>
          <p:cNvPr id="437" name="Google Shape;437;p45"/>
          <p:cNvSpPr/>
          <p:nvPr/>
        </p:nvSpPr>
        <p:spPr>
          <a:xfrm>
            <a:off x="194908" y="1093634"/>
            <a:ext cx="8427933" cy="17543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Purpose </a:t>
            </a:r>
            <a:r>
              <a:rPr lang="en-US" sz="1800">
                <a:solidFill>
                  <a:schemeClr val="dk1"/>
                </a:solidFill>
                <a:latin typeface="Arial"/>
                <a:ea typeface="Arial"/>
                <a:cs typeface="Arial"/>
                <a:sym typeface="Arial"/>
              </a:rPr>
              <a:t>of this tool is to (a) provide an overall picture of existing social emotional behavioral related initiatives or programs available to the larger community, (b) determine the effectiveness, relevance, and fidelity for each, (c) determine funding and resource allocation, and (d) determine areas of redundancy.   This process is led by the District Community Leadership Team with representation from both education and community stakeholders.  </a:t>
            </a:r>
            <a:endParaRPr/>
          </a:p>
        </p:txBody>
      </p:sp>
    </p:spTree>
    <p:extLst>
      <p:ext uri="{BB962C8B-B14F-4D97-AF65-F5344CB8AC3E}">
        <p14:creationId xmlns:p14="http://schemas.microsoft.com/office/powerpoint/2010/main" val="4072273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6" descr="Screen Shot 2019-08-29 at 11.54.42 AM.png"/>
          <p:cNvPicPr preferRelativeResize="0"/>
          <p:nvPr/>
        </p:nvPicPr>
        <p:blipFill rotWithShape="1">
          <a:blip r:embed="rId3">
            <a:alphaModFix/>
          </a:blip>
          <a:srcRect/>
          <a:stretch/>
        </p:blipFill>
        <p:spPr>
          <a:xfrm>
            <a:off x="0" y="1690689"/>
            <a:ext cx="9144000" cy="4260980"/>
          </a:xfrm>
          <a:prstGeom prst="rect">
            <a:avLst/>
          </a:prstGeom>
          <a:noFill/>
          <a:ln>
            <a:noFill/>
          </a:ln>
        </p:spPr>
      </p:pic>
      <p:sp>
        <p:nvSpPr>
          <p:cNvPr id="443" name="Google Shape;443;p46"/>
          <p:cNvSpPr txBox="1"/>
          <p:nvPr/>
        </p:nvSpPr>
        <p:spPr>
          <a:xfrm>
            <a:off x="194908" y="1092566"/>
            <a:ext cx="2783033"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sym typeface="Arial"/>
              </a:rPr>
              <a:t>District Example</a:t>
            </a:r>
            <a:endParaRPr sz="2000" dirty="0"/>
          </a:p>
        </p:txBody>
      </p:sp>
      <p:sp>
        <p:nvSpPr>
          <p:cNvPr id="444" name="Google Shape;444;p46"/>
          <p:cNvSpPr txBox="1">
            <a:spLocks noGrp="1"/>
          </p:cNvSpPr>
          <p:nvPr>
            <p:ph type="title"/>
          </p:nvPr>
        </p:nvSpPr>
        <p:spPr>
          <a:xfrm>
            <a:off x="194908" y="0"/>
            <a:ext cx="8229600" cy="11431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solidFill>
                  <a:schemeClr val="hlink"/>
                </a:solidFill>
                <a:hlinkClick r:id="rId4"/>
              </a:rPr>
              <a:t>ISF Initiative Inventory</a:t>
            </a:r>
            <a:br>
              <a:rPr lang="en-US" sz="1800" b="1"/>
            </a:br>
            <a:r>
              <a:rPr lang="en-US" sz="1400" b="1"/>
              <a:t>ISF V2 Ch4: State/District Level Installation Guide (in press) - Step 2b: Conduct a Review of Current Initiatives</a:t>
            </a:r>
            <a:endParaRPr sz="1400"/>
          </a:p>
        </p:txBody>
      </p:sp>
    </p:spTree>
    <p:extLst>
      <p:ext uri="{BB962C8B-B14F-4D97-AF65-F5344CB8AC3E}">
        <p14:creationId xmlns:p14="http://schemas.microsoft.com/office/powerpoint/2010/main" val="2196700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Building Level Installation</a:t>
            </a:r>
          </a:p>
        </p:txBody>
      </p:sp>
      <p:sp>
        <p:nvSpPr>
          <p:cNvPr id="5" name="Text Placeholder 4"/>
          <p:cNvSpPr>
            <a:spLocks noGrp="1"/>
          </p:cNvSpPr>
          <p:nvPr>
            <p:ph type="body" idx="1"/>
          </p:nvPr>
        </p:nvSpPr>
        <p:spPr/>
        <p:txBody>
          <a:bodyPr/>
          <a:lstStyle/>
          <a:p>
            <a:endParaRPr lang="en-US">
              <a:solidFill>
                <a:schemeClr val="bg1"/>
              </a:solidFill>
            </a:endParaRPr>
          </a:p>
        </p:txBody>
      </p:sp>
    </p:spTree>
    <p:extLst>
      <p:ext uri="{BB962C8B-B14F-4D97-AF65-F5344CB8AC3E}">
        <p14:creationId xmlns:p14="http://schemas.microsoft.com/office/powerpoint/2010/main" val="4212932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2 9">
            <a:extLst>
              <a:ext uri="{FF2B5EF4-FFF2-40B4-BE49-F238E27FC236}">
                <a16:creationId xmlns:a16="http://schemas.microsoft.com/office/drawing/2014/main" id="{6B094855-5A0C-C74C-9D12-C9E373A1DAF0}"/>
              </a:ext>
            </a:extLst>
          </p:cNvPr>
          <p:cNvSpPr/>
          <p:nvPr/>
        </p:nvSpPr>
        <p:spPr>
          <a:xfrm>
            <a:off x="6203073" y="536257"/>
            <a:ext cx="2641248" cy="2416080"/>
          </a:xfrm>
          <a:prstGeom prst="irregularSeal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2"/>
                </a:solidFill>
              </a:rPr>
              <a:t>NEW!</a:t>
            </a:r>
          </a:p>
        </p:txBody>
      </p:sp>
      <p:sp>
        <p:nvSpPr>
          <p:cNvPr id="12" name="TextBox 11">
            <a:extLst>
              <a:ext uri="{FF2B5EF4-FFF2-40B4-BE49-F238E27FC236}">
                <a16:creationId xmlns:a16="http://schemas.microsoft.com/office/drawing/2014/main" id="{E3467223-2EB2-F44B-B520-D141E2DFB432}"/>
              </a:ext>
            </a:extLst>
          </p:cNvPr>
          <p:cNvSpPr txBox="1"/>
          <p:nvPr/>
        </p:nvSpPr>
        <p:spPr>
          <a:xfrm>
            <a:off x="1465545" y="4622103"/>
            <a:ext cx="7027101" cy="1569660"/>
          </a:xfrm>
          <a:prstGeom prst="rect">
            <a:avLst/>
          </a:prstGeom>
          <a:noFill/>
        </p:spPr>
        <p:txBody>
          <a:bodyPr wrap="square" rtlCol="0">
            <a:spAutoFit/>
          </a:bodyPr>
          <a:lstStyle/>
          <a:p>
            <a:r>
              <a:rPr lang="en-US" sz="2400" dirty="0"/>
              <a:t>Practice Guide –</a:t>
            </a:r>
          </a:p>
          <a:p>
            <a:r>
              <a:rPr lang="en-US" sz="2400" i="1" dirty="0">
                <a:hlinkClick r:id="rId3"/>
              </a:rPr>
              <a:t>Installing an Interconnected Systems Framework at the School Level: Recommendations and Examples to Guide School Leadership Team, Practitioners and Coaches</a:t>
            </a:r>
            <a:endParaRPr lang="en-US" sz="2400" i="1" dirty="0"/>
          </a:p>
        </p:txBody>
      </p:sp>
      <p:pic>
        <p:nvPicPr>
          <p:cNvPr id="5" name="Picture 4">
            <a:hlinkClick r:id="rId3"/>
            <a:extLst>
              <a:ext uri="{FF2B5EF4-FFF2-40B4-BE49-F238E27FC236}">
                <a16:creationId xmlns:a16="http://schemas.microsoft.com/office/drawing/2014/main" id="{93BD032D-06F3-9D4D-904E-523B2AEA3082}"/>
              </a:ext>
            </a:extLst>
          </p:cNvPr>
          <p:cNvPicPr>
            <a:picLocks noChangeAspect="1"/>
          </p:cNvPicPr>
          <p:nvPr/>
        </p:nvPicPr>
        <p:blipFill>
          <a:blip r:embed="rId4"/>
          <a:stretch>
            <a:fillRect/>
          </a:stretch>
        </p:blipFill>
        <p:spPr>
          <a:xfrm>
            <a:off x="452168" y="234864"/>
            <a:ext cx="4526927" cy="4002066"/>
          </a:xfrm>
          <a:prstGeom prst="rect">
            <a:avLst/>
          </a:prstGeom>
        </p:spPr>
      </p:pic>
    </p:spTree>
    <p:extLst>
      <p:ext uri="{BB962C8B-B14F-4D97-AF65-F5344CB8AC3E}">
        <p14:creationId xmlns:p14="http://schemas.microsoft.com/office/powerpoint/2010/main" val="799806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942" y="422671"/>
            <a:ext cx="8752115" cy="748904"/>
          </a:xfrm>
        </p:spPr>
        <p:txBody>
          <a:bodyPr>
            <a:normAutofit fontScale="90000"/>
          </a:bodyPr>
          <a:lstStyle/>
          <a:p>
            <a:r>
              <a:rPr lang="en-US" b="1" dirty="0"/>
              <a:t>Steps for Installation within Schools</a:t>
            </a:r>
            <a:br>
              <a:rPr lang="en-US" b="1" dirty="0"/>
            </a:br>
            <a:r>
              <a:rPr lang="en-US" sz="2325" b="1" i="1" dirty="0"/>
              <a:t>All steps guided by Coaches and DCLT</a:t>
            </a:r>
            <a:br>
              <a:rPr lang="en-US" sz="2325" b="1" i="1" dirty="0"/>
            </a:br>
            <a:endParaRPr lang="en-US" sz="2325" b="1" i="1" dirty="0"/>
          </a:p>
        </p:txBody>
      </p:sp>
      <p:sp>
        <p:nvSpPr>
          <p:cNvPr id="5" name="Content Placeholder 4"/>
          <p:cNvSpPr>
            <a:spLocks noGrp="1"/>
          </p:cNvSpPr>
          <p:nvPr>
            <p:ph idx="1"/>
          </p:nvPr>
        </p:nvSpPr>
        <p:spPr>
          <a:xfrm>
            <a:off x="620486" y="2066925"/>
            <a:ext cx="8180614" cy="3619500"/>
          </a:xfrm>
        </p:spPr>
        <p:txBody>
          <a:bodyPr>
            <a:normAutofit fontScale="25000" lnSpcReduction="20000"/>
          </a:bodyPr>
          <a:lstStyle/>
          <a:p>
            <a:pPr marL="385763" indent="-385763">
              <a:buFont typeface="+mj-lt"/>
              <a:buAutoNum type="arabicPeriod"/>
            </a:pPr>
            <a:r>
              <a:rPr lang="en-US" sz="8000" dirty="0"/>
              <a:t>Establish Single Set of Integrated Team(s)</a:t>
            </a:r>
          </a:p>
          <a:p>
            <a:pPr marL="728663" lvl="1" indent="-385763">
              <a:buFont typeface="+mj-lt"/>
              <a:buAutoNum type="alphaLcPeriod"/>
            </a:pPr>
            <a:r>
              <a:rPr lang="en-US" sz="8000" dirty="0"/>
              <a:t>Identify need for merging teams with similar goals.</a:t>
            </a:r>
          </a:p>
          <a:p>
            <a:pPr marL="728663" lvl="1" indent="-385763">
              <a:buFont typeface="+mj-lt"/>
              <a:buAutoNum type="alphaLcPeriod"/>
            </a:pPr>
            <a:r>
              <a:rPr lang="en-US" sz="8000" dirty="0"/>
              <a:t>Expand team membership</a:t>
            </a:r>
          </a:p>
          <a:p>
            <a:pPr marL="728663" lvl="1" indent="-385763">
              <a:buFont typeface="+mj-lt"/>
              <a:buAutoNum type="alphaLcPeriod"/>
            </a:pPr>
            <a:r>
              <a:rPr lang="en-US" sz="8000" dirty="0"/>
              <a:t>Establish roles and functions of teams across tiers of support</a:t>
            </a:r>
          </a:p>
          <a:p>
            <a:pPr marL="728663" lvl="1" indent="-385763">
              <a:buFont typeface="+mj-lt"/>
              <a:buAutoNum type="alphaLcPeriod"/>
            </a:pPr>
            <a:r>
              <a:rPr lang="en-US" sz="8000" dirty="0"/>
              <a:t>Roles and Functions</a:t>
            </a:r>
          </a:p>
          <a:p>
            <a:pPr marL="728663" lvl="1" indent="-385763">
              <a:buFont typeface="+mj-lt"/>
              <a:buAutoNum type="alphaLcPeriod"/>
            </a:pPr>
            <a:r>
              <a:rPr lang="en-US" sz="8000" dirty="0"/>
              <a:t>Consider role changes for staff</a:t>
            </a:r>
          </a:p>
          <a:p>
            <a:pPr marL="728663" lvl="1" indent="-385763">
              <a:buFont typeface="+mj-lt"/>
              <a:buAutoNum type="alphaLcPeriod"/>
            </a:pPr>
            <a:r>
              <a:rPr lang="en-US" sz="8000" dirty="0"/>
              <a:t>Establish team operating procedures and problem solving approaches (for each team)</a:t>
            </a:r>
          </a:p>
          <a:p>
            <a:pPr marL="385763" indent="-385763">
              <a:buFont typeface="+mj-lt"/>
              <a:buAutoNum type="arabicPeriod"/>
            </a:pPr>
            <a:r>
              <a:rPr lang="en-US" sz="8000" dirty="0"/>
              <a:t>Assess Current Status</a:t>
            </a:r>
          </a:p>
          <a:p>
            <a:pPr marL="728663" lvl="1" indent="-385763">
              <a:buFont typeface="+mj-lt"/>
              <a:buAutoNum type="alphaLcPeriod"/>
            </a:pPr>
            <a:r>
              <a:rPr lang="en-US" sz="8000" dirty="0"/>
              <a:t>PBIS/SMH (Action Planning Companion Guide to TFI)</a:t>
            </a:r>
          </a:p>
          <a:p>
            <a:pPr marL="728663" lvl="1" indent="-385763">
              <a:buFont typeface="+mj-lt"/>
              <a:buAutoNum type="alphaLcPeriod"/>
            </a:pPr>
            <a:r>
              <a:rPr lang="en-US" sz="8000" dirty="0"/>
              <a:t>Assess structures for identifying students who need more supports</a:t>
            </a:r>
          </a:p>
          <a:p>
            <a:pPr marL="728663" lvl="1" indent="-385763">
              <a:buFont typeface="+mj-lt"/>
              <a:buAutoNum type="alphaLcPeriod"/>
            </a:pPr>
            <a:r>
              <a:rPr lang="en-US" sz="8000" dirty="0"/>
              <a:t>Conduct Intervention Inventory</a:t>
            </a:r>
          </a:p>
          <a:p>
            <a:pPr marL="728663" lvl="1" indent="-385763">
              <a:buFont typeface="+mj-lt"/>
              <a:buAutoNum type="alphaLcPeriod"/>
            </a:pPr>
            <a:r>
              <a:rPr lang="en-US" sz="8000" dirty="0"/>
              <a:t>Assess data being used to identify social-emotional-behavioral needs</a:t>
            </a:r>
          </a:p>
          <a:p>
            <a:pPr marL="0" indent="0">
              <a:buNone/>
            </a:pPr>
            <a:endParaRPr lang="en-US" dirty="0"/>
          </a:p>
          <a:p>
            <a:endParaRPr lang="en-US" dirty="0"/>
          </a:p>
        </p:txBody>
      </p:sp>
    </p:spTree>
    <p:extLst>
      <p:ext uri="{BB962C8B-B14F-4D97-AF65-F5344CB8AC3E}">
        <p14:creationId xmlns:p14="http://schemas.microsoft.com/office/powerpoint/2010/main" val="4232650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3914" y="287960"/>
            <a:ext cx="8670472" cy="748904"/>
          </a:xfrm>
        </p:spPr>
        <p:txBody>
          <a:bodyPr>
            <a:normAutofit fontScale="90000"/>
          </a:bodyPr>
          <a:lstStyle/>
          <a:p>
            <a:r>
              <a:rPr lang="en-US" b="1" dirty="0"/>
              <a:t>Steps for Installation within Schools </a:t>
            </a:r>
            <a:r>
              <a:rPr lang="en-US" sz="1350" b="1" dirty="0"/>
              <a:t>(Cont.)</a:t>
            </a:r>
            <a:br>
              <a:rPr lang="en-US" sz="1350" b="1" dirty="0"/>
            </a:br>
            <a:r>
              <a:rPr lang="en-US" sz="2325" b="1" i="1" dirty="0"/>
              <a:t>All steps guided by Coaches and DCLT</a:t>
            </a:r>
            <a:br>
              <a:rPr lang="en-US" sz="2325" b="1" i="1" dirty="0"/>
            </a:br>
            <a:endParaRPr lang="en-US" sz="2325" b="1" i="1" dirty="0"/>
          </a:p>
        </p:txBody>
      </p:sp>
      <p:sp>
        <p:nvSpPr>
          <p:cNvPr id="5" name="Content Placeholder 4"/>
          <p:cNvSpPr>
            <a:spLocks noGrp="1"/>
          </p:cNvSpPr>
          <p:nvPr>
            <p:ph idx="1"/>
          </p:nvPr>
        </p:nvSpPr>
        <p:spPr>
          <a:xfrm>
            <a:off x="571499" y="1453243"/>
            <a:ext cx="8147957" cy="4233182"/>
          </a:xfrm>
        </p:spPr>
        <p:txBody>
          <a:bodyPr>
            <a:normAutofit fontScale="55000" lnSpcReduction="20000"/>
          </a:bodyPr>
          <a:lstStyle/>
          <a:p>
            <a:pPr marL="0" indent="0">
              <a:buNone/>
            </a:pPr>
            <a:r>
              <a:rPr lang="en-US" sz="3800" dirty="0"/>
              <a:t>3. Enhance School level Procedures and Routines</a:t>
            </a:r>
          </a:p>
          <a:p>
            <a:pPr marL="728663" lvl="1" indent="-385763">
              <a:buFont typeface="+mj-lt"/>
              <a:buAutoNum type="alphaLcPeriod"/>
            </a:pPr>
            <a:r>
              <a:rPr lang="en-US" sz="3800" dirty="0"/>
              <a:t>Develop process for implementing universal screening</a:t>
            </a:r>
          </a:p>
          <a:p>
            <a:pPr marL="728663" lvl="1" indent="-385763">
              <a:buFont typeface="+mj-lt"/>
              <a:buAutoNum type="alphaLcPeriod"/>
            </a:pPr>
            <a:r>
              <a:rPr lang="en-US" sz="3800" dirty="0"/>
              <a:t>Develop request for assistance process</a:t>
            </a:r>
          </a:p>
          <a:p>
            <a:pPr marL="728663" lvl="1" indent="-385763">
              <a:buFont typeface="+mj-lt"/>
              <a:buAutoNum type="alphaLcPeriod"/>
            </a:pPr>
            <a:r>
              <a:rPr lang="en-US" sz="3800" dirty="0"/>
              <a:t>Develop routines for data-based decision making</a:t>
            </a:r>
          </a:p>
          <a:p>
            <a:pPr marL="728663" lvl="1" indent="-385763">
              <a:buFont typeface="+mj-lt"/>
              <a:buAutoNum type="alphaLcPeriod"/>
            </a:pPr>
            <a:r>
              <a:rPr lang="en-US" sz="3800" dirty="0"/>
              <a:t>Develop process for selecting EBPs</a:t>
            </a:r>
          </a:p>
          <a:p>
            <a:pPr marL="728663" lvl="1" indent="-385763">
              <a:buFont typeface="+mj-lt"/>
              <a:buAutoNum type="alphaLcPeriod"/>
            </a:pPr>
            <a:r>
              <a:rPr lang="en-US" sz="3800" dirty="0"/>
              <a:t>Establish a process for tracking fidelity of all interventions</a:t>
            </a:r>
          </a:p>
          <a:p>
            <a:pPr marL="728663" lvl="1" indent="-385763">
              <a:buFont typeface="+mj-lt"/>
              <a:buAutoNum type="alphaLcPeriod"/>
            </a:pPr>
            <a:r>
              <a:rPr lang="en-US" sz="3800" dirty="0"/>
              <a:t>Establish a process for monitoring the outcomes of all interventions</a:t>
            </a:r>
          </a:p>
          <a:p>
            <a:pPr marL="728663" lvl="1" indent="-385763">
              <a:buFont typeface="+mj-lt"/>
              <a:buAutoNum type="alphaLcPeriod"/>
            </a:pPr>
            <a:endParaRPr lang="en-US" sz="3800" dirty="0"/>
          </a:p>
          <a:p>
            <a:pPr marL="0" indent="0">
              <a:buNone/>
            </a:pPr>
            <a:r>
              <a:rPr lang="en-US" sz="3800" dirty="0"/>
              <a:t>4. Develop an Integrated Action Plan</a:t>
            </a:r>
          </a:p>
          <a:p>
            <a:pPr marL="685800" lvl="1" indent="-385763">
              <a:buFont typeface="+mj-lt"/>
              <a:buAutoNum type="alphaLcPeriod"/>
            </a:pPr>
            <a:r>
              <a:rPr lang="en-US" sz="3800" dirty="0"/>
              <a:t>Monitor the effectiveness of the system</a:t>
            </a:r>
          </a:p>
          <a:p>
            <a:pPr marL="685800" lvl="1" indent="-385763">
              <a:buFont typeface="+mj-lt"/>
              <a:buAutoNum type="alphaLcPeriod"/>
            </a:pPr>
            <a:r>
              <a:rPr lang="en-US" sz="3800" dirty="0"/>
              <a:t>Monitor student impact</a:t>
            </a:r>
          </a:p>
          <a:p>
            <a:pPr marL="685800" lvl="1" indent="-385763">
              <a:buFont typeface="+mj-lt"/>
              <a:buAutoNum type="alphaLcPeriod"/>
            </a:pPr>
            <a:r>
              <a:rPr lang="en-US" sz="3800" dirty="0"/>
              <a:t>Conduct professional development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009745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Purpose of ISF Implementation Inventory</a:t>
            </a:r>
          </a:p>
        </p:txBody>
      </p:sp>
      <p:sp>
        <p:nvSpPr>
          <p:cNvPr id="3" name="Content Placeholder 2"/>
          <p:cNvSpPr>
            <a:spLocks noGrp="1"/>
          </p:cNvSpPr>
          <p:nvPr>
            <p:ph idx="1"/>
          </p:nvPr>
        </p:nvSpPr>
        <p:spPr/>
        <p:txBody>
          <a:bodyPr>
            <a:normAutofit fontScale="92500" lnSpcReduction="10000"/>
          </a:bodyPr>
          <a:lstStyle/>
          <a:p>
            <a:r>
              <a:rPr lang="en-US" dirty="0"/>
              <a:t>To assist school and community partners in their </a:t>
            </a:r>
            <a:r>
              <a:rPr lang="en-US" u="sng" dirty="0"/>
              <a:t>installation and implementation of ISF</a:t>
            </a:r>
          </a:p>
          <a:p>
            <a:endParaRPr lang="en-US" sz="2000" u="sng" dirty="0"/>
          </a:p>
          <a:p>
            <a:r>
              <a:rPr lang="en-US" dirty="0"/>
              <a:t>To </a:t>
            </a:r>
            <a:r>
              <a:rPr lang="en-US" u="sng" dirty="0"/>
              <a:t>assess baseline and/or ongoing implementation progress </a:t>
            </a:r>
            <a:r>
              <a:rPr lang="en-US" dirty="0"/>
              <a:t>of critical ISF features</a:t>
            </a:r>
          </a:p>
          <a:p>
            <a:endParaRPr lang="en-US" sz="2000" dirty="0"/>
          </a:p>
          <a:p>
            <a:r>
              <a:rPr lang="en-US" dirty="0"/>
              <a:t>To </a:t>
            </a:r>
            <a:r>
              <a:rPr lang="en-US" u="sng" dirty="0"/>
              <a:t>inform action planning </a:t>
            </a:r>
            <a:r>
              <a:rPr lang="en-US" dirty="0"/>
              <a:t>that advances and enhances ISF implementation</a:t>
            </a:r>
          </a:p>
          <a:p>
            <a:endParaRPr lang="en-US" sz="2000" dirty="0"/>
          </a:p>
          <a:p>
            <a:r>
              <a:rPr lang="en-US" dirty="0"/>
              <a:t>To measure ISF implementation </a:t>
            </a:r>
            <a:r>
              <a:rPr lang="en-US" u="sng" dirty="0"/>
              <a:t>fidelity</a:t>
            </a:r>
            <a:r>
              <a:rPr lang="en-US" dirty="0"/>
              <a:t> </a:t>
            </a:r>
          </a:p>
          <a:p>
            <a:endParaRPr lang="en-US" dirty="0"/>
          </a:p>
        </p:txBody>
      </p:sp>
    </p:spTree>
    <p:extLst>
      <p:ext uri="{BB962C8B-B14F-4D97-AF65-F5344CB8AC3E}">
        <p14:creationId xmlns:p14="http://schemas.microsoft.com/office/powerpoint/2010/main" val="42386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Context and history</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35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77A2-9411-7746-A707-3B0C421E9831}"/>
              </a:ext>
            </a:extLst>
          </p:cNvPr>
          <p:cNvSpPr>
            <a:spLocks noGrp="1"/>
          </p:cNvSpPr>
          <p:nvPr>
            <p:ph type="title"/>
          </p:nvPr>
        </p:nvSpPr>
        <p:spPr>
          <a:xfrm>
            <a:off x="319557" y="68956"/>
            <a:ext cx="7886700" cy="1325563"/>
          </a:xfrm>
        </p:spPr>
        <p:txBody>
          <a:bodyPr/>
          <a:lstStyle/>
          <a:p>
            <a:r>
              <a:rPr lang="en-US" dirty="0">
                <a:hlinkClick r:id="rId3"/>
              </a:rPr>
              <a:t>ISF School Installation Guide</a:t>
            </a:r>
            <a:br>
              <a:rPr lang="en-US" dirty="0"/>
            </a:br>
            <a:r>
              <a:rPr lang="en-US" sz="1800" dirty="0"/>
              <a:t>ISF V2 Chapter 5 (in press)</a:t>
            </a:r>
          </a:p>
        </p:txBody>
      </p:sp>
      <p:sp>
        <p:nvSpPr>
          <p:cNvPr id="3" name="Content Placeholder 2">
            <a:extLst>
              <a:ext uri="{FF2B5EF4-FFF2-40B4-BE49-F238E27FC236}">
                <a16:creationId xmlns:a16="http://schemas.microsoft.com/office/drawing/2014/main" id="{CD8CB5F7-D056-0042-ADC7-312E80B64ED3}"/>
              </a:ext>
            </a:extLst>
          </p:cNvPr>
          <p:cNvSpPr>
            <a:spLocks noGrp="1"/>
          </p:cNvSpPr>
          <p:nvPr>
            <p:ph idx="1"/>
          </p:nvPr>
        </p:nvSpPr>
        <p:spPr>
          <a:xfrm>
            <a:off x="474104" y="1098517"/>
            <a:ext cx="7886700" cy="1960764"/>
          </a:xfrm>
        </p:spPr>
        <p:txBody>
          <a:bodyPr/>
          <a:lstStyle/>
          <a:p>
            <a:pPr marL="0" indent="0">
              <a:buNone/>
            </a:pPr>
            <a:r>
              <a:rPr lang="en-US" sz="1800" b="1" dirty="0"/>
              <a:t>Purpose:</a:t>
            </a:r>
            <a:r>
              <a:rPr lang="en-US" sz="1800" dirty="0"/>
              <a:t> This guide is intended to be used by facilitators and coaches to support District/Community Leadership Teams to install structures/systems needed to support an Interconnected System Framework (ISF). The goal is for teams to examine current system using installation activities and generate actions to move toward a more efficient and effective service delivery model at the building level.</a:t>
            </a:r>
          </a:p>
          <a:p>
            <a:pPr marL="0" indent="0">
              <a:buNone/>
            </a:pPr>
            <a:endParaRPr lang="en-US" dirty="0"/>
          </a:p>
        </p:txBody>
      </p:sp>
      <p:pic>
        <p:nvPicPr>
          <p:cNvPr id="6" name="Picture 5">
            <a:extLst>
              <a:ext uri="{FF2B5EF4-FFF2-40B4-BE49-F238E27FC236}">
                <a16:creationId xmlns:a16="http://schemas.microsoft.com/office/drawing/2014/main" id="{A1A0BE04-CAD7-9C45-8E08-7972FAADEAA9}"/>
              </a:ext>
            </a:extLst>
          </p:cNvPr>
          <p:cNvPicPr>
            <a:picLocks noChangeAspect="1"/>
          </p:cNvPicPr>
          <p:nvPr/>
        </p:nvPicPr>
        <p:blipFill>
          <a:blip r:embed="rId4"/>
          <a:stretch>
            <a:fillRect/>
          </a:stretch>
        </p:blipFill>
        <p:spPr>
          <a:xfrm>
            <a:off x="0" y="2424080"/>
            <a:ext cx="9144000" cy="4520397"/>
          </a:xfrm>
          <a:prstGeom prst="rect">
            <a:avLst/>
          </a:prstGeom>
        </p:spPr>
      </p:pic>
    </p:spTree>
    <p:extLst>
      <p:ext uri="{BB962C8B-B14F-4D97-AF65-F5344CB8AC3E}">
        <p14:creationId xmlns:p14="http://schemas.microsoft.com/office/powerpoint/2010/main" val="859563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resources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422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22D9-4545-2F44-84AB-0D15217007B1}"/>
              </a:ext>
            </a:extLst>
          </p:cNvPr>
          <p:cNvSpPr>
            <a:spLocks noGrp="1"/>
          </p:cNvSpPr>
          <p:nvPr>
            <p:ph type="title"/>
          </p:nvPr>
        </p:nvSpPr>
        <p:spPr/>
        <p:txBody>
          <a:bodyPr/>
          <a:lstStyle/>
          <a:p>
            <a:r>
              <a:rPr lang="en-US" dirty="0"/>
              <a:t>Follow Us On Social Media</a:t>
            </a:r>
          </a:p>
        </p:txBody>
      </p:sp>
      <p:sp>
        <p:nvSpPr>
          <p:cNvPr id="3" name="Content Placeholder 2">
            <a:extLst>
              <a:ext uri="{FF2B5EF4-FFF2-40B4-BE49-F238E27FC236}">
                <a16:creationId xmlns:a16="http://schemas.microsoft.com/office/drawing/2014/main" id="{64426DE5-7B58-A345-A811-322CDA62AB1A}"/>
              </a:ext>
            </a:extLst>
          </p:cNvPr>
          <p:cNvSpPr>
            <a:spLocks noGrp="1"/>
          </p:cNvSpPr>
          <p:nvPr>
            <p:ph idx="1"/>
          </p:nvPr>
        </p:nvSpPr>
        <p:spPr/>
        <p:txBody>
          <a:bodyPr/>
          <a:lstStyle/>
          <a:p>
            <a:r>
              <a:rPr lang="en-US" dirty="0">
                <a:hlinkClick r:id="rId2"/>
              </a:rPr>
              <a:t>www.pbis.org</a:t>
            </a:r>
            <a:endParaRPr lang="en-US" dirty="0"/>
          </a:p>
          <a:p>
            <a:pPr lvl="1"/>
            <a:r>
              <a:rPr lang="en-US" dirty="0"/>
              <a:t>Facebook: @</a:t>
            </a:r>
            <a:r>
              <a:rPr lang="en-US" dirty="0" err="1"/>
              <a:t>CenterOnPBIS</a:t>
            </a:r>
            <a:endParaRPr lang="en-US" dirty="0"/>
          </a:p>
          <a:p>
            <a:pPr lvl="1"/>
            <a:r>
              <a:rPr lang="en-US" dirty="0"/>
              <a:t>Twitter: @</a:t>
            </a:r>
            <a:r>
              <a:rPr lang="en-US" dirty="0" err="1"/>
              <a:t>CenterOnPBIS</a:t>
            </a:r>
            <a:endParaRPr lang="en-US" dirty="0"/>
          </a:p>
          <a:p>
            <a:pPr lvl="1"/>
            <a:r>
              <a:rPr lang="en-US" dirty="0"/>
              <a:t>Instagram: @</a:t>
            </a:r>
            <a:r>
              <a:rPr lang="en-US" dirty="0" err="1"/>
              <a:t>center.on.pbis</a:t>
            </a:r>
            <a:endParaRPr lang="en-US" dirty="0"/>
          </a:p>
          <a:p>
            <a:pPr lvl="1"/>
            <a:endParaRPr lang="en-US" dirty="0"/>
          </a:p>
          <a:p>
            <a:r>
              <a:rPr lang="en-US" dirty="0"/>
              <a:t>Midwest PBIS Network</a:t>
            </a:r>
          </a:p>
          <a:p>
            <a:pPr lvl="1"/>
            <a:endParaRPr lang="en-US" dirty="0"/>
          </a:p>
        </p:txBody>
      </p:sp>
      <p:pic>
        <p:nvPicPr>
          <p:cNvPr id="4" name="Picture 3" descr="Screen Shot 2018-03-16 at 1.20.34 PM.png">
            <a:extLst>
              <a:ext uri="{FF2B5EF4-FFF2-40B4-BE49-F238E27FC236}">
                <a16:creationId xmlns:a16="http://schemas.microsoft.com/office/drawing/2014/main" id="{E941D717-8670-694D-A2FC-C0505F55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4822666"/>
            <a:ext cx="3200400" cy="1117600"/>
          </a:xfrm>
          <a:prstGeom prst="rect">
            <a:avLst/>
          </a:prstGeom>
        </p:spPr>
      </p:pic>
    </p:spTree>
    <p:extLst>
      <p:ext uri="{BB962C8B-B14F-4D97-AF65-F5344CB8AC3E}">
        <p14:creationId xmlns:p14="http://schemas.microsoft.com/office/powerpoint/2010/main" val="1183182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06568-4E96-F540-9AB8-746CCD40FA1E}"/>
              </a:ext>
            </a:extLst>
          </p:cNvPr>
          <p:cNvSpPr>
            <a:spLocks noGrp="1"/>
          </p:cNvSpPr>
          <p:nvPr>
            <p:ph type="title"/>
          </p:nvPr>
        </p:nvSpPr>
        <p:spPr/>
        <p:txBody>
          <a:bodyPr/>
          <a:lstStyle/>
          <a:p>
            <a:r>
              <a:rPr lang="en-US"/>
              <a:t>ISF Fact Sheets</a:t>
            </a:r>
            <a:endParaRPr lang="en-US" dirty="0"/>
          </a:p>
        </p:txBody>
      </p:sp>
      <p:sp>
        <p:nvSpPr>
          <p:cNvPr id="5" name="Text Placeholder 4">
            <a:extLst>
              <a:ext uri="{FF2B5EF4-FFF2-40B4-BE49-F238E27FC236}">
                <a16:creationId xmlns:a16="http://schemas.microsoft.com/office/drawing/2014/main" id="{076DB40A-0CEC-734C-9900-EE364DFB646D}"/>
              </a:ext>
            </a:extLst>
          </p:cNvPr>
          <p:cNvSpPr>
            <a:spLocks noGrp="1"/>
          </p:cNvSpPr>
          <p:nvPr>
            <p:ph idx="1"/>
          </p:nvPr>
        </p:nvSpPr>
        <p:spPr>
          <a:xfrm>
            <a:off x="651353" y="4734837"/>
            <a:ext cx="7692548" cy="1515529"/>
          </a:xfrm>
        </p:spPr>
        <p:txBody>
          <a:bodyPr>
            <a:normAutofit fontScale="77500" lnSpcReduction="20000"/>
          </a:bodyPr>
          <a:lstStyle/>
          <a:p>
            <a:r>
              <a:rPr lang="en-US">
                <a:hlinkClick r:id="rId3"/>
              </a:rPr>
              <a:t>101: An Introduction</a:t>
            </a:r>
            <a:endParaRPr lang="en-US"/>
          </a:p>
          <a:p>
            <a:r>
              <a:rPr lang="en-US">
                <a:hlinkClick r:id="rId4"/>
              </a:rPr>
              <a:t>201: When School Mental Health is Integrated within a MTSS: What’s Different</a:t>
            </a:r>
            <a:endParaRPr lang="en-US"/>
          </a:p>
          <a:p>
            <a:r>
              <a:rPr lang="en-US">
                <a:hlinkClick r:id="rId5"/>
              </a:rPr>
              <a:t>301: Installing an Integrated Approach </a:t>
            </a:r>
            <a:endParaRPr lang="en-US" dirty="0"/>
          </a:p>
        </p:txBody>
      </p:sp>
      <p:pic>
        <p:nvPicPr>
          <p:cNvPr id="9" name="Picture 8">
            <a:extLst>
              <a:ext uri="{FF2B5EF4-FFF2-40B4-BE49-F238E27FC236}">
                <a16:creationId xmlns:a16="http://schemas.microsoft.com/office/drawing/2014/main" id="{35BF572D-29CB-DC4E-98FF-9F0532BA47F2}"/>
              </a:ext>
            </a:extLst>
          </p:cNvPr>
          <p:cNvPicPr>
            <a:picLocks noChangeAspect="1"/>
          </p:cNvPicPr>
          <p:nvPr/>
        </p:nvPicPr>
        <p:blipFill>
          <a:blip r:embed="rId6"/>
          <a:stretch>
            <a:fillRect/>
          </a:stretch>
        </p:blipFill>
        <p:spPr>
          <a:xfrm>
            <a:off x="1922403" y="1377863"/>
            <a:ext cx="5618266" cy="2740950"/>
          </a:xfrm>
          <a:prstGeom prst="rect">
            <a:avLst/>
          </a:prstGeom>
        </p:spPr>
      </p:pic>
    </p:spTree>
    <p:extLst>
      <p:ext uri="{BB962C8B-B14F-4D97-AF65-F5344CB8AC3E}">
        <p14:creationId xmlns:p14="http://schemas.microsoft.com/office/powerpoint/2010/main" val="7075186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2EE8-1EE9-0C41-AE60-CCF99B5C9D28}"/>
              </a:ext>
            </a:extLst>
          </p:cNvPr>
          <p:cNvSpPr>
            <a:spLocks noGrp="1"/>
          </p:cNvSpPr>
          <p:nvPr>
            <p:ph type="title"/>
          </p:nvPr>
        </p:nvSpPr>
        <p:spPr>
          <a:xfrm>
            <a:off x="457200" y="182467"/>
            <a:ext cx="8229600" cy="571500"/>
          </a:xfrm>
        </p:spPr>
        <p:txBody>
          <a:bodyPr>
            <a:normAutofit fontScale="90000"/>
          </a:bodyPr>
          <a:lstStyle/>
          <a:p>
            <a:r>
              <a:rPr lang="en-US" sz="2700" dirty="0">
                <a:hlinkClick r:id="rId2"/>
              </a:rPr>
              <a:t>www.midwestpbis.org/interconnected-systems-framework/v2</a:t>
            </a:r>
            <a:br>
              <a:rPr lang="en-US" sz="2700" dirty="0"/>
            </a:br>
            <a:endParaRPr lang="en-US" sz="2700" dirty="0"/>
          </a:p>
        </p:txBody>
      </p:sp>
      <p:sp>
        <p:nvSpPr>
          <p:cNvPr id="3" name="Content Placeholder 2">
            <a:extLst>
              <a:ext uri="{FF2B5EF4-FFF2-40B4-BE49-F238E27FC236}">
                <a16:creationId xmlns:a16="http://schemas.microsoft.com/office/drawing/2014/main" id="{F62D5D9D-0A9D-9943-BE0F-314A55D352C3}"/>
              </a:ext>
            </a:extLst>
          </p:cNvPr>
          <p:cNvSpPr>
            <a:spLocks noGrp="1"/>
          </p:cNvSpPr>
          <p:nvPr>
            <p:ph idx="1"/>
          </p:nvPr>
        </p:nvSpPr>
        <p:spPr>
          <a:xfrm>
            <a:off x="203200" y="884238"/>
            <a:ext cx="8775700" cy="5834062"/>
          </a:xfrm>
        </p:spPr>
        <p:txBody>
          <a:bodyPr/>
          <a:lstStyle/>
          <a:p>
            <a:endParaRPr lang="en-US" dirty="0"/>
          </a:p>
        </p:txBody>
      </p:sp>
      <p:pic>
        <p:nvPicPr>
          <p:cNvPr id="4" name="Picture 3">
            <a:extLst>
              <a:ext uri="{FF2B5EF4-FFF2-40B4-BE49-F238E27FC236}">
                <a16:creationId xmlns:a16="http://schemas.microsoft.com/office/drawing/2014/main" id="{11A88D6B-1A5D-2A47-B1EC-6E0F016CEAB1}"/>
              </a:ext>
            </a:extLst>
          </p:cNvPr>
          <p:cNvPicPr>
            <a:picLocks noChangeAspect="1"/>
          </p:cNvPicPr>
          <p:nvPr/>
        </p:nvPicPr>
        <p:blipFill>
          <a:blip r:embed="rId3"/>
          <a:stretch>
            <a:fillRect/>
          </a:stretch>
        </p:blipFill>
        <p:spPr>
          <a:xfrm>
            <a:off x="19050" y="606377"/>
            <a:ext cx="9144000" cy="6389783"/>
          </a:xfrm>
          <a:prstGeom prst="rect">
            <a:avLst/>
          </a:prstGeom>
        </p:spPr>
      </p:pic>
    </p:spTree>
    <p:extLst>
      <p:ext uri="{BB962C8B-B14F-4D97-AF65-F5344CB8AC3E}">
        <p14:creationId xmlns:p14="http://schemas.microsoft.com/office/powerpoint/2010/main" val="6764443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DDB112A-931E-DB4B-8D97-162DB97CEF64}"/>
              </a:ext>
            </a:extLst>
          </p:cNvPr>
          <p:cNvPicPr>
            <a:picLocks noChangeAspect="1"/>
          </p:cNvPicPr>
          <p:nvPr/>
        </p:nvPicPr>
        <p:blipFill>
          <a:blip r:embed="rId3"/>
          <a:stretch>
            <a:fillRect/>
          </a:stretch>
        </p:blipFill>
        <p:spPr>
          <a:xfrm>
            <a:off x="161231" y="0"/>
            <a:ext cx="5559394" cy="6858000"/>
          </a:xfrm>
          <a:prstGeom prst="rect">
            <a:avLst/>
          </a:prstGeom>
        </p:spPr>
      </p:pic>
      <p:sp>
        <p:nvSpPr>
          <p:cNvPr id="18" name="TextBox 17">
            <a:extLst>
              <a:ext uri="{FF2B5EF4-FFF2-40B4-BE49-F238E27FC236}">
                <a16:creationId xmlns:a16="http://schemas.microsoft.com/office/drawing/2014/main" id="{FEFC4B06-44F8-C942-A504-55B7FDA72581}"/>
              </a:ext>
            </a:extLst>
          </p:cNvPr>
          <p:cNvSpPr txBox="1"/>
          <p:nvPr/>
        </p:nvSpPr>
        <p:spPr>
          <a:xfrm>
            <a:off x="5997030" y="3429000"/>
            <a:ext cx="2709334" cy="1938992"/>
          </a:xfrm>
          <a:prstGeom prst="rect">
            <a:avLst/>
          </a:prstGeom>
          <a:noFill/>
        </p:spPr>
        <p:txBody>
          <a:bodyPr wrap="square" rtlCol="0">
            <a:spAutoFit/>
          </a:bodyPr>
          <a:lstStyle/>
          <a:p>
            <a:r>
              <a:rPr lang="en-US" sz="2400" dirty="0"/>
              <a:t>Practice Guide – </a:t>
            </a:r>
          </a:p>
          <a:p>
            <a:r>
              <a:rPr lang="en-US" sz="2400" i="1" dirty="0">
                <a:hlinkClick r:id="rId4"/>
              </a:rPr>
              <a:t>Integrating a Trauma-informed Approach within a PBIS Framework</a:t>
            </a:r>
            <a:endParaRPr lang="en-US" sz="2400" i="1" dirty="0"/>
          </a:p>
        </p:txBody>
      </p:sp>
      <p:sp>
        <p:nvSpPr>
          <p:cNvPr id="20" name="Explosion 2 19">
            <a:extLst>
              <a:ext uri="{FF2B5EF4-FFF2-40B4-BE49-F238E27FC236}">
                <a16:creationId xmlns:a16="http://schemas.microsoft.com/office/drawing/2014/main" id="{1C73AC05-3F05-CF4E-A13C-3D05EC94581C}"/>
              </a:ext>
            </a:extLst>
          </p:cNvPr>
          <p:cNvSpPr/>
          <p:nvPr/>
        </p:nvSpPr>
        <p:spPr>
          <a:xfrm>
            <a:off x="6203073" y="536257"/>
            <a:ext cx="2641248" cy="2416080"/>
          </a:xfrm>
          <a:prstGeom prst="irregularSeal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2"/>
                </a:solidFill>
              </a:rPr>
              <a:t>NEW!</a:t>
            </a:r>
          </a:p>
        </p:txBody>
      </p:sp>
    </p:spTree>
    <p:extLst>
      <p:ext uri="{BB962C8B-B14F-4D97-AF65-F5344CB8AC3E}">
        <p14:creationId xmlns:p14="http://schemas.microsoft.com/office/powerpoint/2010/main" val="3424881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5275383" y="139568"/>
            <a:ext cx="3746335" cy="6587587"/>
          </a:xfrm>
          <a:ln>
            <a:noFill/>
          </a:ln>
        </p:spPr>
        <p:txBody>
          <a:bodyPr>
            <a:normAutofit fontScale="92500"/>
          </a:bodyPr>
          <a:lstStyle/>
          <a:p>
            <a:pPr marL="0" indent="0" algn="ctr">
              <a:buNone/>
            </a:pPr>
            <a:r>
              <a:rPr lang="en-US" sz="3600" dirty="0"/>
              <a:t>Advancing Education Effectiveness: Interconnecting School Mental Health (ISF) and </a:t>
            </a:r>
          </a:p>
          <a:p>
            <a:pPr marL="0" indent="0" algn="ctr">
              <a:buNone/>
            </a:pPr>
            <a:r>
              <a:rPr lang="en-US" sz="3600" dirty="0"/>
              <a:t>School-Wide Positive Behavior Support (PBIS)</a:t>
            </a:r>
          </a:p>
          <a:p>
            <a:pPr marL="457200" lvl="1" indent="0" algn="ctr">
              <a:buNone/>
            </a:pPr>
            <a:endParaRPr lang="en-US" sz="2000" i="1" dirty="0"/>
          </a:p>
          <a:p>
            <a:pPr marL="457200" lvl="1" indent="0" algn="ctr">
              <a:buNone/>
            </a:pPr>
            <a:r>
              <a:rPr lang="en-US" sz="2000" i="1" dirty="0"/>
              <a:t>Editors: Susan Barrett,</a:t>
            </a:r>
          </a:p>
          <a:p>
            <a:pPr marL="457200" lvl="1" indent="0" algn="ctr">
              <a:buNone/>
            </a:pPr>
            <a:r>
              <a:rPr lang="en-US" sz="2000" i="1" dirty="0"/>
              <a:t> Lucille </a:t>
            </a:r>
            <a:r>
              <a:rPr lang="en-US" sz="2000" i="1" dirty="0" err="1"/>
              <a:t>Eber</a:t>
            </a:r>
            <a:r>
              <a:rPr lang="en-US" sz="2000" i="1" dirty="0"/>
              <a:t> and Mark </a:t>
            </a:r>
            <a:r>
              <a:rPr lang="en-US" sz="2000" i="1" dirty="0" err="1"/>
              <a:t>Weist</a:t>
            </a:r>
            <a:endParaRPr lang="en-US" sz="2000" i="1" dirty="0"/>
          </a:p>
          <a:p>
            <a:pPr marL="457200" lvl="1" indent="0" algn="ctr">
              <a:buNone/>
            </a:pPr>
            <a:r>
              <a:rPr lang="en-US" sz="2000" i="1" u="sng" dirty="0">
                <a:solidFill>
                  <a:srgbClr val="3A54A5"/>
                </a:solidFill>
              </a:rPr>
              <a:t>pbis.org</a:t>
            </a:r>
          </a:p>
          <a:p>
            <a:pPr marL="457200" lvl="1" indent="0" algn="ctr">
              <a:buNone/>
            </a:pPr>
            <a:r>
              <a:rPr lang="en-US" sz="2000" u="sng" dirty="0" err="1">
                <a:solidFill>
                  <a:srgbClr val="3A54A5"/>
                </a:solidFill>
              </a:rPr>
              <a:t>csmh.umaryland</a:t>
            </a:r>
            <a:endParaRPr lang="en-US" sz="2000" u="sng" dirty="0">
              <a:solidFill>
                <a:srgbClr val="3A54A5"/>
              </a:solidFill>
            </a:endParaRPr>
          </a:p>
          <a:p>
            <a:pPr marL="457200" lvl="1" indent="0" algn="ctr">
              <a:buNone/>
            </a:pPr>
            <a:r>
              <a:rPr lang="en-US" sz="2000" i="1" dirty="0"/>
              <a:t>IDEA Partnership NASDSE</a:t>
            </a:r>
          </a:p>
        </p:txBody>
      </p:sp>
      <p:sp>
        <p:nvSpPr>
          <p:cNvPr id="8" name="Text Placeholder 7"/>
          <p:cNvSpPr>
            <a:spLocks noGrp="1"/>
          </p:cNvSpPr>
          <p:nvPr>
            <p:ph type="body" sz="half" idx="2"/>
          </p:nvPr>
        </p:nvSpPr>
        <p:spPr/>
        <p:txBody>
          <a:bodyPr/>
          <a:lstStyle/>
          <a:p>
            <a:endParaRPr lang="en-US"/>
          </a:p>
        </p:txBody>
      </p:sp>
      <p:pic>
        <p:nvPicPr>
          <p:cNvPr id="10" name="Picture 9"/>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5275385" cy="685800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331705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46B05-BE52-764F-92F0-A777B0A23762}"/>
              </a:ext>
            </a:extLst>
          </p:cNvPr>
          <p:cNvSpPr>
            <a:spLocks noGrp="1"/>
          </p:cNvSpPr>
          <p:nvPr>
            <p:ph type="title"/>
          </p:nvPr>
        </p:nvSpPr>
        <p:spPr>
          <a:xfrm>
            <a:off x="457201" y="169258"/>
            <a:ext cx="7886700" cy="1325563"/>
          </a:xfrm>
        </p:spPr>
        <p:txBody>
          <a:bodyPr>
            <a:normAutofit fontScale="90000"/>
          </a:bodyPr>
          <a:lstStyle/>
          <a:p>
            <a:r>
              <a:rPr lang="en-US" dirty="0"/>
              <a:t>Monograph Volume 2</a:t>
            </a:r>
            <a:br>
              <a:rPr lang="en-US" dirty="0"/>
            </a:br>
            <a:r>
              <a:rPr lang="en-US" dirty="0"/>
              <a:t>Official Publication!</a:t>
            </a:r>
          </a:p>
        </p:txBody>
      </p:sp>
      <p:sp>
        <p:nvSpPr>
          <p:cNvPr id="5" name="Text Placeholder 4">
            <a:extLst>
              <a:ext uri="{FF2B5EF4-FFF2-40B4-BE49-F238E27FC236}">
                <a16:creationId xmlns:a16="http://schemas.microsoft.com/office/drawing/2014/main" id="{D8E7B27D-7582-384B-9E90-7EB799A8D361}"/>
              </a:ext>
            </a:extLst>
          </p:cNvPr>
          <p:cNvSpPr>
            <a:spLocks noGrp="1"/>
          </p:cNvSpPr>
          <p:nvPr>
            <p:ph idx="1"/>
          </p:nvPr>
        </p:nvSpPr>
        <p:spPr>
          <a:xfrm>
            <a:off x="4648200" y="1259267"/>
            <a:ext cx="3695701" cy="4991100"/>
          </a:xfrm>
        </p:spPr>
        <p:txBody>
          <a:bodyPr/>
          <a:lstStyle/>
          <a:p>
            <a:pPr marL="0" indent="0">
              <a:buNone/>
            </a:pPr>
            <a:r>
              <a:rPr lang="en-US" i="1" dirty="0">
                <a:hlinkClick r:id="rId3"/>
              </a:rPr>
              <a:t>Advacning Education Effectiveness: Interconnecting School Mental Health and SWPBIS, Volume 2: An Implementation Guide</a:t>
            </a:r>
            <a:endParaRPr lang="en-US" i="1" dirty="0"/>
          </a:p>
          <a:p>
            <a:pPr marL="0" indent="0">
              <a:buNone/>
            </a:pPr>
            <a:endParaRPr lang="en-US" dirty="0"/>
          </a:p>
        </p:txBody>
      </p:sp>
      <p:pic>
        <p:nvPicPr>
          <p:cNvPr id="7" name="Picture 6">
            <a:extLst>
              <a:ext uri="{FF2B5EF4-FFF2-40B4-BE49-F238E27FC236}">
                <a16:creationId xmlns:a16="http://schemas.microsoft.com/office/drawing/2014/main" id="{7FBBAD65-2012-2A43-883B-6D4ECA714DDB}"/>
              </a:ext>
            </a:extLst>
          </p:cNvPr>
          <p:cNvPicPr>
            <a:picLocks noChangeAspect="1"/>
          </p:cNvPicPr>
          <p:nvPr/>
        </p:nvPicPr>
        <p:blipFill>
          <a:blip r:embed="rId4"/>
          <a:stretch>
            <a:fillRect/>
          </a:stretch>
        </p:blipFill>
        <p:spPr>
          <a:xfrm>
            <a:off x="406400" y="1430036"/>
            <a:ext cx="3898900" cy="4991100"/>
          </a:xfrm>
          <a:prstGeom prst="rect">
            <a:avLst/>
          </a:prstGeom>
        </p:spPr>
      </p:pic>
    </p:spTree>
    <p:extLst>
      <p:ext uri="{BB962C8B-B14F-4D97-AF65-F5344CB8AC3E}">
        <p14:creationId xmlns:p14="http://schemas.microsoft.com/office/powerpoint/2010/main" val="1439898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Review of preliminary results of a random control trial</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6121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Our First RCT:	</a:t>
            </a:r>
          </a:p>
        </p:txBody>
      </p:sp>
      <p:sp>
        <p:nvSpPr>
          <p:cNvPr id="3" name="Content Placeholder 2"/>
          <p:cNvSpPr>
            <a:spLocks noGrp="1"/>
          </p:cNvSpPr>
          <p:nvPr>
            <p:ph idx="1"/>
          </p:nvPr>
        </p:nvSpPr>
        <p:spPr>
          <a:xfrm>
            <a:off x="541332" y="1737995"/>
            <a:ext cx="7921625" cy="4068762"/>
          </a:xfrm>
        </p:spPr>
        <p:txBody>
          <a:bodyPr>
            <a:normAutofit fontScale="70000" lnSpcReduction="20000"/>
          </a:bodyPr>
          <a:lstStyle/>
          <a:p>
            <a:r>
              <a:rPr lang="en-US" dirty="0"/>
              <a:t>24 Participating Elementary Schools</a:t>
            </a:r>
          </a:p>
          <a:p>
            <a:pPr lvl="1"/>
            <a:r>
              <a:rPr lang="en-US" dirty="0"/>
              <a:t>Charleston County, SC (12)</a:t>
            </a:r>
          </a:p>
          <a:p>
            <a:pPr lvl="1"/>
            <a:r>
              <a:rPr lang="en-US" dirty="0"/>
              <a:t>Marion County, FL (12)</a:t>
            </a:r>
          </a:p>
          <a:p>
            <a:pPr lvl="1"/>
            <a:r>
              <a:rPr lang="en-US" dirty="0"/>
              <a:t>Prior to study all were implementing PBIS; none were implementing SMH</a:t>
            </a:r>
          </a:p>
          <a:p>
            <a:r>
              <a:rPr lang="en-US" dirty="0"/>
              <a:t>Each school is randomized to one of three conditions</a:t>
            </a:r>
          </a:p>
          <a:p>
            <a:pPr lvl="1"/>
            <a:r>
              <a:rPr lang="en-US" dirty="0"/>
              <a:t>PBIS Only</a:t>
            </a:r>
          </a:p>
          <a:p>
            <a:pPr lvl="1"/>
            <a:r>
              <a:rPr lang="en-US" dirty="0"/>
              <a:t>PBIS + SMH (business as usual)</a:t>
            </a:r>
          </a:p>
          <a:p>
            <a:pPr lvl="1"/>
            <a:r>
              <a:rPr lang="en-US" dirty="0"/>
              <a:t>Interconnected Systems Framework (ISF)</a:t>
            </a:r>
          </a:p>
          <a:p>
            <a:r>
              <a:rPr lang="en-US" dirty="0"/>
              <a:t>Intervention (ISF) in place for 2 academic years</a:t>
            </a:r>
          </a:p>
          <a:p>
            <a:r>
              <a:rPr lang="en-US" dirty="0"/>
              <a:t>All students in the building are participants unless they opt of study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4436" y="268642"/>
            <a:ext cx="1619036" cy="121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75685" y="268642"/>
            <a:ext cx="1511115" cy="1208892"/>
          </a:xfrm>
          <a:prstGeom prst="rect">
            <a:avLst/>
          </a:prstGeom>
        </p:spPr>
      </p:pic>
      <p:pic>
        <p:nvPicPr>
          <p:cNvPr id="5" name="Picture 4"/>
          <p:cNvPicPr>
            <a:picLocks noChangeAspect="1"/>
          </p:cNvPicPr>
          <p:nvPr/>
        </p:nvPicPr>
        <p:blipFill>
          <a:blip r:embed="rId5"/>
          <a:stretch>
            <a:fillRect/>
          </a:stretch>
        </p:blipFill>
        <p:spPr>
          <a:xfrm>
            <a:off x="7258050" y="1691480"/>
            <a:ext cx="1428750" cy="878681"/>
          </a:xfrm>
          <a:prstGeom prst="rect">
            <a:avLst/>
          </a:prstGeom>
        </p:spPr>
      </p:pic>
      <p:pic>
        <p:nvPicPr>
          <p:cNvPr id="8" name="Picture 7" descr="P.A.S.S final logo greyscale.jpeg">
            <a:extLst>
              <a:ext uri="{FF2B5EF4-FFF2-40B4-BE49-F238E27FC236}">
                <a16:creationId xmlns:a16="http://schemas.microsoft.com/office/drawing/2014/main" id="{D842444E-943B-1D45-8DF9-03BF5A23E4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90543" y="5577206"/>
            <a:ext cx="2602632" cy="1124903"/>
          </a:xfrm>
          <a:prstGeom prst="rect">
            <a:avLst/>
          </a:prstGeom>
        </p:spPr>
      </p:pic>
      <p:pic>
        <p:nvPicPr>
          <p:cNvPr id="9" name="Picture 8" descr="Logo_Icon_FINAL.png">
            <a:extLst>
              <a:ext uri="{FF2B5EF4-FFF2-40B4-BE49-F238E27FC236}">
                <a16:creationId xmlns:a16="http://schemas.microsoft.com/office/drawing/2014/main" id="{D1D4875C-AEAE-F940-8788-458E6FFEC6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57200" y="5806757"/>
            <a:ext cx="737394" cy="737394"/>
          </a:xfrm>
          <a:prstGeom prst="rect">
            <a:avLst/>
          </a:prstGeom>
        </p:spPr>
      </p:pic>
    </p:spTree>
    <p:extLst>
      <p:ext uri="{BB962C8B-B14F-4D97-AF65-F5344CB8AC3E}">
        <p14:creationId xmlns:p14="http://schemas.microsoft.com/office/powerpoint/2010/main" val="224917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accent1"/>
              </a:buClr>
              <a:buSzPts val="3600"/>
              <a:buFont typeface="Trebuchet MS"/>
              <a:buNone/>
            </a:pPr>
            <a:r>
              <a:rPr lang="en-US" sz="3600" b="0" i="0" u="none" strike="noStrike" cap="none" dirty="0">
                <a:ea typeface="Trebuchet MS"/>
                <a:cs typeface="Trebuchet MS"/>
                <a:sym typeface="Trebuchet MS"/>
              </a:rPr>
              <a:t>CONTEXT</a:t>
            </a:r>
            <a:endParaRPr sz="3600" b="0" i="0" u="none" strike="noStrike" cap="none" dirty="0">
              <a:ea typeface="Trebuchet MS"/>
              <a:cs typeface="Trebuchet MS"/>
              <a:sym typeface="Trebuchet MS"/>
            </a:endParaRPr>
          </a:p>
        </p:txBody>
      </p:sp>
      <p:sp>
        <p:nvSpPr>
          <p:cNvPr id="197" name="Google Shape;197;p2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1000"/>
              </a:spcBef>
              <a:spcAft>
                <a:spcPts val="0"/>
              </a:spcAft>
              <a:buClr>
                <a:schemeClr val="accent1"/>
              </a:buClr>
              <a:buSzPts val="1440"/>
              <a:buFont typeface="Noto Sans Symbols"/>
              <a:buChar char="▶"/>
            </a:pPr>
            <a:r>
              <a:rPr lang="en-US" sz="1800" b="0" i="0" u="none" strike="noStrike" cap="none" dirty="0">
                <a:latin typeface="Trebuchet MS"/>
                <a:ea typeface="Trebuchet MS"/>
                <a:cs typeface="Trebuchet MS"/>
                <a:sym typeface="Trebuchet MS"/>
              </a:rPr>
              <a:t>A national study completed in the journal </a:t>
            </a:r>
            <a:r>
              <a:rPr lang="en-US" sz="1800" b="0" i="1" u="none" strike="noStrike" cap="none" dirty="0">
                <a:latin typeface="Trebuchet MS"/>
                <a:ea typeface="Trebuchet MS"/>
                <a:cs typeface="Trebuchet MS"/>
                <a:sym typeface="Trebuchet MS"/>
              </a:rPr>
              <a:t>Pediatrics </a:t>
            </a:r>
            <a:r>
              <a:rPr lang="en-US" sz="1800" b="0" i="0" u="none" strike="noStrike" cap="none" dirty="0">
                <a:latin typeface="Trebuchet MS"/>
                <a:ea typeface="Trebuchet MS"/>
                <a:cs typeface="Trebuchet MS"/>
                <a:sym typeface="Trebuchet MS"/>
              </a:rPr>
              <a:t>(11/2016) found a </a:t>
            </a:r>
            <a:r>
              <a:rPr lang="en-US" sz="1800" b="0" i="0" u="none" strike="noStrike" cap="none" dirty="0">
                <a:highlight>
                  <a:srgbClr val="00FF00"/>
                </a:highlight>
                <a:latin typeface="Trebuchet MS"/>
                <a:ea typeface="Trebuchet MS"/>
                <a:cs typeface="Trebuchet MS"/>
                <a:sym typeface="Trebuchet MS"/>
              </a:rPr>
              <a:t>37% increase in the number of teens suffering from a major depressive episode </a:t>
            </a:r>
            <a:r>
              <a:rPr lang="en-US" sz="1800" b="0" i="0" u="none" strike="noStrike" cap="none" dirty="0">
                <a:latin typeface="Trebuchet MS"/>
                <a:ea typeface="Trebuchet MS"/>
                <a:cs typeface="Trebuchet MS"/>
                <a:sym typeface="Trebuchet MS"/>
              </a:rPr>
              <a:t>from 2005 to 2014, but those receiving mental health counseling or treatment did not change significantly (</a:t>
            </a:r>
            <a:r>
              <a:rPr lang="en-US" sz="1800" b="0" i="0" u="none" strike="noStrike" cap="none" dirty="0" err="1">
                <a:latin typeface="Trebuchet MS"/>
                <a:ea typeface="Trebuchet MS"/>
                <a:cs typeface="Trebuchet MS"/>
                <a:sym typeface="Trebuchet MS"/>
              </a:rPr>
              <a:t>Mojtabai</a:t>
            </a:r>
            <a:r>
              <a:rPr lang="en-US" sz="1800" b="0" i="0" u="none" strike="noStrike" cap="none" dirty="0">
                <a:latin typeface="Trebuchet MS"/>
                <a:ea typeface="Trebuchet MS"/>
                <a:cs typeface="Trebuchet MS"/>
                <a:sym typeface="Trebuchet MS"/>
              </a:rPr>
              <a:t>, </a:t>
            </a:r>
            <a:r>
              <a:rPr lang="en-US" sz="1800" b="0" i="0" u="none" strike="noStrike" cap="none" dirty="0" err="1">
                <a:latin typeface="Trebuchet MS"/>
                <a:ea typeface="Trebuchet MS"/>
                <a:cs typeface="Trebuchet MS"/>
                <a:sym typeface="Trebuchet MS"/>
              </a:rPr>
              <a:t>Ramin</a:t>
            </a:r>
            <a:r>
              <a:rPr lang="en-US" sz="1800" b="0" i="0" u="none" strike="noStrike" cap="none" dirty="0">
                <a:latin typeface="Trebuchet MS"/>
                <a:ea typeface="Trebuchet MS"/>
                <a:cs typeface="Trebuchet MS"/>
                <a:sym typeface="Trebuchet MS"/>
              </a:rPr>
              <a:t>; </a:t>
            </a:r>
            <a:r>
              <a:rPr lang="en-US" sz="1800" b="0" i="0" u="none" strike="noStrike" cap="none" dirty="0" err="1">
                <a:latin typeface="Trebuchet MS"/>
                <a:ea typeface="Trebuchet MS"/>
                <a:cs typeface="Trebuchet MS"/>
                <a:sym typeface="Trebuchet MS"/>
              </a:rPr>
              <a:t>Olfson</a:t>
            </a:r>
            <a:r>
              <a:rPr lang="en-US" sz="1800" b="0" i="0" u="none" strike="noStrike" cap="none" dirty="0">
                <a:latin typeface="Trebuchet MS"/>
                <a:ea typeface="Trebuchet MS"/>
                <a:cs typeface="Trebuchet MS"/>
                <a:sym typeface="Trebuchet MS"/>
              </a:rPr>
              <a:t>, Mark; Han, Beth; 2016).</a:t>
            </a:r>
          </a:p>
          <a:p>
            <a:pPr marL="342900" marR="0" lvl="0" indent="-342900" algn="l" rtl="0">
              <a:lnSpc>
                <a:spcPct val="100000"/>
              </a:lnSpc>
              <a:spcBef>
                <a:spcPts val="1000"/>
              </a:spcBef>
              <a:spcAft>
                <a:spcPts val="0"/>
              </a:spcAft>
              <a:buClr>
                <a:schemeClr val="accent1"/>
              </a:buClr>
              <a:buSzPts val="1440"/>
              <a:buFont typeface="Noto Sans Symbols"/>
              <a:buChar char="▶"/>
            </a:pPr>
            <a:endParaRPr sz="1800" b="0" i="0" u="none" strike="noStrike" cap="none" dirty="0">
              <a:latin typeface="Trebuchet MS"/>
              <a:ea typeface="Trebuchet MS"/>
              <a:cs typeface="Trebuchet MS"/>
              <a:sym typeface="Trebuchet MS"/>
            </a:endParaRPr>
          </a:p>
          <a:p>
            <a:pPr marL="342900" marR="0" lvl="0" indent="-342900" algn="l" rtl="0">
              <a:lnSpc>
                <a:spcPct val="100000"/>
              </a:lnSpc>
              <a:spcBef>
                <a:spcPts val="1000"/>
              </a:spcBef>
              <a:spcAft>
                <a:spcPts val="0"/>
              </a:spcAft>
              <a:buClr>
                <a:srgbClr val="000000"/>
              </a:buClr>
              <a:buSzPts val="1440"/>
              <a:buFont typeface="Noto Sans Symbols"/>
              <a:buChar char="▶"/>
            </a:pPr>
            <a:r>
              <a:rPr lang="en-US" sz="1800" b="0" i="0" u="none" strike="noStrike" cap="none" dirty="0">
                <a:solidFill>
                  <a:srgbClr val="000000"/>
                </a:solidFill>
                <a:latin typeface="Trebuchet MS"/>
                <a:ea typeface="Trebuchet MS"/>
                <a:cs typeface="Trebuchet MS"/>
                <a:sym typeface="Trebuchet MS"/>
              </a:rPr>
              <a:t>A 2015 report from the </a:t>
            </a:r>
            <a:r>
              <a:rPr lang="en-US" sz="1800" b="0" i="1" u="none" strike="noStrike" cap="none" dirty="0">
                <a:solidFill>
                  <a:srgbClr val="000000"/>
                </a:solidFill>
                <a:latin typeface="Trebuchet MS"/>
                <a:ea typeface="Trebuchet MS"/>
                <a:cs typeface="Trebuchet MS"/>
                <a:sym typeface="Trebuchet MS"/>
              </a:rPr>
              <a:t>Child Mind Institute </a:t>
            </a:r>
            <a:r>
              <a:rPr lang="en-US" sz="1800" b="0" i="0" u="none" strike="noStrike" cap="none" dirty="0">
                <a:solidFill>
                  <a:srgbClr val="000000"/>
                </a:solidFill>
                <a:latin typeface="Trebuchet MS"/>
                <a:ea typeface="Trebuchet MS"/>
                <a:cs typeface="Trebuchet MS"/>
                <a:sym typeface="Trebuchet MS"/>
              </a:rPr>
              <a:t>states that of the 74.5 million children in the United States, it is estimated that just over 17 million have or have had a psychiatric disorder. The report goes on to state that according to interviews done by professionals with a group of youth ages 13-18, </a:t>
            </a:r>
            <a:r>
              <a:rPr lang="en-US" sz="1800" b="0" i="0" u="none" strike="noStrike" cap="none" dirty="0">
                <a:solidFill>
                  <a:srgbClr val="000000"/>
                </a:solidFill>
                <a:highlight>
                  <a:srgbClr val="00FF00"/>
                </a:highlight>
                <a:latin typeface="Trebuchet MS"/>
                <a:ea typeface="Trebuchet MS"/>
                <a:cs typeface="Trebuchet MS"/>
                <a:sym typeface="Trebuchet MS"/>
              </a:rPr>
              <a:t>“49.5% of American youth will have had a diagnosable mental illness at some point before they are 18...” and that, “22.2% of American youth will have a diagnosable mental illness with ‘serious impairment’ at some point before they are 18.”   </a:t>
            </a:r>
            <a:endParaRPr sz="1800" b="0" i="0" u="none" strike="noStrike" cap="none" dirty="0">
              <a:solidFill>
                <a:srgbClr val="000000"/>
              </a:solidFill>
              <a:highlight>
                <a:srgbClr val="00FF00"/>
              </a:highlight>
              <a:latin typeface="Trebuchet MS"/>
              <a:ea typeface="Trebuchet MS"/>
              <a:cs typeface="Trebuchet MS"/>
              <a:sym typeface="Trebuchet MS"/>
            </a:endParaRPr>
          </a:p>
        </p:txBody>
      </p:sp>
    </p:spTree>
    <p:extLst>
      <p:ext uri="{BB962C8B-B14F-4D97-AF65-F5344CB8AC3E}">
        <p14:creationId xmlns:p14="http://schemas.microsoft.com/office/powerpoint/2010/main" val="1866578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03BB-2C4D-8249-A531-31E29AEFF119}"/>
              </a:ext>
            </a:extLst>
          </p:cNvPr>
          <p:cNvSpPr>
            <a:spLocks noGrp="1"/>
          </p:cNvSpPr>
          <p:nvPr>
            <p:ph type="title"/>
          </p:nvPr>
        </p:nvSpPr>
        <p:spPr>
          <a:xfrm>
            <a:off x="358775" y="188912"/>
            <a:ext cx="6743700" cy="1367879"/>
          </a:xfrm>
        </p:spPr>
        <p:txBody>
          <a:bodyPr>
            <a:normAutofit/>
          </a:bodyPr>
          <a:lstStyle/>
          <a:p>
            <a:r>
              <a:rPr lang="en-US" dirty="0"/>
              <a:t>Teaming</a:t>
            </a:r>
            <a:r>
              <a:rPr lang="en-US" sz="3600" dirty="0"/>
              <a:t> *</a:t>
            </a:r>
          </a:p>
        </p:txBody>
      </p:sp>
      <p:sp>
        <p:nvSpPr>
          <p:cNvPr id="3" name="Content Placeholder 2">
            <a:extLst>
              <a:ext uri="{FF2B5EF4-FFF2-40B4-BE49-F238E27FC236}">
                <a16:creationId xmlns:a16="http://schemas.microsoft.com/office/drawing/2014/main" id="{2C75C9D9-070B-F840-B289-B71ADAEDFF16}"/>
              </a:ext>
            </a:extLst>
          </p:cNvPr>
          <p:cNvSpPr>
            <a:spLocks noGrp="1"/>
          </p:cNvSpPr>
          <p:nvPr>
            <p:ph idx="1"/>
          </p:nvPr>
        </p:nvSpPr>
        <p:spPr>
          <a:xfrm>
            <a:off x="503548" y="1881188"/>
            <a:ext cx="8389627" cy="4068762"/>
          </a:xfrm>
        </p:spPr>
        <p:txBody>
          <a:bodyPr>
            <a:normAutofit fontScale="92500" lnSpcReduction="10000"/>
          </a:bodyPr>
          <a:lstStyle/>
          <a:p>
            <a:pPr marL="0" indent="0">
              <a:buNone/>
            </a:pPr>
            <a:r>
              <a:rPr lang="en-US" dirty="0"/>
              <a:t>In ISF Schools…</a:t>
            </a:r>
          </a:p>
          <a:p>
            <a:r>
              <a:rPr lang="en-US" sz="2800" dirty="0"/>
              <a:t>Greater team participation by principals, school counselors, school psychologists, and school mental health clinicians</a:t>
            </a:r>
          </a:p>
          <a:p>
            <a:r>
              <a:rPr lang="en-US" sz="2800" dirty="0"/>
              <a:t>Greater commitment to team meetings</a:t>
            </a:r>
          </a:p>
          <a:p>
            <a:pPr lvl="1"/>
            <a:r>
              <a:rPr lang="en-US" sz="2400" dirty="0"/>
              <a:t>3.7 times more team meetings per quarter (w/more productivity!); </a:t>
            </a:r>
          </a:p>
          <a:p>
            <a:pPr lvl="1"/>
            <a:r>
              <a:rPr lang="en-US" sz="2400" dirty="0"/>
              <a:t>25 minutes longer</a:t>
            </a:r>
          </a:p>
          <a:p>
            <a:r>
              <a:rPr lang="en-US" sz="2800" dirty="0"/>
              <a:t>ISF Teams had more Tier 1 problem-solving/discussion</a:t>
            </a:r>
          </a:p>
          <a:p>
            <a:pPr lvl="1"/>
            <a:r>
              <a:rPr lang="en-US" sz="2400" dirty="0"/>
              <a:t>Using data to address issues discussed</a:t>
            </a:r>
          </a:p>
          <a:p>
            <a:endParaRPr lang="en-US" dirty="0"/>
          </a:p>
          <a:p>
            <a:pPr marL="0" indent="0">
              <a:buNone/>
            </a:pPr>
            <a:endParaRPr lang="en-US" dirty="0"/>
          </a:p>
        </p:txBody>
      </p:sp>
      <p:sp>
        <p:nvSpPr>
          <p:cNvPr id="4" name="TextBox 3"/>
          <p:cNvSpPr txBox="1"/>
          <p:nvPr/>
        </p:nvSpPr>
        <p:spPr>
          <a:xfrm>
            <a:off x="6376489" y="6225262"/>
            <a:ext cx="2056973" cy="369332"/>
          </a:xfrm>
          <a:prstGeom prst="rect">
            <a:avLst/>
          </a:prstGeom>
          <a:noFill/>
        </p:spPr>
        <p:txBody>
          <a:bodyPr wrap="none" rtlCol="0">
            <a:spAutoFit/>
          </a:bodyPr>
          <a:lstStyle/>
          <a:p>
            <a:r>
              <a:rPr lang="en-US" dirty="0"/>
              <a:t>*preliminary results</a:t>
            </a:r>
          </a:p>
        </p:txBody>
      </p:sp>
    </p:spTree>
    <p:extLst>
      <p:ext uri="{BB962C8B-B14F-4D97-AF65-F5344CB8AC3E}">
        <p14:creationId xmlns:p14="http://schemas.microsoft.com/office/powerpoint/2010/main" val="1509417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3993261" y="2074545"/>
          <a:ext cx="4345670" cy="356235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28650" y="592455"/>
            <a:ext cx="7886700" cy="830997"/>
          </a:xfrm>
          <a:prstGeom prst="rect">
            <a:avLst/>
          </a:prstGeom>
          <a:solidFill>
            <a:schemeClr val="accent1"/>
          </a:solidFill>
        </p:spPr>
        <p:txBody>
          <a:bodyPr wrap="square" rtlCol="0">
            <a:spAutoFit/>
          </a:bodyPr>
          <a:lstStyle/>
          <a:p>
            <a:pPr algn="ctr" defTabSz="685800">
              <a:buClrTx/>
              <a:defRPr sz="1862" b="0" i="0" u="none" strike="noStrike" kern="1200" spc="0" baseline="0">
                <a:solidFill>
                  <a:srgbClr val="000000">
                    <a:lumMod val="65000"/>
                    <a:lumOff val="35000"/>
                  </a:srgbClr>
                </a:solidFill>
                <a:latin typeface="+mn-lt"/>
                <a:ea typeface="+mn-ea"/>
                <a:cs typeface="+mn-cs"/>
              </a:defRPr>
            </a:pPr>
            <a:r>
              <a:rPr lang="en-US" sz="2400" kern="1200" dirty="0">
                <a:solidFill>
                  <a:schemeClr val="bg1"/>
                </a:solidFill>
                <a:latin typeface="Gill Sans MT" panose="020B0502020104020203"/>
                <a:ea typeface="+mn-ea"/>
                <a:cs typeface="+mn-cs"/>
              </a:rPr>
              <a:t>Percentage of Students At-Risk or Presenting EB Problems Receiving Services </a:t>
            </a:r>
          </a:p>
        </p:txBody>
      </p:sp>
      <p:sp>
        <p:nvSpPr>
          <p:cNvPr id="3" name="TextBox 2"/>
          <p:cNvSpPr txBox="1"/>
          <p:nvPr/>
        </p:nvSpPr>
        <p:spPr>
          <a:xfrm>
            <a:off x="628650" y="2990098"/>
            <a:ext cx="2743200" cy="1754326"/>
          </a:xfrm>
          <a:prstGeom prst="rect">
            <a:avLst/>
          </a:prstGeom>
          <a:solidFill>
            <a:schemeClr val="tx2">
              <a:lumMod val="60000"/>
              <a:lumOff val="40000"/>
            </a:schemeClr>
          </a:solidFill>
        </p:spPr>
        <p:txBody>
          <a:bodyPr wrap="square" rtlCol="0">
            <a:spAutoFit/>
          </a:bodyPr>
          <a:lstStyle/>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Students at risk for or presenting EB problems (as rated by teachers) received more services in the ISF condition compared to the PBIS-only and PBIS+SMH conditions during the first year of intervention</a:t>
            </a:r>
            <a:endParaRPr lang="en-US" sz="1350" kern="1200" dirty="0">
              <a:latin typeface="Gill Sans MT" panose="020B0502020104020203"/>
              <a:ea typeface="+mn-ea"/>
              <a:cs typeface="+mn-cs"/>
            </a:endParaRPr>
          </a:p>
          <a:p>
            <a:pPr defTabSz="685800">
              <a:buClrTx/>
            </a:pPr>
            <a:r>
              <a:rPr lang="en-US" sz="1350" kern="1200" dirty="0">
                <a:latin typeface="Gill Sans MT" panose="020B0502020104020203"/>
                <a:ea typeface="+mn-ea"/>
                <a:cs typeface="+mn-cs"/>
              </a:rPr>
              <a:t> </a:t>
            </a:r>
          </a:p>
        </p:txBody>
      </p:sp>
    </p:spTree>
    <p:extLst>
      <p:ext uri="{BB962C8B-B14F-4D97-AF65-F5344CB8AC3E}">
        <p14:creationId xmlns:p14="http://schemas.microsoft.com/office/powerpoint/2010/main" val="3551225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3566160" y="1899666"/>
          <a:ext cx="4492752" cy="350647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90372" y="550926"/>
            <a:ext cx="7571232" cy="830997"/>
          </a:xfrm>
          <a:prstGeom prst="rect">
            <a:avLst/>
          </a:prstGeom>
          <a:solidFill>
            <a:schemeClr val="accent1"/>
          </a:solidFill>
        </p:spPr>
        <p:txBody>
          <a:bodyPr wrap="square" rtlCol="0">
            <a:spAutoFit/>
          </a:bodyPr>
          <a:lstStyle/>
          <a:p>
            <a:pPr algn="ctr" defTabSz="685800">
              <a:buClrTx/>
            </a:pPr>
            <a:r>
              <a:rPr lang="en-US" sz="2400" kern="1200" dirty="0">
                <a:solidFill>
                  <a:schemeClr val="bg1"/>
                </a:solidFill>
                <a:latin typeface="Gill Sans MT" panose="020B0502020104020203"/>
                <a:ea typeface="+mn-ea"/>
                <a:cs typeface="+mn-cs"/>
              </a:rPr>
              <a:t>Services in ISF Schools for Students At-Risk and at Elevated-Risk for EB </a:t>
            </a:r>
          </a:p>
        </p:txBody>
      </p:sp>
      <p:sp>
        <p:nvSpPr>
          <p:cNvPr id="3" name="TextBox 2"/>
          <p:cNvSpPr txBox="1"/>
          <p:nvPr/>
        </p:nvSpPr>
        <p:spPr>
          <a:xfrm>
            <a:off x="480060" y="2160270"/>
            <a:ext cx="2523744" cy="3416320"/>
          </a:xfrm>
          <a:prstGeom prst="rect">
            <a:avLst/>
          </a:prstGeom>
          <a:solidFill>
            <a:schemeClr val="tx2">
              <a:lumMod val="60000"/>
              <a:lumOff val="40000"/>
            </a:schemeClr>
          </a:solidFill>
        </p:spPr>
        <p:txBody>
          <a:bodyPr wrap="square" rtlCol="0">
            <a:spAutoFit/>
          </a:bodyPr>
          <a:lstStyle/>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Prior to intervention, schools supported 9.6% of students identified with elevated risk for EB problems and 19.8% of students identified with extremely elevated risk for EB problems</a:t>
            </a:r>
          </a:p>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After one year of ISF intervention, ISF schools were serving 20.8% of students identified as elevated and 40.7% of students identified as extremely elevated</a:t>
            </a:r>
          </a:p>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Essentially doubled the number of students receiving needed services</a:t>
            </a:r>
          </a:p>
        </p:txBody>
      </p:sp>
    </p:spTree>
    <p:extLst>
      <p:ext uri="{BB962C8B-B14F-4D97-AF65-F5344CB8AC3E}">
        <p14:creationId xmlns:p14="http://schemas.microsoft.com/office/powerpoint/2010/main" val="602111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3799332" y="2132838"/>
          <a:ext cx="4204716"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861822" y="646938"/>
            <a:ext cx="7420356" cy="830997"/>
          </a:xfrm>
          <a:prstGeom prst="rect">
            <a:avLst/>
          </a:prstGeom>
          <a:solidFill>
            <a:schemeClr val="accent1"/>
          </a:solidFill>
        </p:spPr>
        <p:txBody>
          <a:bodyPr wrap="square" rtlCol="0">
            <a:spAutoFit/>
          </a:bodyPr>
          <a:lstStyle/>
          <a:p>
            <a:pPr algn="ctr" defTabSz="685800">
              <a:buClrTx/>
              <a:defRPr sz="1862" b="0" i="0" u="none" strike="noStrike" kern="1200" spc="0" baseline="0">
                <a:solidFill>
                  <a:srgbClr val="000000">
                    <a:lumMod val="65000"/>
                    <a:lumOff val="35000"/>
                  </a:srgbClr>
                </a:solidFill>
                <a:latin typeface="+mn-lt"/>
                <a:ea typeface="+mn-ea"/>
                <a:cs typeface="+mn-cs"/>
              </a:defRPr>
            </a:pPr>
            <a:r>
              <a:rPr lang="en-US" sz="2400" kern="1200" dirty="0">
                <a:solidFill>
                  <a:schemeClr val="bg1"/>
                </a:solidFill>
                <a:latin typeface="Gill Sans MT" panose="020B0502020104020203"/>
                <a:ea typeface="+mn-ea"/>
                <a:cs typeface="+mn-cs"/>
              </a:rPr>
              <a:t>Percentage of African American Students Connected to Services Across Conditions  </a:t>
            </a:r>
          </a:p>
        </p:txBody>
      </p:sp>
      <p:sp>
        <p:nvSpPr>
          <p:cNvPr id="3" name="TextBox 2"/>
          <p:cNvSpPr txBox="1"/>
          <p:nvPr/>
        </p:nvSpPr>
        <p:spPr>
          <a:xfrm>
            <a:off x="589788" y="3079242"/>
            <a:ext cx="2633472" cy="1338828"/>
          </a:xfrm>
          <a:prstGeom prst="rect">
            <a:avLst/>
          </a:prstGeom>
          <a:solidFill>
            <a:schemeClr val="tx2">
              <a:lumMod val="60000"/>
              <a:lumOff val="40000"/>
            </a:schemeClr>
          </a:solidFill>
        </p:spPr>
        <p:txBody>
          <a:bodyPr wrap="square" rtlCol="0">
            <a:spAutoFit/>
          </a:bodyPr>
          <a:lstStyle/>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A greater proportion of African American students were connected to services in the ISF condition (47.7%) compared to the other two conditions (23.1%)</a:t>
            </a:r>
          </a:p>
        </p:txBody>
      </p:sp>
    </p:spTree>
    <p:extLst>
      <p:ext uri="{BB962C8B-B14F-4D97-AF65-F5344CB8AC3E}">
        <p14:creationId xmlns:p14="http://schemas.microsoft.com/office/powerpoint/2010/main" val="3387379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E9D77A-288F-4F1C-91AF-DD0371262E36}"/>
              </a:ext>
            </a:extLst>
          </p:cNvPr>
          <p:cNvGraphicFramePr/>
          <p:nvPr/>
        </p:nvGraphicFramePr>
        <p:xfrm>
          <a:off x="3745992" y="2033778"/>
          <a:ext cx="4712208" cy="332232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28650" y="576073"/>
            <a:ext cx="7829550" cy="830997"/>
          </a:xfrm>
          <a:prstGeom prst="rect">
            <a:avLst/>
          </a:prstGeom>
          <a:solidFill>
            <a:schemeClr val="accent1"/>
          </a:solidFill>
        </p:spPr>
        <p:txBody>
          <a:bodyPr wrap="square" rtlCol="0">
            <a:spAutoFit/>
          </a:bodyPr>
          <a:lstStyle/>
          <a:p>
            <a:pPr algn="ctr" defTabSz="685800">
              <a:buClrTx/>
              <a:defRPr sz="1400" b="0" i="0" u="none" strike="noStrike" kern="1200" cap="none" spc="20" baseline="0">
                <a:solidFill>
                  <a:srgbClr val="000000">
                    <a:lumMod val="50000"/>
                    <a:lumOff val="50000"/>
                  </a:srgbClr>
                </a:solidFill>
                <a:latin typeface="+mn-lt"/>
                <a:ea typeface="+mn-ea"/>
                <a:cs typeface="+mn-cs"/>
              </a:defRPr>
            </a:pPr>
            <a:r>
              <a:rPr lang="en-US" sz="2400" kern="1200" spc="15" dirty="0">
                <a:solidFill>
                  <a:schemeClr val="bg1"/>
                </a:solidFill>
                <a:latin typeface="Gill Sans MT" panose="020B0502020104020203"/>
                <a:ea typeface="+mn-ea"/>
                <a:cs typeface="+mn-cs"/>
              </a:rPr>
              <a:t>Percentage of Students With Abnormal SDQ Risk</a:t>
            </a:r>
          </a:p>
          <a:p>
            <a:pPr algn="ctr" defTabSz="685800">
              <a:buClrTx/>
              <a:defRPr sz="1400" b="0" i="0" u="none" strike="noStrike" kern="1200" cap="none" spc="20" baseline="0">
                <a:solidFill>
                  <a:srgbClr val="000000">
                    <a:lumMod val="50000"/>
                    <a:lumOff val="50000"/>
                  </a:srgbClr>
                </a:solidFill>
                <a:latin typeface="+mn-lt"/>
                <a:ea typeface="+mn-ea"/>
                <a:cs typeface="+mn-cs"/>
              </a:defRPr>
            </a:pPr>
            <a:r>
              <a:rPr lang="en-US" sz="2400" kern="1200" spc="15" dirty="0">
                <a:solidFill>
                  <a:schemeClr val="bg1"/>
                </a:solidFill>
                <a:latin typeface="Gill Sans MT" panose="020B0502020104020203"/>
                <a:ea typeface="+mn-ea"/>
                <a:cs typeface="+mn-cs"/>
              </a:rPr>
              <a:t>Student Ratings</a:t>
            </a:r>
          </a:p>
        </p:txBody>
      </p:sp>
      <p:sp>
        <p:nvSpPr>
          <p:cNvPr id="3" name="TextBox 2"/>
          <p:cNvSpPr txBox="1"/>
          <p:nvPr/>
        </p:nvSpPr>
        <p:spPr>
          <a:xfrm>
            <a:off x="301752" y="2517691"/>
            <a:ext cx="3086100" cy="2377574"/>
          </a:xfrm>
          <a:prstGeom prst="rect">
            <a:avLst/>
          </a:prstGeom>
          <a:solidFill>
            <a:schemeClr val="tx2">
              <a:lumMod val="60000"/>
              <a:lumOff val="40000"/>
            </a:schemeClr>
          </a:solidFill>
        </p:spPr>
        <p:txBody>
          <a:bodyPr wrap="square" rtlCol="0">
            <a:spAutoFit/>
          </a:bodyPr>
          <a:lstStyle/>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The percentage of students reporting Abnormal levels of risk on the SDQ declined from pre-treatment to post-treatment for the ISF condition</a:t>
            </a:r>
          </a:p>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Other groups reported similar (PBIS) or slightly increasing (PBIS +SMH) percentages of cases with Abnormal risk post-treatment</a:t>
            </a:r>
          </a:p>
          <a:p>
            <a:pPr marL="214313" indent="-214313" defTabSz="685800">
              <a:buClrTx/>
              <a:buFont typeface="Arial" charset="0"/>
              <a:buChar char="•"/>
            </a:pPr>
            <a:r>
              <a:rPr lang="en-US" sz="1350" kern="1200" dirty="0">
                <a:solidFill>
                  <a:srgbClr val="FFFFFF"/>
                </a:solidFill>
                <a:latin typeface="Gill Sans MT" panose="020B0502020104020203"/>
                <a:ea typeface="+mn-ea"/>
                <a:cs typeface="+mn-cs"/>
              </a:rPr>
              <a:t>In middle school, all three treatment groups yielded similar percentages of students noting high risk</a:t>
            </a:r>
          </a:p>
        </p:txBody>
      </p:sp>
    </p:spTree>
    <p:extLst>
      <p:ext uri="{BB962C8B-B14F-4D97-AF65-F5344CB8AC3E}">
        <p14:creationId xmlns:p14="http://schemas.microsoft.com/office/powerpoint/2010/main" val="807454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dirty="0"/>
              <a:t>CONTEXT</a:t>
            </a:r>
          </a:p>
        </p:txBody>
      </p:sp>
      <p:sp>
        <p:nvSpPr>
          <p:cNvPr id="4099" name="Rectangle 3"/>
          <p:cNvSpPr>
            <a:spLocks noGrp="1" noChangeArrowheads="1"/>
          </p:cNvSpPr>
          <p:nvPr>
            <p:ph idx="1"/>
          </p:nvPr>
        </p:nvSpPr>
        <p:spPr/>
        <p:txBody>
          <a:bodyPr>
            <a:noAutofit/>
          </a:bodyPr>
          <a:lstStyle/>
          <a:p>
            <a:pPr eaLnBrk="1" hangingPunct="1">
              <a:spcBef>
                <a:spcPts val="0"/>
              </a:spcBef>
              <a:spcAft>
                <a:spcPts val="600"/>
              </a:spcAft>
            </a:pPr>
            <a:r>
              <a:rPr lang="en-US" sz="2400" dirty="0"/>
              <a:t>One in 5 youth have a MH </a:t>
            </a:r>
            <a:r>
              <a:rPr lang="ja-JP" altLang="en-US" sz="2400" dirty="0"/>
              <a:t>“</a:t>
            </a:r>
            <a:r>
              <a:rPr lang="en-US" sz="2400" dirty="0"/>
              <a:t>condition</a:t>
            </a:r>
            <a:r>
              <a:rPr lang="ja-JP" altLang="en-US" sz="2400" dirty="0"/>
              <a:t>”</a:t>
            </a:r>
            <a:endParaRPr lang="en-US" sz="2400" dirty="0"/>
          </a:p>
          <a:p>
            <a:pPr eaLnBrk="1" hangingPunct="1">
              <a:spcBef>
                <a:spcPts val="0"/>
              </a:spcBef>
              <a:spcAft>
                <a:spcPts val="600"/>
              </a:spcAft>
            </a:pPr>
            <a:r>
              <a:rPr lang="en-US" sz="2400" dirty="0"/>
              <a:t>At least 50%, perhaps 80%, of those get no treatment</a:t>
            </a:r>
          </a:p>
          <a:p>
            <a:pPr eaLnBrk="1" hangingPunct="1">
              <a:spcBef>
                <a:spcPts val="0"/>
              </a:spcBef>
              <a:spcAft>
                <a:spcPts val="600"/>
              </a:spcAft>
            </a:pPr>
            <a:r>
              <a:rPr lang="en-US" sz="2400" dirty="0"/>
              <a:t>School is </a:t>
            </a:r>
            <a:r>
              <a:rPr lang="ja-JP" altLang="en-US" sz="2400" dirty="0"/>
              <a:t>“</a:t>
            </a:r>
            <a:r>
              <a:rPr lang="en-US" sz="2400" dirty="0" err="1"/>
              <a:t>defacto</a:t>
            </a:r>
            <a:r>
              <a:rPr lang="ja-JP" altLang="en-US" sz="2400" dirty="0"/>
              <a:t>”</a:t>
            </a:r>
            <a:r>
              <a:rPr lang="en-US" sz="2400" dirty="0"/>
              <a:t> MH provider</a:t>
            </a:r>
          </a:p>
          <a:p>
            <a:pPr eaLnBrk="1" hangingPunct="1">
              <a:spcBef>
                <a:spcPts val="0"/>
              </a:spcBef>
              <a:spcAft>
                <a:spcPts val="600"/>
              </a:spcAft>
            </a:pPr>
            <a:r>
              <a:rPr lang="en-US" sz="2400" dirty="0"/>
              <a:t>Juvenile Justice system is next level of system default</a:t>
            </a:r>
          </a:p>
          <a:p>
            <a:pPr eaLnBrk="1" hangingPunct="1">
              <a:spcBef>
                <a:spcPts val="0"/>
              </a:spcBef>
              <a:spcAft>
                <a:spcPts val="600"/>
              </a:spcAft>
            </a:pPr>
            <a:r>
              <a:rPr lang="en-US" sz="2400" dirty="0"/>
              <a:t>Suicide is 2nd leading cause of death among young adults</a:t>
            </a:r>
          </a:p>
          <a:p>
            <a:pPr eaLnBrk="1" hangingPunct="1">
              <a:spcBef>
                <a:spcPts val="0"/>
              </a:spcBef>
              <a:spcAft>
                <a:spcPts val="600"/>
              </a:spcAft>
            </a:pPr>
            <a:r>
              <a:rPr lang="en-US" sz="2400" dirty="0"/>
              <a:t>Factors that impact mental health </a:t>
            </a:r>
            <a:r>
              <a:rPr lang="en-US" sz="2000" dirty="0"/>
              <a:t>occur</a:t>
            </a:r>
            <a:r>
              <a:rPr lang="en-US" sz="2400" dirty="0"/>
              <a:t>  </a:t>
            </a:r>
            <a:r>
              <a:rPr lang="en-US" sz="2400" i="1" dirty="0"/>
              <a:t>‘round the clock’</a:t>
            </a:r>
          </a:p>
          <a:p>
            <a:pPr eaLnBrk="1" hangingPunct="1">
              <a:spcBef>
                <a:spcPts val="0"/>
              </a:spcBef>
              <a:spcAft>
                <a:spcPts val="600"/>
              </a:spcAft>
            </a:pPr>
            <a:r>
              <a:rPr lang="en-US" sz="2400" dirty="0"/>
              <a:t>It is challenging for educators to address the factors beyond school</a:t>
            </a:r>
          </a:p>
          <a:p>
            <a:pPr eaLnBrk="1" hangingPunct="1">
              <a:spcBef>
                <a:spcPts val="0"/>
              </a:spcBef>
              <a:spcAft>
                <a:spcPts val="600"/>
              </a:spcAft>
            </a:pPr>
            <a:r>
              <a:rPr lang="en-US" sz="2400" dirty="0"/>
              <a:t>It is challenging for community providers to address the factors in school</a:t>
            </a:r>
          </a:p>
        </p:txBody>
      </p:sp>
    </p:spTree>
    <p:extLst>
      <p:ext uri="{BB962C8B-B14F-4D97-AF65-F5344CB8AC3E}">
        <p14:creationId xmlns:p14="http://schemas.microsoft.com/office/powerpoint/2010/main" val="1550686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44264</TotalTime>
  <Words>7973</Words>
  <Application>Microsoft Macintosh PowerPoint</Application>
  <PresentationFormat>On-screen Show (4:3)</PresentationFormat>
  <Paragraphs>1034</Paragraphs>
  <Slides>84</Slides>
  <Notes>49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84</vt:i4>
      </vt:variant>
    </vt:vector>
  </HeadingPairs>
  <TitlesOfParts>
    <vt:vector size="100" baseType="lpstr">
      <vt:lpstr>Arial</vt:lpstr>
      <vt:lpstr>Calibri</vt:lpstr>
      <vt:lpstr>Comic Sans MS</vt:lpstr>
      <vt:lpstr>Georgia</vt:lpstr>
      <vt:lpstr>Gill Sans MT</vt:lpstr>
      <vt:lpstr>Mangal</vt:lpstr>
      <vt:lpstr>Noto Sans Symbols</vt:lpstr>
      <vt:lpstr>Palatino Linotype</vt:lpstr>
      <vt:lpstr>PT Sans Caption</vt:lpstr>
      <vt:lpstr>Segoe</vt:lpstr>
      <vt:lpstr>Times New Roman</vt:lpstr>
      <vt:lpstr>Trebuchet MS</vt:lpstr>
      <vt:lpstr>Tw Cen MT</vt:lpstr>
      <vt:lpstr>Webdings</vt:lpstr>
      <vt:lpstr>Wingdings</vt:lpstr>
      <vt:lpstr>Office Theme</vt:lpstr>
      <vt:lpstr>Enhancing your PBIS Implementation through an Interconnected Systems Framework</vt:lpstr>
      <vt:lpstr>PowerPoint Presentation</vt:lpstr>
      <vt:lpstr>Introductions and How You Got “Here”</vt:lpstr>
      <vt:lpstr>Objectives</vt:lpstr>
      <vt:lpstr>Acknowledgments</vt:lpstr>
      <vt:lpstr>A Few Notes</vt:lpstr>
      <vt:lpstr>Context and history</vt:lpstr>
      <vt:lpstr>CONTEXT</vt:lpstr>
      <vt:lpstr>CONTEXT</vt:lpstr>
      <vt:lpstr>Context</vt:lpstr>
      <vt:lpstr>Big Picture Challenges:</vt:lpstr>
      <vt:lpstr>Perceived Barriers</vt:lpstr>
      <vt:lpstr>Complication:  Initiative Overload  </vt:lpstr>
      <vt:lpstr>Alignment of Initiatives Related to PBIS is Guided by the Six MTSS Features</vt:lpstr>
      <vt:lpstr>Literature on why a MTSS should be used to install practices:</vt:lpstr>
      <vt:lpstr>Why Use a MTSS/PBIS Framework To integrate trauma informed approaches  and SEL competencies? </vt:lpstr>
      <vt:lpstr>PowerPoint Presentation</vt:lpstr>
      <vt:lpstr>The PBIS Framework </vt:lpstr>
      <vt:lpstr>PowerPoint Presentation</vt:lpstr>
      <vt:lpstr>PowerPoint Presentation</vt:lpstr>
      <vt:lpstr>Outcomes associated with Implementation </vt:lpstr>
      <vt:lpstr>Experimental Research on SWPBIS</vt:lpstr>
      <vt:lpstr>PowerPoint Presentation</vt:lpstr>
      <vt:lpstr>PBIS Provides a Solid Foundation…. but More is Needed…</vt:lpstr>
      <vt:lpstr>What is an Interconnected systems framework (ISF)?</vt:lpstr>
      <vt:lpstr>Alignment of PBIS &amp; Mental Health</vt:lpstr>
      <vt:lpstr>ISF History/Development:</vt:lpstr>
      <vt:lpstr>2019-2024 OSEP’s  National PBIS Center (PBIS V - 2018- 2024)  </vt:lpstr>
      <vt:lpstr>The Interconnected Systems Framework (ISF)</vt:lpstr>
      <vt:lpstr>ISF Defined</vt:lpstr>
      <vt:lpstr>ISF Enhances MTSS Core Features </vt:lpstr>
      <vt:lpstr>What if… ?</vt:lpstr>
      <vt:lpstr>PowerPoint Presentation</vt:lpstr>
      <vt:lpstr>PowerPoint Presentation</vt:lpstr>
      <vt:lpstr>PowerPoint Presentation</vt:lpstr>
      <vt:lpstr>Advantages of Implementing an ISF  (What will be different)</vt:lpstr>
      <vt:lpstr>Why an Interconnected Systems Framework?</vt:lpstr>
      <vt:lpstr>1. Single System of Delivery One set of teams </vt:lpstr>
      <vt:lpstr>What Does it Mean to Integrate?</vt:lpstr>
      <vt:lpstr>Example (*EARLY CHILDHOOD)</vt:lpstr>
      <vt:lpstr>2. Access is NOT Enough Success is defined by student impact</vt:lpstr>
      <vt:lpstr>PowerPoint Presentation</vt:lpstr>
      <vt:lpstr>Example</vt:lpstr>
      <vt:lpstr>3. Mental Health is FOR ALL From Few to ALL</vt:lpstr>
      <vt:lpstr>PowerPoint Presentation</vt:lpstr>
      <vt:lpstr>MS Pyramid of Interventions</vt:lpstr>
      <vt:lpstr>4. Use MTSS Framework Need implementation science to guide the work </vt:lpstr>
      <vt:lpstr>Multiple Evidence-Based Interventions of Varying Intensity </vt:lpstr>
      <vt:lpstr>MTSS: A Continuum of Evidence-Based Practices (EBP’s) linked across Tiers</vt:lpstr>
      <vt:lpstr>Example: Data-Based Decision Process </vt:lpstr>
      <vt:lpstr>Where Do Specific “MH” Interventions Fit?</vt:lpstr>
      <vt:lpstr>PowerPoint Presentation</vt:lpstr>
      <vt:lpstr>PowerPoint Presentation</vt:lpstr>
      <vt:lpstr>PowerPoint Presentation</vt:lpstr>
      <vt:lpstr>STAGES of IMPLEMENTATION (Fixsen, Blasé, 2005)</vt:lpstr>
      <vt:lpstr>Symmetry of Process</vt:lpstr>
      <vt:lpstr>State/Regional/District Level</vt:lpstr>
      <vt:lpstr>PowerPoint Presentation</vt:lpstr>
      <vt:lpstr>PowerPoint Presentation</vt:lpstr>
      <vt:lpstr>Installing ISF at State/Regional/District Leadership Level</vt:lpstr>
      <vt:lpstr>2a. Use District Systems Fidelity Inventory Emphasize SEB (think cross system, rather than only district) </vt:lpstr>
      <vt:lpstr>ISF DCLT Installation Guide</vt:lpstr>
      <vt:lpstr>ISF Initiative Inventory ISF V2 Ch4: State/District Level Installation Guide (in press) - Step 2b: Conduct a Review of Current Initiatives</vt:lpstr>
      <vt:lpstr>ISF Initiative Inventory ISF V2 Ch4: State/District Level Installation Guide (in press) - Step 2b: Conduct a Review of Current Initiatives</vt:lpstr>
      <vt:lpstr>Building Level Installation</vt:lpstr>
      <vt:lpstr>PowerPoint Presentation</vt:lpstr>
      <vt:lpstr>Steps for Installation within Schools All steps guided by Coaches and DCLT </vt:lpstr>
      <vt:lpstr>Steps for Installation within Schools (Cont.) All steps guided by Coaches and DCLT </vt:lpstr>
      <vt:lpstr>Purpose of ISF Implementation Inventory</vt:lpstr>
      <vt:lpstr>ISF School Installation Guide ISF V2 Chapter 5 (in press)</vt:lpstr>
      <vt:lpstr>resources</vt:lpstr>
      <vt:lpstr>Follow Us On Social Media</vt:lpstr>
      <vt:lpstr>ISF Fact Sheets</vt:lpstr>
      <vt:lpstr>www.midwestpbis.org/interconnected-systems-framework/v2 </vt:lpstr>
      <vt:lpstr>PowerPoint Presentation</vt:lpstr>
      <vt:lpstr>PowerPoint Presentation</vt:lpstr>
      <vt:lpstr>Monograph Volume 2 Official Publication!</vt:lpstr>
      <vt:lpstr>Review of preliminary results of a random control trial</vt:lpstr>
      <vt:lpstr>Our First RCT: </vt:lpstr>
      <vt:lpstr>Teaming *</vt:lpstr>
      <vt:lpstr>PowerPoint Presentation</vt:lpstr>
      <vt:lpstr>PowerPoint Presentation</vt:lpstr>
      <vt:lpstr>PowerPoint Presentation</vt:lpstr>
      <vt:lpstr>PowerPoint Presentation</vt:lpstr>
    </vt:vector>
  </TitlesOfParts>
  <Company>MWPBIS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APBS Half Day draft</dc:title>
  <dc:creator>Kelly Perales</dc:creator>
  <cp:lastModifiedBy>Microsoft Office User</cp:lastModifiedBy>
  <cp:revision>366</cp:revision>
  <cp:lastPrinted>2020-07-14T16:40:49Z</cp:lastPrinted>
  <dcterms:created xsi:type="dcterms:W3CDTF">2018-03-09T13:10:25Z</dcterms:created>
  <dcterms:modified xsi:type="dcterms:W3CDTF">2021-10-06T21:44:21Z</dcterms:modified>
</cp:coreProperties>
</file>