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59" r:id="rId3"/>
    <p:sldId id="258" r:id="rId4"/>
    <p:sldId id="260" r:id="rId5"/>
    <p:sldId id="604" r:id="rId6"/>
    <p:sldId id="261" r:id="rId7"/>
    <p:sldId id="292" r:id="rId8"/>
    <p:sldId id="579" r:id="rId9"/>
    <p:sldId id="577" r:id="rId10"/>
    <p:sldId id="320" r:id="rId11"/>
    <p:sldId id="323" r:id="rId12"/>
    <p:sldId id="574" r:id="rId13"/>
    <p:sldId id="562" r:id="rId14"/>
    <p:sldId id="563" r:id="rId15"/>
    <p:sldId id="596" r:id="rId16"/>
    <p:sldId id="584" r:id="rId17"/>
    <p:sldId id="350" r:id="rId18"/>
    <p:sldId id="585" r:id="rId19"/>
    <p:sldId id="589" r:id="rId20"/>
    <p:sldId id="588" r:id="rId21"/>
    <p:sldId id="283" r:id="rId22"/>
    <p:sldId id="590" r:id="rId23"/>
    <p:sldId id="264" r:id="rId24"/>
    <p:sldId id="591" r:id="rId25"/>
    <p:sldId id="592" r:id="rId26"/>
    <p:sldId id="593" r:id="rId27"/>
    <p:sldId id="595" r:id="rId28"/>
    <p:sldId id="594" r:id="rId29"/>
    <p:sldId id="262" r:id="rId30"/>
    <p:sldId id="597" r:id="rId31"/>
    <p:sldId id="598" r:id="rId32"/>
    <p:sldId id="274" r:id="rId33"/>
    <p:sldId id="605" r:id="rId34"/>
    <p:sldId id="600" r:id="rId35"/>
    <p:sldId id="601" r:id="rId36"/>
    <p:sldId id="599" r:id="rId37"/>
    <p:sldId id="603" r:id="rId38"/>
    <p:sldId id="6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62"/>
    <p:restoredTop sz="71577"/>
  </p:normalViewPr>
  <p:slideViewPr>
    <p:cSldViewPr snapToGrid="0" snapToObjects="1">
      <p:cViewPr varScale="1">
        <p:scale>
          <a:sx n="56" d="100"/>
          <a:sy n="56" d="100"/>
        </p:scale>
        <p:origin x="336" y="176"/>
      </p:cViewPr>
      <p:guideLst/>
    </p:cSldViewPr>
  </p:slideViewPr>
  <p:outlineViewPr>
    <p:cViewPr>
      <p:scale>
        <a:sx n="33" d="100"/>
        <a:sy n="33" d="100"/>
      </p:scale>
      <p:origin x="0" y="-15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herryschoenberg/Dropbox/Working%20Documents%202016/Reports/Quarterly%20Report%20Winter%202019/Training%20Satisfaction%20with%20Chart%20Fall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Training Satisfaction Aug - Dec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947112731342935"/>
          <c:y val="0.13993019197207679"/>
          <c:w val="0.79881120240029224"/>
          <c:h val="0.4405197125228456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Sheet1!$A$1:$A$14</c:f>
              <c:strCache>
                <c:ptCount val="14"/>
                <c:pt idx="0">
                  <c:v>Enhancing the Superpowers of School Administrative Assistants</c:v>
                </c:pt>
                <c:pt idx="1">
                  <c:v>Navigating SWIS Webinar</c:v>
                </c:pt>
                <c:pt idx="2">
                  <c:v>VTPBiS Coordinators "Welcome Back" Webinar</c:v>
                </c:pt>
                <c:pt idx="3">
                  <c:v>Navigating SWIS – CICO Webinar</c:v>
                </c:pt>
                <c:pt idx="4">
                  <c:v>Rule 4500 Webinar</c:v>
                </c:pt>
                <c:pt idx="5">
                  <c:v>PBIS in 60 Minutes Webinar</c:v>
                </c:pt>
                <c:pt idx="6">
                  <c:v>Vermont Annual PBiS Leadership Forum</c:v>
                </c:pt>
                <c:pt idx="7">
                  <c:v>Restorative Practices within MTSS</c:v>
                </c:pt>
                <c:pt idx="8">
                  <c:v>Crisis Prevention and Intervention (CPI)</c:v>
                </c:pt>
                <c:pt idx="9">
                  <c:v>Understand Trauma within a PBIS Framework</c:v>
                </c:pt>
                <c:pt idx="10">
                  <c:v>FBA/BSP  </c:v>
                </c:pt>
                <c:pt idx="11">
                  <c:v>Relationship Building &amp; De-escalation</c:v>
                </c:pt>
                <c:pt idx="12">
                  <c:v>Universal Screening Webinar</c:v>
                </c:pt>
                <c:pt idx="13">
                  <c:v>Bullying Prevention Webinar</c:v>
                </c:pt>
              </c:strCache>
            </c:strRef>
          </c:cat>
          <c:val>
            <c:numRef>
              <c:f>Sheet1!$B$1:$B$14</c:f>
              <c:numCache>
                <c:formatCode>General</c:formatCode>
                <c:ptCount val="1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96.61</c:v>
                </c:pt>
                <c:pt idx="7">
                  <c:v>100</c:v>
                </c:pt>
                <c:pt idx="8">
                  <c:v>100</c:v>
                </c:pt>
                <c:pt idx="9">
                  <c:v>96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07-D041-ACF1-D6B2A47EF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4003999"/>
        <c:axId val="1747382111"/>
      </c:barChart>
      <c:catAx>
        <c:axId val="1754003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382111"/>
        <c:crosses val="autoZero"/>
        <c:auto val="1"/>
        <c:lblAlgn val="ctr"/>
        <c:lblOffset val="100"/>
        <c:noMultiLvlLbl val="0"/>
      </c:catAx>
      <c:valAx>
        <c:axId val="174738211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400399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7E806-8BA8-B84E-8E93-3DEE32E66683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E3187-1A0F-A041-87FB-39F77E522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F2EBE9D-31D1-3647-81D8-37085024F7A4}" type="slidenum">
              <a:rPr lang="en-US" altLang="en-US">
                <a:latin typeface="Times New Roman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Times New Roman" charset="0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838" y="704850"/>
            <a:ext cx="6175375" cy="3475038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21188"/>
            <a:ext cx="5027612" cy="417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82" tIns="50141" rIns="100282" bIns="50141"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charset="0"/>
                <a:ea typeface="ＭＳ Ｐゴシック" charset="-128"/>
              </a:rPr>
              <a:t>Please make sure you have copies of the materials so you and your team can familiarize yourself with them.</a:t>
            </a:r>
          </a:p>
        </p:txBody>
      </p:sp>
    </p:spTree>
    <p:extLst>
      <p:ext uri="{BB962C8B-B14F-4D97-AF65-F5344CB8AC3E}">
        <p14:creationId xmlns:p14="http://schemas.microsoft.com/office/powerpoint/2010/main" val="1915734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1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No singular universally agreed-upon definition for whole-school restorative approaches (Fronius et al., 2016)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r>
              <a:rPr lang="en-US" sz="1200" dirty="0"/>
              <a:t>What resonates with you in these core principles?</a:t>
            </a:r>
          </a:p>
          <a:p>
            <a:r>
              <a:rPr lang="en-US" sz="1200" dirty="0"/>
              <a:t>How might put these principles into action to help make PBIS more meaningful to staff?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034F8-56C4-E34B-8F55-E9632CBD48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48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034F8-56C4-E34B-8F55-E9632CBD48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79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Co-creation of norms/expectations</a:t>
            </a:r>
          </a:p>
          <a:p>
            <a:r>
              <a:rPr lang="en-US" dirty="0"/>
              <a:t>Engaging students in learning norms/expectations</a:t>
            </a:r>
          </a:p>
          <a:p>
            <a:r>
              <a:rPr lang="en-US" dirty="0"/>
              <a:t>Student voice and choice in recognition systems</a:t>
            </a:r>
          </a:p>
          <a:p>
            <a:r>
              <a:rPr lang="en-US" dirty="0"/>
              <a:t>Restorative approaches to responses to </a:t>
            </a:r>
            <a:r>
              <a:rPr lang="en-US"/>
              <a:t>problem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034F8-56C4-E34B-8F55-E9632CBD48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65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C336CF-0504-F944-80EB-825DB07496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A0F782-B448-0343-89FD-43332C9D08F0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1817C4F7-A3DE-9B48-9EF0-6C05B509EC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25" y="674688"/>
            <a:ext cx="6127750" cy="3448050"/>
          </a:xfrm>
          <a:ln/>
        </p:spPr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C615CB25-1B2E-7E42-BF9F-D50979454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</p:spPr>
        <p:txBody>
          <a:bodyPr lIns="88725" tIns="44364" rIns="88725" bIns="44364"/>
          <a:lstStyle/>
          <a:p>
            <a:pPr>
              <a:buFontTx/>
              <a:buChar char="•"/>
            </a:pPr>
            <a:r>
              <a:rPr lang="en-US" altLang="en-US" dirty="0">
                <a:cs typeface="Times New Roman" panose="02020603050405020304" pitchFamily="18" charset="0"/>
              </a:rPr>
              <a:t>Communication is essential in order for school-wide positive behavior support to be successful and maintained across school years.  </a:t>
            </a:r>
          </a:p>
          <a:p>
            <a:pPr>
              <a:buFontTx/>
              <a:buChar char="•"/>
            </a:pPr>
            <a:r>
              <a:rPr lang="en-US" altLang="en-US" dirty="0">
                <a:cs typeface="Times New Roman" panose="02020603050405020304" pitchFamily="18" charset="0"/>
              </a:rPr>
              <a:t>The more that faculty and staff are informed of the events and/or behavior patterns across campus on a consistent basis, the more they will feel as though they are part of the change process. </a:t>
            </a:r>
          </a:p>
          <a:p>
            <a:pPr>
              <a:buFontTx/>
              <a:buChar char="•"/>
            </a:pPr>
            <a:r>
              <a:rPr lang="en-US" altLang="en-US" dirty="0">
                <a:cs typeface="Times New Roman" panose="02020603050405020304" pitchFamily="18" charset="0"/>
              </a:rPr>
              <a:t> In addition, faculty will begin to understand what is happening across campus and in other classrooms.  </a:t>
            </a:r>
          </a:p>
          <a:p>
            <a:pPr>
              <a:buFontTx/>
              <a:buChar char="•"/>
            </a:pPr>
            <a:r>
              <a:rPr lang="en-US" altLang="en-US" dirty="0">
                <a:cs typeface="Times New Roman" panose="02020603050405020304" pitchFamily="18" charset="0"/>
              </a:rPr>
              <a:t>This frequent communication opens the dialogue in problem solving across campus. </a:t>
            </a:r>
          </a:p>
        </p:txBody>
      </p:sp>
    </p:spTree>
    <p:extLst>
      <p:ext uri="{BB962C8B-B14F-4D97-AF65-F5344CB8AC3E}">
        <p14:creationId xmlns:p14="http://schemas.microsoft.com/office/powerpoint/2010/main" val="3164407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Participants are encouraged to have discussions and hands-on materials to share</a:t>
            </a:r>
          </a:p>
          <a:p>
            <a:r>
              <a:rPr lang="en-US" dirty="0"/>
              <a:t>Built on principles of connected and participatory learning</a:t>
            </a:r>
          </a:p>
          <a:p>
            <a:r>
              <a:rPr lang="en-US" dirty="0"/>
              <a:t>Brings educators together to talk about the things that matter most to them: their interests, passions, and questions.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2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CBPC possible activity for afternoon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26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ECBC89B-AC2E-0541-904E-1686962057B9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91073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charset="-128"/>
              </a:rPr>
              <a:t>Sherry</a:t>
            </a:r>
          </a:p>
          <a:p>
            <a:r>
              <a:rPr lang="en-US" altLang="en-US">
                <a:ea typeface="ＭＳ Ｐゴシック" charset="-128"/>
              </a:rPr>
              <a:t>Raise your hand if you’ve been to this website?  This is the portal to access SWIS and PBIS Assessments – BoQ, BAT, SAS, SET</a:t>
            </a: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AC8A9C86-7D92-594D-A347-2C210983F704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43196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Sherry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555D3-C2CD-6A4D-83FC-8BB3B1E08D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9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5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53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for two</a:t>
            </a:r>
            <a:endParaRPr lang="en-US" b="0" dirty="0">
              <a:effectLst/>
            </a:endParaRP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one thing you did on holiday break that energized you to come back to school?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your leadership team do to ensure celebrations for students and staff throughout the year?</a:t>
            </a: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for four</a:t>
            </a:r>
            <a:endParaRPr lang="en-US" b="0" dirty="0">
              <a:effectLst/>
            </a:endParaRP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strategies do you have in place for ongoing and predictable feedback/input from faculty, staff, students, family and communities?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your team do with input from students/staff/families/communities?</a:t>
            </a:r>
          </a:p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for three</a:t>
            </a:r>
            <a:endParaRPr lang="en-US" b="0" dirty="0">
              <a:effectLst/>
            </a:endParaRP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opportunities exist for different levels of engagement/participation/commitment for stakeholders in actual implementation?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28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Related - Lack of buy-in most commonly identified barrier.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BD82-5C76-4E43-B2B8-9F8AD6B7DC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8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Buy-in: signifies the commitment of interested or affected parties to a decision ‐ to agree to give it support, often by having been involved in its formulation. </a:t>
            </a:r>
          </a:p>
          <a:p>
            <a:pPr marL="0" indent="0">
              <a:buNone/>
            </a:pPr>
            <a:r>
              <a:rPr lang="en-US" dirty="0"/>
              <a:t>• Participate: to take or have a part or share </a:t>
            </a:r>
          </a:p>
          <a:p>
            <a:pPr marL="0" indent="0">
              <a:buNone/>
            </a:pPr>
            <a:r>
              <a:rPr lang="en-US" dirty="0"/>
              <a:t>• Engage: become involved </a:t>
            </a:r>
          </a:p>
          <a:p>
            <a:pPr marL="0" indent="0">
              <a:buNone/>
            </a:pPr>
            <a:r>
              <a:rPr lang="en-US" dirty="0"/>
              <a:t>• Involve: to engage, require, demand</a:t>
            </a:r>
          </a:p>
          <a:p>
            <a:r>
              <a:rPr lang="en-US" dirty="0"/>
              <a:t>You need:</a:t>
            </a:r>
          </a:p>
          <a:p>
            <a:pPr marL="0" indent="0">
              <a:buNone/>
            </a:pPr>
            <a:r>
              <a:rPr lang="en-US" dirty="0"/>
              <a:t>All staff to buy‐in (or at least not sabotage) </a:t>
            </a:r>
          </a:p>
          <a:p>
            <a:pPr marL="0" indent="0">
              <a:buNone/>
            </a:pPr>
            <a:r>
              <a:rPr lang="en-US" dirty="0"/>
              <a:t>• Majority of staff to participate – 80% </a:t>
            </a:r>
          </a:p>
          <a:p>
            <a:pPr marL="0" indent="0">
              <a:buNone/>
            </a:pPr>
            <a:r>
              <a:rPr lang="en-US" dirty="0"/>
              <a:t>• Some staff to be engaged and ready to be involved </a:t>
            </a:r>
          </a:p>
          <a:p>
            <a:pPr marL="0" indent="0">
              <a:buNone/>
            </a:pPr>
            <a:r>
              <a:rPr lang="en-US" dirty="0"/>
              <a:t>• Some staff to be active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48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9BD82-5C76-4E43-B2B8-9F8AD6B7DC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54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9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No singular universally agreed-upon definition for whole-school restorative approaches (Fronius et al., 2016)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a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034F8-56C4-E34B-8F55-E9632CBD48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69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1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7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6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2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4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1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EE860-19B0-D14A-ADD7-C325ACEAC2B2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vermont.gov/documents/whole-school-restorative-approach-resource-guid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vermont.gov/documents/whole-school-restorative-approach-resource-guid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document/d/1KHaWUzpipofy5D7iqfGdOGb6zxehwlfHlAvQ5p9xg0w/edi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vermont.gov/documents/whole-school-restorative-approach-resource-guid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common/cms/files/pbisresources/TECBD_RJP%20in%20SWPBIS%20Eber,%20Swain-Bradway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vermont.org/resources/evaluation-tools/tiered-fidelity-inventory-tf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apps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KHaWUzpipofy5D7iqfGdOGb6zxehwlfHlAvQ5p9xg0w/edit" TargetMode="External"/><Relationship Id="rId2" Type="http://schemas.openxmlformats.org/officeDocument/2006/relationships/hyperlink" Target="http://education.vermont.gov/documents/whole-school-restorative-approach-resource-guid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bis.org/common/cms/files/pbisresources/TECBD_RJP%20in%20SWPBIS%20Eber,%20Swain-Bradway.pptx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3362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000">
              <a:latin typeface="Arial" charset="0"/>
            </a:endParaRPr>
          </a:p>
        </p:txBody>
      </p:sp>
      <p:pic>
        <p:nvPicPr>
          <p:cNvPr id="14336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21" y="1286899"/>
            <a:ext cx="2454356" cy="16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Box 1"/>
          <p:cNvSpPr txBox="1">
            <a:spLocks noChangeArrowheads="1"/>
          </p:cNvSpPr>
          <p:nvPr/>
        </p:nvSpPr>
        <p:spPr bwMode="auto">
          <a:xfrm>
            <a:off x="3759675" y="6217603"/>
            <a:ext cx="4672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Presented by the VTPBIS State Team </a:t>
            </a:r>
          </a:p>
        </p:txBody>
      </p:sp>
      <p:sp>
        <p:nvSpPr>
          <p:cNvPr id="143361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1483836"/>
          </a:xfrm>
        </p:spPr>
        <p:txBody>
          <a:bodyPr vert="horz" lIns="92075" tIns="46038" rIns="92075" bIns="46038" rtlCol="0">
            <a:noAutofit/>
          </a:bodyPr>
          <a:lstStyle/>
          <a:p>
            <a:pPr marL="0" indent="0" algn="ctr">
              <a:buNone/>
            </a:pPr>
            <a:r>
              <a:rPr lang="en-US" altLang="en-US" sz="3600" b="1" dirty="0">
                <a:solidFill>
                  <a:srgbClr val="006600"/>
                </a:solidFill>
                <a:ea typeface="ＭＳ Ｐゴシック" charset="-128"/>
              </a:rPr>
              <a:t>VTPBIS Coordinators January</a:t>
            </a:r>
          </a:p>
          <a:p>
            <a:pPr marL="0" indent="0" algn="ctr">
              <a:buNone/>
            </a:pPr>
            <a:r>
              <a:rPr lang="en-US" altLang="en-US" sz="3600" b="1" dirty="0">
                <a:solidFill>
                  <a:srgbClr val="006600"/>
                </a:solidFill>
                <a:ea typeface="ＭＳ Ｐゴシック" charset="-128"/>
              </a:rPr>
              <a:t>Learning and Networking Meeting</a:t>
            </a:r>
            <a:endParaRPr lang="en-US" altLang="en-US" sz="3600" b="1" i="1" dirty="0">
              <a:solidFill>
                <a:srgbClr val="0066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30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59E0-10F5-0B47-A035-FCD6603E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How do you engage staff in PBIS implementation? The target is at least 80% teacher buy-in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D0E57-3A1F-9D49-8650-99AF8105A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22" y="1825625"/>
            <a:ext cx="10375578" cy="41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5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6AF515-D498-0C4A-92DE-72AE2BBC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52396-CE16-ED4B-856A-DFB792D1B3C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20514" name="Rectangle 2">
            <a:extLst>
              <a:ext uri="{FF2B5EF4-FFF2-40B4-BE49-F238E27FC236}">
                <a16:creationId xmlns:a16="http://schemas.microsoft.com/office/drawing/2014/main" id="{AF69C18C-76C4-ED49-BA18-1D31B9894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does 80% buy in mean?</a:t>
            </a:r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08EC74F5-4EC0-AC48-80C1-9D9FC10C7D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1920" y="1529081"/>
            <a:ext cx="8229600" cy="4525963"/>
          </a:xfrm>
        </p:spPr>
        <p:txBody>
          <a:bodyPr/>
          <a:lstStyle/>
          <a:p>
            <a:pPr lvl="1">
              <a:buClr>
                <a:srgbClr val="FFEA18"/>
              </a:buClr>
              <a:buFont typeface="Wingdings" pitchFamily="2" charset="2"/>
              <a:buChar char="§"/>
            </a:pPr>
            <a:r>
              <a:rPr lang="en-US" altLang="en-US" sz="3600" b="1" dirty="0"/>
              <a:t>Consensus means that I agree to:</a:t>
            </a:r>
            <a:br>
              <a:rPr lang="en-US" altLang="en-US" sz="3600" dirty="0"/>
            </a:br>
            <a:endParaRPr lang="en-US" altLang="en-US" sz="1800" dirty="0"/>
          </a:p>
          <a:p>
            <a:pPr lvl="2">
              <a:buFont typeface="Wingdings" pitchFamily="2" charset="2"/>
              <a:buChar char="ü"/>
            </a:pPr>
            <a:r>
              <a:rPr lang="en-US" altLang="en-US" dirty="0">
                <a:latin typeface="Skia" panose="020D0502020204020204" pitchFamily="34" charset="0"/>
              </a:rPr>
              <a:t>provide input in determining what our school’s problems are and what our goals should be</a:t>
            </a:r>
          </a:p>
          <a:p>
            <a:pPr lvl="2">
              <a:buFont typeface="Wingdings" pitchFamily="2" charset="2"/>
              <a:buChar char="ü"/>
            </a:pPr>
            <a:r>
              <a:rPr lang="en-US" altLang="en-US" dirty="0">
                <a:latin typeface="Skia" panose="020D0502020204020204" pitchFamily="34" charset="0"/>
              </a:rPr>
              <a:t>make decisions about rules, expectations, and procedures in the commons areas of the school as a school community</a:t>
            </a:r>
          </a:p>
          <a:p>
            <a:pPr lvl="2">
              <a:buFont typeface="Wingdings" pitchFamily="2" charset="2"/>
              <a:buChar char="ü"/>
            </a:pPr>
            <a:r>
              <a:rPr lang="en-US" altLang="en-US" dirty="0">
                <a:latin typeface="Skia" panose="020D0502020204020204" pitchFamily="34" charset="0"/>
              </a:rPr>
              <a:t>Follow through with all school-wide decisions, regardless of my feelings for any particular decision</a:t>
            </a:r>
          </a:p>
          <a:p>
            <a:pPr lvl="2">
              <a:buFont typeface="Wingdings" pitchFamily="2" charset="2"/>
              <a:buChar char="ü"/>
            </a:pPr>
            <a:r>
              <a:rPr lang="en-US" altLang="en-US" dirty="0">
                <a:latin typeface="Skia" panose="020D0502020204020204" pitchFamily="34" charset="0"/>
              </a:rPr>
              <a:t>Commit to positive behavior support systems for a full year - allowing performance toward our goal to determine future plans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0359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FCDD-7FD7-9E45-A450-9E54D327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1" y="365125"/>
            <a:ext cx="10711249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The Buy-In Continuum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8FD52-87F8-1341-BD85-A7D043373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3" r="12893" b="33155"/>
          <a:stretch/>
        </p:blipFill>
        <p:spPr>
          <a:xfrm>
            <a:off x="1011139" y="1284217"/>
            <a:ext cx="10169722" cy="4564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727E7-08DD-824F-9FAF-54ABDFCB9607}"/>
              </a:ext>
            </a:extLst>
          </p:cNvPr>
          <p:cNvSpPr txBox="1"/>
          <p:nvPr/>
        </p:nvSpPr>
        <p:spPr>
          <a:xfrm>
            <a:off x="120771" y="5846243"/>
            <a:ext cx="265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Hard Core Believers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4C610-C311-374D-841D-EF4A7BA4A90D}"/>
              </a:ext>
            </a:extLst>
          </p:cNvPr>
          <p:cNvSpPr txBox="1"/>
          <p:nvPr/>
        </p:nvSpPr>
        <p:spPr>
          <a:xfrm>
            <a:off x="3432188" y="5846243"/>
            <a:ext cx="199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Participators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17B82-88E7-EA48-B407-9D19F55D5F5F}"/>
              </a:ext>
            </a:extLst>
          </p:cNvPr>
          <p:cNvSpPr txBox="1"/>
          <p:nvPr/>
        </p:nvSpPr>
        <p:spPr>
          <a:xfrm>
            <a:off x="6545834" y="5840652"/>
            <a:ext cx="2149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Wait-and-Seers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5BBF3-F8F6-FF47-A4CA-0B867662BE42}"/>
              </a:ext>
            </a:extLst>
          </p:cNvPr>
          <p:cNvSpPr txBox="1"/>
          <p:nvPr/>
        </p:nvSpPr>
        <p:spPr>
          <a:xfrm>
            <a:off x="9425762" y="5842384"/>
            <a:ext cx="265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Hard Core Resistors</a:t>
            </a:r>
          </a:p>
        </p:txBody>
      </p:sp>
    </p:spTree>
    <p:extLst>
      <p:ext uri="{BB962C8B-B14F-4D97-AF65-F5344CB8AC3E}">
        <p14:creationId xmlns:p14="http://schemas.microsoft.com/office/powerpoint/2010/main" val="4141728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68C1-A780-D642-B04F-89105F7DA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4" y="137279"/>
            <a:ext cx="10144125" cy="14859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Read the list of reasons people resist (or are reluctant to) change. 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Which do you see most frequently?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6027F-BE71-9C43-A0CA-534C5CF5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57363"/>
            <a:ext cx="11681460" cy="4966453"/>
          </a:xfrm>
        </p:spPr>
        <p:txBody>
          <a:bodyPr>
            <a:normAutofit/>
          </a:bodyPr>
          <a:lstStyle/>
          <a:p>
            <a:pPr fontAlgn="base"/>
            <a:r>
              <a:rPr lang="en-US" sz="2600" dirty="0"/>
              <a:t>Believe the change is unnecessary or will make things worse</a:t>
            </a:r>
          </a:p>
          <a:p>
            <a:pPr fontAlgn="base"/>
            <a:r>
              <a:rPr lang="en-US" sz="2600" dirty="0"/>
              <a:t>Don’t trust the people leading the change effort</a:t>
            </a:r>
          </a:p>
          <a:p>
            <a:pPr fontAlgn="base"/>
            <a:r>
              <a:rPr lang="en-US" sz="2600" dirty="0"/>
              <a:t>Don’t like the way the change was introduced</a:t>
            </a:r>
          </a:p>
          <a:p>
            <a:pPr fontAlgn="base"/>
            <a:r>
              <a:rPr lang="en-US" sz="2600" dirty="0"/>
              <a:t>Are not confident the change will succeed</a:t>
            </a:r>
          </a:p>
          <a:p>
            <a:pPr fontAlgn="base"/>
            <a:r>
              <a:rPr lang="en-US" sz="2600" dirty="0"/>
              <a:t>Did not have input or role in planning &amp; implementation</a:t>
            </a:r>
          </a:p>
          <a:p>
            <a:pPr fontAlgn="base"/>
            <a:r>
              <a:rPr lang="en-US" sz="2600" dirty="0"/>
              <a:t>Feel threatened that change will mean personal loss — security, status, relationships, competence</a:t>
            </a:r>
          </a:p>
          <a:p>
            <a:pPr fontAlgn="base"/>
            <a:r>
              <a:rPr lang="en-US" sz="2600" u="sng" dirty="0"/>
              <a:t>Believe</a:t>
            </a:r>
            <a:r>
              <a:rPr lang="en-US" sz="2600" dirty="0"/>
              <a:t> in the status quo</a:t>
            </a:r>
          </a:p>
          <a:p>
            <a:pPr fontAlgn="base"/>
            <a:r>
              <a:rPr lang="en-US" sz="2600" dirty="0"/>
              <a:t>Have already experienced a lot of change and can’t handle more disruption</a:t>
            </a:r>
          </a:p>
          <a:p>
            <a:pPr fontAlgn="base"/>
            <a:r>
              <a:rPr lang="en-US" sz="2600" dirty="0"/>
              <a:t>Afraid they don’t have the skills to do the work in ways required by the change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21EFC-91E3-5B42-9197-172A72979FF0}"/>
              </a:ext>
            </a:extLst>
          </p:cNvPr>
          <p:cNvSpPr txBox="1"/>
          <p:nvPr/>
        </p:nvSpPr>
        <p:spPr>
          <a:xfrm>
            <a:off x="10247313" y="6382167"/>
            <a:ext cx="24574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(Hill, 2009)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35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DBBCA-F80A-2F41-8E3F-FF766311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Read the list of reasons people support change. 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Which do you see most frequently?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B7184-4232-F347-A07A-9AFA37A00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212" y="2348746"/>
            <a:ext cx="10415588" cy="4195762"/>
          </a:xfrm>
        </p:spPr>
        <p:txBody>
          <a:bodyPr>
            <a:normAutofit/>
          </a:bodyPr>
          <a:lstStyle/>
          <a:p>
            <a:pPr fontAlgn="base"/>
            <a:r>
              <a:rPr lang="en-US" sz="2800" dirty="0"/>
              <a:t>Believe the change makes sense &amp; it is the right course of action</a:t>
            </a:r>
          </a:p>
          <a:p>
            <a:pPr fontAlgn="base"/>
            <a:r>
              <a:rPr lang="en-US" sz="2800" dirty="0"/>
              <a:t>Respect people leading the change effort</a:t>
            </a:r>
          </a:p>
          <a:p>
            <a:pPr fontAlgn="base"/>
            <a:r>
              <a:rPr lang="en-US" sz="2800" dirty="0"/>
              <a:t>Anticipate new opportunities &amp; challenges that come from the change</a:t>
            </a:r>
          </a:p>
          <a:p>
            <a:pPr fontAlgn="base"/>
            <a:r>
              <a:rPr lang="en-US" sz="2800" dirty="0"/>
              <a:t>Were involved in planning &amp; implementation </a:t>
            </a:r>
          </a:p>
          <a:p>
            <a:pPr fontAlgn="base"/>
            <a:r>
              <a:rPr lang="en-US" sz="2800" dirty="0"/>
              <a:t>Believe the change will lead to personal gain – satisfaction, professional growth, relationships</a:t>
            </a:r>
          </a:p>
          <a:p>
            <a:pPr fontAlgn="base"/>
            <a:r>
              <a:rPr lang="en-US" sz="2800" dirty="0"/>
              <a:t>Like and enjoy the excitement of change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EF8D5-592C-DF4F-BD9E-F7975D93CFAF}"/>
              </a:ext>
            </a:extLst>
          </p:cNvPr>
          <p:cNvSpPr txBox="1"/>
          <p:nvPr/>
        </p:nvSpPr>
        <p:spPr>
          <a:xfrm>
            <a:off x="9601200" y="5981700"/>
            <a:ext cx="24574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(Hill, 2009)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73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98A3-CC49-0542-9505-9F88539AD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Activity – Walkaround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3AC53-8710-FE40-A714-374443348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Check off 2-3 primary reasons adults in your school show reluctance to change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do you think they feel that way?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some resources, information, and opportunities to address this?</a:t>
            </a:r>
          </a:p>
        </p:txBody>
      </p:sp>
    </p:spTree>
    <p:extLst>
      <p:ext uri="{BB962C8B-B14F-4D97-AF65-F5344CB8AC3E}">
        <p14:creationId xmlns:p14="http://schemas.microsoft.com/office/powerpoint/2010/main" val="3918082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92BA-D747-3343-902A-01494BF5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1951"/>
            <a:ext cx="11053489" cy="153064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Consider a Restorative Approach to Gaining Buy-In/Support and Meaningful Engagement</a:t>
            </a:r>
            <a:endParaRPr lang="en-US" sz="43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881F5-C1F5-7040-8477-69D5150A2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9155983" cy="44230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What are Restorative Practices?</a:t>
            </a:r>
          </a:p>
          <a:p>
            <a:r>
              <a:rPr lang="en-US" sz="2800" dirty="0"/>
              <a:t>Proactively build healthy school climates by </a:t>
            </a:r>
            <a:r>
              <a:rPr lang="en-US" sz="2800" i="1" dirty="0"/>
              <a:t>intentionally</a:t>
            </a:r>
            <a:r>
              <a:rPr lang="en-US" sz="2800" dirty="0"/>
              <a:t> creating space for people to understand one another and develop relationships</a:t>
            </a:r>
          </a:p>
          <a:p>
            <a:r>
              <a:rPr lang="en-US" sz="2800" dirty="0"/>
              <a:t>Meaningful opportunities for social engagement that foster empathy and mutual responsibility for the well-being of individuals and community</a:t>
            </a:r>
          </a:p>
          <a:p>
            <a:r>
              <a:rPr lang="en-US" sz="2800" dirty="0"/>
              <a:t>When things go wrong, engaging those affected and creating space so that individuals and communities can identify, understand, and address harms and needs in order for all to heal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EA548-6FCE-5F44-88A0-DF5E68A6EBB3}"/>
              </a:ext>
            </a:extLst>
          </p:cNvPr>
          <p:cNvSpPr/>
          <p:nvPr/>
        </p:nvSpPr>
        <p:spPr>
          <a:xfrm>
            <a:off x="2816739" y="6399014"/>
            <a:ext cx="5776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Whole School Restorative Approaches Resource Guide</a:t>
            </a:r>
            <a:r>
              <a:rPr lang="en-U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B2D701-9EED-C34B-A29D-AB067308463C}"/>
              </a:ext>
            </a:extLst>
          </p:cNvPr>
          <p:cNvGrpSpPr/>
          <p:nvPr/>
        </p:nvGrpSpPr>
        <p:grpSpPr>
          <a:xfrm>
            <a:off x="9509762" y="3516923"/>
            <a:ext cx="2725502" cy="2363372"/>
            <a:chOff x="8525021" y="4951828"/>
            <a:chExt cx="2011680" cy="17443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E31EA35-09C2-C942-BF05-4EB0597FB0DE}"/>
                </a:ext>
              </a:extLst>
            </p:cNvPr>
            <p:cNvSpPr/>
            <p:nvPr/>
          </p:nvSpPr>
          <p:spPr>
            <a:xfrm>
              <a:off x="8525021" y="4951828"/>
              <a:ext cx="2011680" cy="17443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7D2246-6C73-0B46-903D-DE9B5E87E7E6}"/>
                </a:ext>
              </a:extLst>
            </p:cNvPr>
            <p:cNvSpPr txBox="1"/>
            <p:nvPr/>
          </p:nvSpPr>
          <p:spPr>
            <a:xfrm>
              <a:off x="8525021" y="5261593"/>
              <a:ext cx="2011680" cy="1340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Something we </a:t>
              </a:r>
              <a:r>
                <a:rPr lang="en-US" sz="2800" b="1" i="1" dirty="0">
                  <a:solidFill>
                    <a:schemeClr val="bg1"/>
                  </a:solidFill>
                </a:rPr>
                <a:t>are</a:t>
              </a:r>
              <a:r>
                <a:rPr lang="en-US" sz="2800" dirty="0">
                  <a:solidFill>
                    <a:schemeClr val="bg1"/>
                  </a:solidFill>
                </a:rPr>
                <a:t>, not something we </a:t>
              </a:r>
              <a:r>
                <a:rPr lang="en-US" sz="2800" b="1" i="1" dirty="0">
                  <a:solidFill>
                    <a:schemeClr val="bg1"/>
                  </a:solidFill>
                </a:rPr>
                <a:t>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78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3FFC7-3A95-564B-B2BE-E139A7F5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664" y="294345"/>
            <a:ext cx="8596668" cy="82099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Big Idea: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E720A-40C5-DC47-BFEA-F1835B32C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051" y="1279417"/>
            <a:ext cx="9676034" cy="446328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</a:rPr>
              <a:t>Those who feel </a:t>
            </a:r>
            <a:r>
              <a:rPr lang="en-US" sz="3600" b="1" i="1" dirty="0">
                <a:solidFill>
                  <a:schemeClr val="tx1"/>
                </a:solidFill>
              </a:rPr>
              <a:t>connected</a:t>
            </a:r>
            <a:r>
              <a:rPr lang="en-US" sz="3600" dirty="0">
                <a:solidFill>
                  <a:schemeClr val="tx1"/>
                </a:solidFill>
              </a:rPr>
              <a:t> to their community are less likely to harm, more likely to want to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</a:rPr>
              <a:t>repair harm when it happens,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</a:rPr>
              <a:t>and more likely to accept consequences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</a:rPr>
              <a:t>All members of the community should feel that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</a:rPr>
              <a:t>their “presence is </a:t>
            </a:r>
            <a:r>
              <a:rPr lang="en-US" sz="3600" b="1" i="1" dirty="0">
                <a:solidFill>
                  <a:schemeClr val="tx1"/>
                </a:solidFill>
              </a:rPr>
              <a:t>vital </a:t>
            </a:r>
            <a:r>
              <a:rPr lang="en-US" sz="3600" dirty="0">
                <a:solidFill>
                  <a:schemeClr val="tx1"/>
                </a:solidFill>
              </a:rPr>
              <a:t>to their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</a:rPr>
              <a:t>learning community’s success”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792BEE-2534-F140-A898-BEF9D088138D}"/>
              </a:ext>
            </a:extLst>
          </p:cNvPr>
          <p:cNvSpPr/>
          <p:nvPr/>
        </p:nvSpPr>
        <p:spPr>
          <a:xfrm>
            <a:off x="2816739" y="6399014"/>
            <a:ext cx="5776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Whole School Restorative Approaches Resource Guide</a:t>
            </a:r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225C3-9BA8-E84C-A36E-921A0BF10022}"/>
              </a:ext>
            </a:extLst>
          </p:cNvPr>
          <p:cNvSpPr/>
          <p:nvPr/>
        </p:nvSpPr>
        <p:spPr>
          <a:xfrm>
            <a:off x="6257832" y="5701526"/>
            <a:ext cx="322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Highgate's PBIS/RP Document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68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92BA-D747-3343-902A-01494BF5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609600"/>
            <a:ext cx="8943703" cy="89159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Core Principles of 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881F5-C1F5-7040-8477-69D5150A2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47" y="1738558"/>
            <a:ext cx="10140721" cy="4423091"/>
          </a:xfrm>
        </p:spPr>
        <p:txBody>
          <a:bodyPr>
            <a:normAutofit/>
          </a:bodyPr>
          <a:lstStyle/>
          <a:p>
            <a:r>
              <a:rPr lang="en-US" b="1" dirty="0"/>
              <a:t>Voluntary</a:t>
            </a:r>
            <a:r>
              <a:rPr lang="en-US" dirty="0"/>
              <a:t> participation</a:t>
            </a:r>
          </a:p>
          <a:p>
            <a:r>
              <a:rPr lang="en-US" dirty="0"/>
              <a:t>Exploring </a:t>
            </a:r>
            <a:r>
              <a:rPr lang="en-US" b="1" u="sng" dirty="0"/>
              <a:t>relationships</a:t>
            </a:r>
          </a:p>
          <a:p>
            <a:r>
              <a:rPr lang="en-US" dirty="0"/>
              <a:t>Meaningful </a:t>
            </a:r>
            <a:r>
              <a:rPr lang="en-US" b="1" dirty="0"/>
              <a:t>engagement</a:t>
            </a:r>
          </a:p>
          <a:p>
            <a:r>
              <a:rPr lang="en-US" b="1" dirty="0"/>
              <a:t>Participatory decision-making</a:t>
            </a:r>
            <a:r>
              <a:rPr lang="en-US" dirty="0"/>
              <a:t> (do “with” rather than “to” or “for”)</a:t>
            </a:r>
          </a:p>
          <a:p>
            <a:r>
              <a:rPr lang="en-US" dirty="0"/>
              <a:t>Identification of and addressing </a:t>
            </a:r>
            <a:r>
              <a:rPr lang="en-US" b="1" dirty="0"/>
              <a:t>harms and needs </a:t>
            </a:r>
            <a:r>
              <a:rPr lang="en-US" dirty="0"/>
              <a:t>(rather than focus on blame, rule violation, or punishment/exclusion)</a:t>
            </a:r>
          </a:p>
          <a:p>
            <a:r>
              <a:rPr lang="en-US" b="1" dirty="0"/>
              <a:t>Active</a:t>
            </a:r>
            <a:r>
              <a:rPr lang="en-US" dirty="0"/>
              <a:t> responsibility (rather than passive and/or punitive accountability)</a:t>
            </a:r>
          </a:p>
          <a:p>
            <a:r>
              <a:rPr lang="en-US" b="1" dirty="0"/>
              <a:t>Restoration </a:t>
            </a:r>
            <a:r>
              <a:rPr lang="en-US" dirty="0"/>
              <a:t>and </a:t>
            </a:r>
            <a:r>
              <a:rPr lang="en-US" b="1" dirty="0"/>
              <a:t>repairing</a:t>
            </a:r>
            <a:r>
              <a:rPr lang="en-US" dirty="0"/>
              <a:t> the harm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EA548-6FCE-5F44-88A0-DF5E68A6EBB3}"/>
              </a:ext>
            </a:extLst>
          </p:cNvPr>
          <p:cNvSpPr/>
          <p:nvPr/>
        </p:nvSpPr>
        <p:spPr>
          <a:xfrm>
            <a:off x="2816739" y="6399014"/>
            <a:ext cx="5776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Whole School Restorative Approaches Resource Guide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9917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75A92-525C-6C4C-BBBF-AAE5241C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Goals of PBIS and 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87D02-6D28-AE4B-A73C-8C19F9E5A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3200" dirty="0"/>
              <a:t>To build a </a:t>
            </a:r>
            <a:r>
              <a:rPr lang="en-US" sz="3200" b="1" dirty="0"/>
              <a:t>safe, respectful, </a:t>
            </a:r>
            <a:r>
              <a:rPr lang="en-US" sz="3200" dirty="0"/>
              <a:t>and </a:t>
            </a:r>
            <a:r>
              <a:rPr lang="en-US" sz="3200" b="1" dirty="0"/>
              <a:t>productive</a:t>
            </a:r>
            <a:r>
              <a:rPr lang="en-US" sz="3200" dirty="0"/>
              <a:t> learning environment</a:t>
            </a:r>
          </a:p>
          <a:p>
            <a:pPr fontAlgn="base"/>
            <a:r>
              <a:rPr lang="en-US" sz="3200" dirty="0"/>
              <a:t>To establish a </a:t>
            </a:r>
            <a:r>
              <a:rPr lang="en-US" sz="3200" b="1" dirty="0"/>
              <a:t>positive school climate</a:t>
            </a:r>
            <a:r>
              <a:rPr lang="en-US" sz="3200" dirty="0"/>
              <a:t> where students and adults have </a:t>
            </a:r>
            <a:r>
              <a:rPr lang="en-US" sz="3200" b="1" dirty="0"/>
              <a:t>strong, positive relationships</a:t>
            </a:r>
            <a:r>
              <a:rPr lang="en-US" sz="3200" dirty="0"/>
              <a:t> and students understand what is </a:t>
            </a:r>
            <a:r>
              <a:rPr lang="en-US" sz="3200" b="1" dirty="0"/>
              <a:t>expected</a:t>
            </a:r>
            <a:r>
              <a:rPr lang="en-US" sz="3200" dirty="0"/>
              <a:t> of them as learners at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FD9BD-77BF-D743-A68A-B262FCB9B8B8}"/>
              </a:ext>
            </a:extLst>
          </p:cNvPr>
          <p:cNvSpPr txBox="1"/>
          <p:nvPr/>
        </p:nvSpPr>
        <p:spPr>
          <a:xfrm>
            <a:off x="801858" y="6161649"/>
            <a:ext cx="847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www.pbis.org</a:t>
            </a:r>
            <a:r>
              <a:rPr lang="en-US" dirty="0">
                <a:hlinkClick r:id="rId3"/>
              </a:rPr>
              <a:t>/common/</a:t>
            </a:r>
            <a:r>
              <a:rPr lang="en-US" dirty="0" err="1">
                <a:hlinkClick r:id="rId3"/>
              </a:rPr>
              <a:t>cms</a:t>
            </a:r>
            <a:r>
              <a:rPr lang="en-US" dirty="0">
                <a:hlinkClick r:id="rId3"/>
              </a:rPr>
              <a:t>/files/</a:t>
            </a:r>
            <a:r>
              <a:rPr lang="en-US" dirty="0" err="1">
                <a:hlinkClick r:id="rId3"/>
              </a:rPr>
              <a:t>pbisresources</a:t>
            </a:r>
            <a:r>
              <a:rPr lang="en-US" dirty="0">
                <a:hlinkClick r:id="rId3"/>
              </a:rPr>
              <a:t>/TECBD_RJP%20in%20SWPBIS%20Eber,%20Swain-Bradway.pptx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7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10134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Always Start with Data!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Attending the January North and South </a:t>
            </a:r>
          </a:p>
          <a:p>
            <a:pPr marL="0" indent="0" algn="ctr">
              <a:buNone/>
            </a:pPr>
            <a:r>
              <a:rPr lang="en-US" dirty="0"/>
              <a:t>Regional Coordinators Meetings</a:t>
            </a: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50348" y="2859075"/>
            <a:ext cx="2452390" cy="2444444"/>
            <a:chOff x="4368800" y="2159000"/>
            <a:chExt cx="2349500" cy="2336800"/>
          </a:xfrm>
          <a:solidFill>
            <a:schemeClr val="accent6">
              <a:lumMod val="75000"/>
            </a:schemeClr>
          </a:solidFill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368800" y="2159000"/>
              <a:ext cx="2349500" cy="2336800"/>
            </a:xfrm>
            <a:prstGeom prst="ellipse">
              <a:avLst/>
            </a:prstGeom>
            <a:grpFill/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6" name="TextBox 2"/>
            <p:cNvSpPr txBox="1">
              <a:spLocks noChangeArrowheads="1"/>
            </p:cNvSpPr>
            <p:nvPr/>
          </p:nvSpPr>
          <p:spPr bwMode="auto">
            <a:xfrm>
              <a:off x="4502150" y="2861383"/>
              <a:ext cx="2082800" cy="10074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75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participants</a:t>
              </a:r>
            </a:p>
          </p:txBody>
        </p:sp>
      </p:grp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815146" y="2859075"/>
            <a:ext cx="2431473" cy="2444444"/>
            <a:chOff x="4820350" y="4102894"/>
            <a:chExt cx="2653820" cy="2581221"/>
          </a:xfrm>
          <a:solidFill>
            <a:schemeClr val="accent6">
              <a:lumMod val="75000"/>
            </a:schemeClr>
          </a:solidFill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820350" y="4102894"/>
              <a:ext cx="2653820" cy="2581221"/>
            </a:xfrm>
            <a:prstGeom prst="ellipse">
              <a:avLst/>
            </a:prstGeom>
            <a:grpFill/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5176767" y="4805278"/>
              <a:ext cx="2082800" cy="10074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 57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schools</a:t>
              </a: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8237065" y="2859075"/>
            <a:ext cx="2504327" cy="2391460"/>
            <a:chOff x="6483350" y="2554585"/>
            <a:chExt cx="2349500" cy="2336800"/>
          </a:xfrm>
          <a:solidFill>
            <a:schemeClr val="accent6">
              <a:lumMod val="75000"/>
            </a:schemeClr>
          </a:solidFill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483350" y="2554585"/>
              <a:ext cx="2349500" cy="2336800"/>
            </a:xfrm>
            <a:prstGeom prst="ellipse">
              <a:avLst/>
            </a:prstGeom>
            <a:grpFill/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6616700" y="3163290"/>
              <a:ext cx="2082800" cy="10074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36 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SU/SDs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135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63A29-8EFB-D244-AA7D-C80ED9722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918" y="525976"/>
            <a:ext cx="10295466" cy="13208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Shifting Practices/Policies/Procedures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383C6E-9C56-0842-A5FC-63E33F4C4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878"/>
          <a:stretch/>
        </p:blipFill>
        <p:spPr>
          <a:xfrm>
            <a:off x="914400" y="1846776"/>
            <a:ext cx="9925022" cy="38826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F72158-33DB-1544-8D66-71D0AB5199EC}"/>
              </a:ext>
            </a:extLst>
          </p:cNvPr>
          <p:cNvSpPr txBox="1">
            <a:spLocks/>
          </p:cNvSpPr>
          <p:nvPr/>
        </p:nvSpPr>
        <p:spPr>
          <a:xfrm>
            <a:off x="914400" y="6073334"/>
            <a:ext cx="10295466" cy="6330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Reminder: this is a mindset shift for many</a:t>
            </a:r>
          </a:p>
        </p:txBody>
      </p:sp>
    </p:spTree>
    <p:extLst>
      <p:ext uri="{BB962C8B-B14F-4D97-AF65-F5344CB8AC3E}">
        <p14:creationId xmlns:p14="http://schemas.microsoft.com/office/powerpoint/2010/main" val="288783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BE11-F869-F54A-87AB-723A5B6C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17657"/>
            <a:ext cx="10002982" cy="13208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Core Features of Universal PBIS: What do these look like with RP lens?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34755-69D8-114A-AE7D-6D8F5ABB0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800" dirty="0">
                <a:solidFill>
                  <a:srgbClr val="000000"/>
                </a:solidFill>
              </a:rPr>
              <a:t>Leadership team</a:t>
            </a:r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800" dirty="0">
                <a:solidFill>
                  <a:srgbClr val="000000"/>
                </a:solidFill>
              </a:rPr>
              <a:t>Common </a:t>
            </a:r>
            <a:r>
              <a:rPr lang="en-US" sz="28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purpose statement</a:t>
            </a:r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800" dirty="0"/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800" dirty="0">
                <a:solidFill>
                  <a:srgbClr val="000000"/>
                </a:solidFill>
              </a:rPr>
              <a:t>3-5 </a:t>
            </a:r>
            <a:r>
              <a:rPr lang="en-US" sz="2800" u="sng" dirty="0">
                <a:solidFill>
                  <a:srgbClr val="008000"/>
                </a:solidFill>
              </a:rPr>
              <a:t>positively-stated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behavioral expectations</a:t>
            </a:r>
          </a:p>
          <a:p>
            <a:pPr marL="240049" lvl="1" indent="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en-US" sz="2800" dirty="0"/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800" dirty="0">
                <a:solidFill>
                  <a:srgbClr val="000000"/>
                </a:solidFill>
              </a:rPr>
              <a:t>Systems for </a:t>
            </a:r>
            <a:r>
              <a:rPr lang="en-US" sz="2800" u="sng" dirty="0">
                <a:solidFill>
                  <a:srgbClr val="333399"/>
                </a:solidFill>
              </a:rPr>
              <a:t>teaching</a:t>
            </a:r>
            <a:r>
              <a:rPr lang="en-US" sz="2800" dirty="0">
                <a:solidFill>
                  <a:srgbClr val="000000"/>
                </a:solidFill>
              </a:rPr>
              <a:t> behavioral expectations</a:t>
            </a:r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800" dirty="0"/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800" dirty="0">
                <a:solidFill>
                  <a:srgbClr val="000000"/>
                </a:solidFill>
              </a:rPr>
              <a:t>Systems for </a:t>
            </a:r>
            <a:r>
              <a:rPr lang="en-US" sz="2800" u="sng" dirty="0">
                <a:solidFill>
                  <a:srgbClr val="F0231D"/>
                </a:solidFill>
              </a:rPr>
              <a:t>acknowledging</a:t>
            </a:r>
            <a:r>
              <a:rPr lang="en-US" sz="2800" dirty="0">
                <a:solidFill>
                  <a:srgbClr val="000000"/>
                </a:solidFill>
              </a:rPr>
              <a:t> and rewarding behavioral expectations</a:t>
            </a:r>
          </a:p>
          <a:p>
            <a:pPr marL="240049" lvl="1" indent="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en-US" sz="2800" dirty="0"/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800" dirty="0">
                <a:solidFill>
                  <a:srgbClr val="000000"/>
                </a:solidFill>
              </a:rPr>
              <a:t>Systems for </a:t>
            </a:r>
            <a:r>
              <a:rPr lang="en-US" sz="2800" u="sng" dirty="0">
                <a:solidFill>
                  <a:srgbClr val="660066"/>
                </a:solidFill>
              </a:rPr>
              <a:t>discouraging</a:t>
            </a:r>
            <a:r>
              <a:rPr lang="en-US" sz="2800" dirty="0">
                <a:solidFill>
                  <a:srgbClr val="000000"/>
                </a:solidFill>
              </a:rPr>
              <a:t> problem behaviors</a:t>
            </a:r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endParaRPr lang="en-US" sz="2800" dirty="0"/>
          </a:p>
          <a:p>
            <a:pPr marL="697249" lvl="1" indent="-457200" defTabSz="457169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q"/>
              <a:defRPr/>
            </a:pPr>
            <a:r>
              <a:rPr lang="en-US" sz="2800" u="sng" dirty="0">
                <a:solidFill>
                  <a:srgbClr val="FF6600"/>
                </a:solidFill>
              </a:rPr>
              <a:t>Data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1698972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9B2B-4B76-7C41-B8F7-673A469D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07A9E-1E56-4543-B286-587C5E46C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the core features of PBIS at the Universal Level</a:t>
            </a:r>
          </a:p>
          <a:p>
            <a:r>
              <a:rPr lang="en-US" dirty="0"/>
              <a:t>Where is your school’s implementation of these features along the continuum?</a:t>
            </a:r>
          </a:p>
          <a:p>
            <a:r>
              <a:rPr lang="en-US" dirty="0"/>
              <a:t> What can you do to move toward more meaningful engagement of staff, students, and others in implementation?</a:t>
            </a:r>
          </a:p>
        </p:txBody>
      </p:sp>
    </p:spTree>
    <p:extLst>
      <p:ext uri="{BB962C8B-B14F-4D97-AF65-F5344CB8AC3E}">
        <p14:creationId xmlns:p14="http://schemas.microsoft.com/office/powerpoint/2010/main" val="1183245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11F8C8-CC65-BA4B-9C8D-1A531DA4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5B8F-DA84-E043-9663-F48B5AAF5ED7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5FE8D441-F0A3-5E4B-AFCC-6919FB800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0856" y="1704976"/>
            <a:ext cx="10254344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Faculty know about the problem behaviors and can accurately contribute to solutions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Open communication will allow faculty to feel as though they are part of the change process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Faculty will begin to understand what is happening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Frequent communication opens dialogue for problem-solving across campus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FB99D3-A043-5A47-9416-A013BFDDF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6" y="365125"/>
            <a:ext cx="10482943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Communication is Essential!</a:t>
            </a:r>
          </a:p>
        </p:txBody>
      </p:sp>
    </p:spTree>
    <p:extLst>
      <p:ext uri="{BB962C8B-B14F-4D97-AF65-F5344CB8AC3E}">
        <p14:creationId xmlns:p14="http://schemas.microsoft.com/office/powerpoint/2010/main" val="4182719555"/>
      </p:ext>
    </p:extLst>
  </p:cSld>
  <p:clrMapOvr>
    <a:masterClrMapping/>
  </p:clrMapOvr>
  <p:transition advTm="27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FA269-6C7F-F041-BC9B-D513931A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Welcome to VTPBIS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Edcamp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576FA-F80D-3749-A2D9-7E4B982A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Collaborate with other VTPBIS educators and leaders in Vermont</a:t>
            </a:r>
          </a:p>
          <a:p>
            <a:r>
              <a:rPr lang="en-US" dirty="0"/>
              <a:t>Develop and strengthen shared leadership in PBIS implementation</a:t>
            </a:r>
          </a:p>
          <a:p>
            <a:r>
              <a:rPr lang="en-US" dirty="0"/>
              <a:t>Cultivate the understanding and implementation of PBIS Best Practices.</a:t>
            </a:r>
          </a:p>
          <a:p>
            <a:r>
              <a:rPr lang="en-US" dirty="0"/>
              <a:t>Promote equitable access to high levels of learning for all students.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0965A-5751-324D-80C1-A46D4152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372" y="221419"/>
            <a:ext cx="2996610" cy="14983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5057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0462-2031-3249-A4E4-052A014A4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Edcamp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Tenants: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D81DB-4310-3D48-89BD-6233DCCF4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Participant Driven:</a:t>
            </a:r>
          </a:p>
          <a:p>
            <a:pPr lvl="1"/>
            <a:r>
              <a:rPr lang="en-US" dirty="0"/>
              <a:t>Topics created by the participants in advance and at the start of the session</a:t>
            </a:r>
          </a:p>
          <a:p>
            <a:r>
              <a:rPr lang="en-US" dirty="0"/>
              <a:t>Experience, not Expertise:</a:t>
            </a:r>
          </a:p>
          <a:p>
            <a:pPr lvl="1"/>
            <a:r>
              <a:rPr lang="en-US" dirty="0"/>
              <a:t>Conversations, not planned presentations</a:t>
            </a:r>
          </a:p>
          <a:p>
            <a:pPr lvl="1"/>
            <a:r>
              <a:rPr lang="en-US" dirty="0"/>
              <a:t>Participants facilitate sessions by sharing experiences</a:t>
            </a:r>
          </a:p>
          <a:p>
            <a:r>
              <a:rPr lang="en-US" dirty="0"/>
              <a:t>Rule of Two Feet:</a:t>
            </a:r>
          </a:p>
          <a:p>
            <a:pPr lvl="1"/>
            <a:r>
              <a:rPr lang="en-US" dirty="0"/>
              <a:t>Use dots to prioritize session topics</a:t>
            </a:r>
          </a:p>
          <a:p>
            <a:pPr lvl="1"/>
            <a:r>
              <a:rPr lang="en-US" dirty="0"/>
              <a:t>Find tables/topics that maximize learning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134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C6FA-55CE-B84B-95C6-38808D87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How it works: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599A5-F23C-8044-AAE9-16FF300BE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Finalize list of topics as a large group</a:t>
            </a:r>
          </a:p>
          <a:p>
            <a:r>
              <a:rPr lang="en-US" dirty="0"/>
              <a:t>Everyone gets three dots to put next to topics of greatest interests</a:t>
            </a:r>
          </a:p>
          <a:p>
            <a:r>
              <a:rPr lang="en-US" dirty="0"/>
              <a:t>50-minute sessions</a:t>
            </a:r>
          </a:p>
          <a:p>
            <a:r>
              <a:rPr lang="en-US" dirty="0"/>
              <a:t>Guiding questions for sessions:</a:t>
            </a:r>
          </a:p>
          <a:p>
            <a:pPr lvl="1"/>
            <a:r>
              <a:rPr lang="en-US" dirty="0"/>
              <a:t>What is the topic?  (create an operational definition)</a:t>
            </a:r>
          </a:p>
          <a:p>
            <a:pPr lvl="1"/>
            <a:r>
              <a:rPr lang="en-US" dirty="0"/>
              <a:t>What do you want to learn about?</a:t>
            </a:r>
          </a:p>
          <a:p>
            <a:pPr lvl="1"/>
            <a:r>
              <a:rPr lang="en-US" dirty="0"/>
              <a:t>What do you want to share?</a:t>
            </a:r>
          </a:p>
          <a:p>
            <a:pPr lvl="1"/>
            <a:r>
              <a:rPr lang="en-US" dirty="0"/>
              <a:t>What do you want to bring back to your school/SU/SD?</a:t>
            </a:r>
          </a:p>
          <a:p>
            <a:pPr lvl="1"/>
            <a:r>
              <a:rPr lang="en-US" dirty="0"/>
              <a:t>How will you know if you are successful?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87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14A3A-6C03-1F41-9826-ADFEB908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Edcamp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Session Directions: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FFE40-5F6C-684C-90F1-0DE424BD4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list of topics</a:t>
            </a:r>
          </a:p>
          <a:p>
            <a:r>
              <a:rPr lang="en-US" dirty="0"/>
              <a:t>Put three stickers on the topics most important to you (you could put all your stickers on one topic!)</a:t>
            </a:r>
          </a:p>
          <a:p>
            <a:r>
              <a:rPr lang="en-US" dirty="0"/>
              <a:t>Finalize topics as large group</a:t>
            </a:r>
          </a:p>
          <a:p>
            <a:r>
              <a:rPr lang="en-US" dirty="0"/>
              <a:t>Go to designated table </a:t>
            </a:r>
          </a:p>
          <a:p>
            <a:r>
              <a:rPr lang="en-US" dirty="0"/>
              <a:t>Choose facilitator and note taker</a:t>
            </a:r>
          </a:p>
          <a:p>
            <a:r>
              <a:rPr lang="en-US" dirty="0"/>
              <a:t>Enjoy your discussion for 30 minutes</a:t>
            </a:r>
          </a:p>
          <a:p>
            <a:r>
              <a:rPr lang="en-US" dirty="0"/>
              <a:t>Switch to next topic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838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BC4A-7033-2840-8903-5D3DCA051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VTPBIS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4787C-FB1B-D148-BC25-51186402E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contact info</a:t>
            </a:r>
          </a:p>
          <a:p>
            <a:r>
              <a:rPr lang="en-US" dirty="0"/>
              <a:t>Quarterly Report info</a:t>
            </a:r>
          </a:p>
          <a:p>
            <a:r>
              <a:rPr lang="en-US" dirty="0"/>
              <a:t>TFI/SAS</a:t>
            </a:r>
          </a:p>
          <a:p>
            <a:r>
              <a:rPr lang="en-US" dirty="0"/>
              <a:t>RFP?</a:t>
            </a:r>
          </a:p>
          <a:p>
            <a:r>
              <a:rPr lang="en-US" dirty="0"/>
              <a:t>Upcoming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75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6600"/>
                </a:solidFill>
                <a:ea typeface="ＭＳ Ｐゴシック" charset="-128"/>
              </a:rPr>
              <a:t>Contacts &amp; Map</a:t>
            </a: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48300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Update Contacts</a:t>
            </a:r>
          </a:p>
          <a:p>
            <a:pPr fontAlgn="base"/>
            <a:r>
              <a:rPr lang="en-US" dirty="0"/>
              <a:t>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2253" b="22"/>
          <a:stretch/>
        </p:blipFill>
        <p:spPr>
          <a:xfrm>
            <a:off x="5073272" y="1825625"/>
            <a:ext cx="6280528" cy="4323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10" y="2874963"/>
            <a:ext cx="3051402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8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r="11041" b="-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Agenda</a:t>
            </a: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>
                <a:ea typeface="ＭＳ Ｐゴシック" charset="-128"/>
              </a:rPr>
              <a:t>Introductions &amp; Acknowledgements</a:t>
            </a:r>
          </a:p>
          <a:p>
            <a:pPr eaLnBrk="1" hangingPunct="1"/>
            <a:r>
              <a:rPr lang="en-US" altLang="en-US" sz="2400" dirty="0">
                <a:ea typeface="ＭＳ Ｐゴシック" charset="-128"/>
              </a:rPr>
              <a:t>Anchoring Activity</a:t>
            </a:r>
          </a:p>
          <a:p>
            <a:r>
              <a:rPr lang="en-US" altLang="en-US" sz="2400" b="1" dirty="0">
                <a:ea typeface="ＭＳ Ｐゴシック" charset="-128"/>
              </a:rPr>
              <a:t>Topic: </a:t>
            </a:r>
            <a:r>
              <a:rPr lang="en-US" altLang="en-US" sz="2400" b="1" i="1" dirty="0">
                <a:ea typeface="ＭＳ Ｐゴシック" charset="-128"/>
              </a:rPr>
              <a:t>Building Buy-in and Momentum through Understanding and Meaningful Engagement</a:t>
            </a:r>
            <a:endParaRPr lang="en-US" altLang="en-US" sz="2400" i="1" dirty="0">
              <a:ea typeface="ＭＳ Ｐゴシック" charset="-128"/>
            </a:endParaRPr>
          </a:p>
          <a:p>
            <a:r>
              <a:rPr lang="en-US" altLang="en-US" sz="2400" dirty="0" err="1">
                <a:ea typeface="ＭＳ Ｐゴシック" charset="-128"/>
              </a:rPr>
              <a:t>Edcamp</a:t>
            </a:r>
            <a:r>
              <a:rPr lang="en-US" altLang="en-US" sz="2400" dirty="0">
                <a:ea typeface="ＭＳ Ｐゴシック" charset="-128"/>
              </a:rPr>
              <a:t> </a:t>
            </a:r>
          </a:p>
          <a:p>
            <a:pPr eaLnBrk="1" hangingPunct="1"/>
            <a:r>
              <a:rPr lang="en-US" altLang="en-US" sz="2400" dirty="0">
                <a:ea typeface="ＭＳ Ｐゴシック" charset="-128"/>
              </a:rPr>
              <a:t>Important VTPBIS Updates </a:t>
            </a:r>
          </a:p>
          <a:p>
            <a:pPr eaLnBrk="1" hangingPunct="1"/>
            <a:r>
              <a:rPr lang="en-US" altLang="en-US" sz="2400" dirty="0">
                <a:ea typeface="ＭＳ Ｐゴシック" charset="-128"/>
              </a:rPr>
              <a:t>Lunch on your own and optional additional </a:t>
            </a:r>
            <a:r>
              <a:rPr lang="en-US" altLang="en-US" sz="2400" dirty="0" err="1">
                <a:ea typeface="ＭＳ Ｐゴシック" charset="-128"/>
              </a:rPr>
              <a:t>Edcamp</a:t>
            </a:r>
            <a:r>
              <a:rPr lang="en-US" altLang="en-US" sz="2400" dirty="0">
                <a:ea typeface="ＭＳ Ｐゴシック" charset="-128"/>
              </a:rPr>
              <a:t> session or team time</a:t>
            </a:r>
          </a:p>
        </p:txBody>
      </p:sp>
    </p:spTree>
    <p:extLst>
      <p:ext uri="{BB962C8B-B14F-4D97-AF65-F5344CB8AC3E}">
        <p14:creationId xmlns:p14="http://schemas.microsoft.com/office/powerpoint/2010/main" val="1433431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47FC-0520-3643-B428-F2EEA69DA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22" y="18224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Professional Learning Fall, 2018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1A0BDF-7F1C-0143-ABCF-B96C6D1A7F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456012"/>
              </p:ext>
            </p:extLst>
          </p:nvPr>
        </p:nvGraphicFramePr>
        <p:xfrm>
          <a:off x="165606" y="2258058"/>
          <a:ext cx="9585960" cy="4282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98E96618-435C-454F-9B97-C2317C6A0949}"/>
              </a:ext>
            </a:extLst>
          </p:cNvPr>
          <p:cNvGrpSpPr>
            <a:grpSpLocks/>
          </p:cNvGrpSpPr>
          <p:nvPr/>
        </p:nvGrpSpPr>
        <p:grpSpPr bwMode="auto">
          <a:xfrm>
            <a:off x="9751566" y="3727756"/>
            <a:ext cx="2152650" cy="2212975"/>
            <a:chOff x="4368800" y="2159000"/>
            <a:chExt cx="2349500" cy="2336800"/>
          </a:xfrm>
          <a:solidFill>
            <a:schemeClr val="accent6">
              <a:lumMod val="75000"/>
            </a:schemeClr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0045BA-12BF-ED4D-ACB8-A72BEF31E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800" y="2159000"/>
              <a:ext cx="2349500" cy="2336800"/>
            </a:xfrm>
            <a:prstGeom prst="ellipse">
              <a:avLst/>
            </a:prstGeom>
            <a:grpFill/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F1C794B3-2A73-9D4C-99C3-4B17DEE38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2150" y="2861383"/>
              <a:ext cx="2082800" cy="10074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506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participants</a:t>
              </a: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73D718A4-E9BD-B744-ADAB-283F237249EF}"/>
              </a:ext>
            </a:extLst>
          </p:cNvPr>
          <p:cNvGrpSpPr>
            <a:grpSpLocks/>
          </p:cNvGrpSpPr>
          <p:nvPr/>
        </p:nvGrpSpPr>
        <p:grpSpPr bwMode="auto">
          <a:xfrm>
            <a:off x="9751566" y="1051560"/>
            <a:ext cx="2152649" cy="2240283"/>
            <a:chOff x="4368800" y="2159001"/>
            <a:chExt cx="2349499" cy="2183259"/>
          </a:xfrm>
          <a:solidFill>
            <a:schemeClr val="accent6">
              <a:lumMod val="75000"/>
            </a:schemeClr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7904845-9568-C545-8948-1F26BCA8D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800" y="2159001"/>
              <a:ext cx="2349499" cy="2183259"/>
            </a:xfrm>
            <a:prstGeom prst="ellipse">
              <a:avLst/>
            </a:prstGeom>
            <a:grpFill/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16EE0A51-8BB1-5E49-BFD9-96E3C9767B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3593" y="2695143"/>
              <a:ext cx="1646729" cy="13497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 15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Learning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055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all, indoor, clothing&#13;&#10;&#13;&#10;Description automatically generated">
            <a:extLst>
              <a:ext uri="{FF2B5EF4-FFF2-40B4-BE49-F238E27FC236}">
                <a16:creationId xmlns:a16="http://schemas.microsoft.com/office/drawing/2014/main" id="{908D4984-44BF-7D47-9E86-1CD92A7ED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43B84-2C27-A842-8265-D2D1DAE7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286934"/>
            <a:ext cx="4204137" cy="196977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Participant Comment: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765AD-26D1-C94D-B4E6-5DE1EED0D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787650"/>
            <a:ext cx="4593021" cy="2619839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/>
              <a:t>“I always bring my knitting to training for when things get slow, and I didn't even think about pulling it out. Loved every minute. Thank you.”</a:t>
            </a:r>
          </a:p>
        </p:txBody>
      </p:sp>
    </p:spTree>
    <p:extLst>
      <p:ext uri="{BB962C8B-B14F-4D97-AF65-F5344CB8AC3E}">
        <p14:creationId xmlns:p14="http://schemas.microsoft.com/office/powerpoint/2010/main" val="1459012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Annual Report: Status of Action Steps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007768D-4410-824F-8BD0-8D216D5BDB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87118"/>
              </p:ext>
            </p:extLst>
          </p:nvPr>
        </p:nvGraphicFramePr>
        <p:xfrm>
          <a:off x="1343526" y="1690688"/>
          <a:ext cx="8979568" cy="4675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1295">
                  <a:extLst>
                    <a:ext uri="{9D8B030D-6E8A-4147-A177-3AD203B41FA5}">
                      <a16:colId xmlns:a16="http://schemas.microsoft.com/office/drawing/2014/main" val="3010023041"/>
                    </a:ext>
                  </a:extLst>
                </a:gridCol>
                <a:gridCol w="5438273">
                  <a:extLst>
                    <a:ext uri="{9D8B030D-6E8A-4147-A177-3AD203B41FA5}">
                      <a16:colId xmlns:a16="http://schemas.microsoft.com/office/drawing/2014/main" val="2668457029"/>
                    </a:ext>
                  </a:extLst>
                </a:gridCol>
              </a:tblGrid>
              <a:tr h="430578">
                <a:tc>
                  <a:txBody>
                    <a:bodyPr/>
                    <a:lstStyle/>
                    <a:p>
                      <a:r>
                        <a:rPr lang="en-US" sz="2400" dirty="0"/>
                        <a:t>ACTION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679657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r>
                        <a:rPr lang="en-US" sz="2400" dirty="0"/>
                        <a:t>Classroom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  <a:r>
                        <a:rPr lang="en-US" sz="2400" baseline="30000" dirty="0"/>
                        <a:t>rd</a:t>
                      </a:r>
                      <a:r>
                        <a:rPr lang="en-US" sz="2400" dirty="0"/>
                        <a:t> CBPC Cohort started; ongoing support for Cohorts 1 &amp;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20883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r>
                        <a:rPr lang="en-US" sz="2400" dirty="0"/>
                        <a:t>Tier II/III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FBA/BSP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74519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r>
                        <a:rPr lang="en-US" sz="2400" dirty="0"/>
                        <a:t>VTPBIS Coaching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30 schools connected to coaches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552768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r>
                        <a:rPr lang="en-US" sz="2400" dirty="0"/>
                        <a:t>PBIS/RP 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Universal almost complete; PD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652828"/>
                  </a:ext>
                </a:extLst>
              </a:tr>
              <a:tr h="430578">
                <a:tc>
                  <a:txBody>
                    <a:bodyPr/>
                    <a:lstStyle/>
                    <a:p>
                      <a:r>
                        <a:rPr lang="en-US" sz="2400" dirty="0"/>
                        <a:t>MH Partnerships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MH rep on state team; 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996421"/>
                  </a:ext>
                </a:extLst>
              </a:tr>
              <a:tr h="743189">
                <a:tc>
                  <a:txBody>
                    <a:bodyPr/>
                    <a:lstStyle/>
                    <a:p>
                      <a:r>
                        <a:rPr lang="en-US" sz="2400" dirty="0"/>
                        <a:t>Data-based Decision-Making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Data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95215"/>
                  </a:ext>
                </a:extLst>
              </a:tr>
              <a:tr h="743189">
                <a:tc>
                  <a:txBody>
                    <a:bodyPr/>
                    <a:lstStyle/>
                    <a:p>
                      <a:r>
                        <a:rPr lang="en-US" sz="2400" dirty="0"/>
                        <a:t>PBIS/Academic 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MTSS Field Guide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878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720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1E4BB3-E42D-B44E-B169-C33D965DC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746" y="484187"/>
            <a:ext cx="8021107" cy="588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5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</a:rPr>
              <a:t>Self Assessment Survey (SAS) and Tiered Fidelity Inventory (TFI) Reminder!</a:t>
            </a:r>
          </a:p>
        </p:txBody>
      </p:sp>
      <p:sp>
        <p:nvSpPr>
          <p:cNvPr id="130050" name="Content Placeholder 2"/>
          <p:cNvSpPr>
            <a:spLocks noGrp="1"/>
          </p:cNvSpPr>
          <p:nvPr>
            <p:ph idx="1"/>
          </p:nvPr>
        </p:nvSpPr>
        <p:spPr>
          <a:xfrm>
            <a:off x="983672" y="1954934"/>
            <a:ext cx="10370127" cy="343145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SAS Window: January 3</a:t>
            </a:r>
            <a:r>
              <a:rPr lang="en-US" altLang="en-US" baseline="30000" dirty="0"/>
              <a:t>rd</a:t>
            </a:r>
            <a:r>
              <a:rPr lang="en-US" altLang="en-US" dirty="0"/>
              <a:t> - March 31</a:t>
            </a:r>
            <a:r>
              <a:rPr lang="en-US" altLang="en-US" baseline="30000" dirty="0"/>
              <a:t>st</a:t>
            </a:r>
          </a:p>
          <a:p>
            <a:pPr lvl="1"/>
            <a:r>
              <a:rPr lang="en-US" altLang="en-US" dirty="0"/>
              <a:t>ALL VTPBIS Schools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TFI Window: January 3</a:t>
            </a:r>
            <a:r>
              <a:rPr lang="en-US" altLang="en-US" baseline="30000" dirty="0"/>
              <a:t>rd</a:t>
            </a:r>
            <a:r>
              <a:rPr lang="en-US" altLang="en-US" dirty="0"/>
              <a:t> - March 31</a:t>
            </a:r>
            <a:r>
              <a:rPr lang="en-US" altLang="en-US" baseline="30000" dirty="0"/>
              <a:t>st</a:t>
            </a:r>
          </a:p>
          <a:p>
            <a:pPr lvl="1"/>
            <a:r>
              <a:rPr lang="en-US" altLang="en-US" dirty="0"/>
              <a:t>ALL VTPBIS Schools</a:t>
            </a:r>
          </a:p>
          <a:p>
            <a:pPr lvl="1"/>
            <a:r>
              <a:rPr lang="en-US" altLang="en-US" dirty="0"/>
              <a:t>Complete each tier you are currently implementing</a:t>
            </a:r>
          </a:p>
          <a:p>
            <a:endParaRPr lang="en-US" altLang="en-US" dirty="0"/>
          </a:p>
          <a:p>
            <a:r>
              <a:rPr lang="en-US" altLang="en-US" dirty="0"/>
              <a:t>For more information, see: </a:t>
            </a:r>
            <a:r>
              <a:rPr lang="en-US" altLang="en-US" dirty="0">
                <a:hlinkClick r:id="rId3"/>
              </a:rPr>
              <a:t>http://www.pbisvermont.org/resources/evaluation-tools/</a:t>
            </a:r>
            <a:endParaRPr lang="en-US" altLang="en-US" dirty="0"/>
          </a:p>
        </p:txBody>
      </p:sp>
      <p:pic>
        <p:nvPicPr>
          <p:cNvPr id="1300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5497550"/>
            <a:ext cx="3144838" cy="10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573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</a:rPr>
              <a:t>Tools &amp; Resources</a:t>
            </a:r>
          </a:p>
        </p:txBody>
      </p:sp>
      <p:sp>
        <p:nvSpPr>
          <p:cNvPr id="136194" name="Content Placeholder 2"/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478458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>
                <a:hlinkClick r:id="rId3"/>
              </a:rPr>
              <a:t>www.pbisapps.org</a:t>
            </a:r>
            <a:endParaRPr lang="en-US" altLang="en-US" sz="2400" dirty="0"/>
          </a:p>
          <a:p>
            <a:pPr marL="0" indent="0" algn="ctr">
              <a:buNone/>
            </a:pPr>
            <a:endParaRPr lang="en-US" altLang="en-US" sz="2400" dirty="0"/>
          </a:p>
          <a:p>
            <a:pPr marL="0" indent="0"/>
            <a:endParaRPr lang="en-US" altLang="en-US" dirty="0"/>
          </a:p>
        </p:txBody>
      </p:sp>
      <p:pic>
        <p:nvPicPr>
          <p:cNvPr id="13619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2109788"/>
            <a:ext cx="59309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201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Upcoming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buFont typeface="Arial" charset="0"/>
              <a:buChar char="•"/>
            </a:pPr>
            <a:r>
              <a:rPr lang="en-US" altLang="en-US" sz="2800" dirty="0"/>
              <a:t>Upcoming Trainings:  </a:t>
            </a:r>
          </a:p>
          <a:p>
            <a:pPr lvl="2"/>
            <a:r>
              <a:rPr lang="en-US" altLang="en-US" sz="2400" dirty="0"/>
              <a:t>VTPBIS Universal Orientation Webinar – 1/15</a:t>
            </a:r>
          </a:p>
          <a:p>
            <a:pPr lvl="2"/>
            <a:r>
              <a:rPr lang="en-US" altLang="en-US" sz="2400" dirty="0"/>
              <a:t>VTPBIS Targeted Orientation Webinar – 1/16</a:t>
            </a:r>
          </a:p>
          <a:p>
            <a:pPr lvl="2"/>
            <a:r>
              <a:rPr lang="en-US" altLang="en-US" sz="2400" dirty="0"/>
              <a:t>VTPBIS Intensive Orientation Webinar– 1/17</a:t>
            </a:r>
          </a:p>
          <a:p>
            <a:pPr lvl="2"/>
            <a:r>
              <a:rPr lang="en-US" altLang="en-US" sz="2400" dirty="0"/>
              <a:t>FBA/BSP – 2/1 and 2/8 at VTC, Randolph</a:t>
            </a:r>
          </a:p>
          <a:p>
            <a:pPr lvl="2"/>
            <a:r>
              <a:rPr lang="en-US" altLang="en-US" sz="2400" dirty="0"/>
              <a:t>Office Hours </a:t>
            </a:r>
            <a:r>
              <a:rPr lang="mr-IN" altLang="en-US" sz="2400" dirty="0"/>
              <a:t>–</a:t>
            </a:r>
            <a:r>
              <a:rPr lang="en-US" altLang="en-US" sz="2400" dirty="0"/>
              <a:t> 2/7</a:t>
            </a:r>
          </a:p>
          <a:p>
            <a:pPr lvl="2"/>
            <a:r>
              <a:rPr lang="en-US" altLang="en-US" sz="2400" dirty="0"/>
              <a:t>Trauma Webinar – 2/11</a:t>
            </a:r>
          </a:p>
          <a:p>
            <a:pPr lvl="2"/>
            <a:r>
              <a:rPr lang="en-US" altLang="en-US" sz="2400" dirty="0"/>
              <a:t>CPI – 2/14 – Hampton Inn, Colchester</a:t>
            </a:r>
          </a:p>
          <a:p>
            <a:pPr lvl="2"/>
            <a:r>
              <a:rPr lang="en-US" altLang="en-US" sz="2400" dirty="0"/>
              <a:t>March PBIS – 3/28 – 3/29 in Lake Morey</a:t>
            </a:r>
          </a:p>
          <a:p>
            <a:pPr lvl="1">
              <a:buFont typeface="Arial" charset="0"/>
              <a:buChar char="•"/>
            </a:pPr>
            <a:r>
              <a:rPr lang="en-US" altLang="en-US" sz="2800" dirty="0"/>
              <a:t>Next Coordinators’ Meetings: </a:t>
            </a:r>
          </a:p>
          <a:p>
            <a:pPr marL="914400" lvl="2" indent="0">
              <a:buFont typeface="Arial" charset="0"/>
              <a:buNone/>
            </a:pPr>
            <a:r>
              <a:rPr lang="en-US" altLang="en-US" sz="2400" b="1" dirty="0">
                <a:solidFill>
                  <a:srgbClr val="000000"/>
                </a:solidFill>
              </a:rPr>
              <a:t>NORTH: MAY 9th </a:t>
            </a:r>
            <a:r>
              <a:rPr lang="en-US" altLang="en-US" sz="2400" dirty="0">
                <a:solidFill>
                  <a:srgbClr val="000000"/>
                </a:solidFill>
              </a:rPr>
              <a:t>– Holiday Inn, S. Burlington</a:t>
            </a:r>
          </a:p>
          <a:p>
            <a:pPr marL="914400" lvl="2" indent="0">
              <a:buFont typeface="Arial" charset="0"/>
              <a:buNone/>
            </a:pPr>
            <a:r>
              <a:rPr lang="en-US" altLang="en-US" sz="2400" b="1" dirty="0">
                <a:solidFill>
                  <a:srgbClr val="000000"/>
                </a:solidFill>
              </a:rPr>
              <a:t>SOUTH: MAY 10th </a:t>
            </a:r>
            <a:r>
              <a:rPr lang="en-US" altLang="en-US" sz="2400" dirty="0">
                <a:solidFill>
                  <a:srgbClr val="000000"/>
                </a:solidFill>
              </a:rPr>
              <a:t>– Franklin Center, Rutland</a:t>
            </a:r>
          </a:p>
          <a:p>
            <a:pPr lvl="1">
              <a:buFont typeface="Arial" charset="0"/>
              <a:buChar char="•"/>
            </a:pPr>
            <a:r>
              <a:rPr lang="en-US" altLang="en-US" sz="2800" dirty="0"/>
              <a:t>2019 Summer Institute – 6/24-27</a:t>
            </a:r>
            <a:r>
              <a:rPr lang="en-US" altLang="en-US" sz="2800"/>
              <a:t>, Killington</a:t>
            </a:r>
            <a:endParaRPr lang="en-US" alt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44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Resources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Hill, L. A. (2009). </a:t>
            </a:r>
            <a:r>
              <a:rPr lang="en-US" i="1" dirty="0"/>
              <a:t>Managing change: Pocket mentor</a:t>
            </a:r>
            <a:r>
              <a:rPr lang="en-US" dirty="0"/>
              <a:t>. Boston, MA: Harvard Business School Publishing</a:t>
            </a:r>
          </a:p>
          <a:p>
            <a:endParaRPr lang="en-US" dirty="0"/>
          </a:p>
          <a:p>
            <a:r>
              <a:rPr lang="en-US" dirty="0"/>
              <a:t>Flannery, K. B., </a:t>
            </a:r>
            <a:r>
              <a:rPr lang="en-US" dirty="0" err="1"/>
              <a:t>Hershfeldt</a:t>
            </a:r>
            <a:r>
              <a:rPr lang="en-US" dirty="0"/>
              <a:t>, P., &amp; Freeman J. (2018). Lessons Learned on Implementation of PBIS in High Schools: Current Trends and Future Directions. Center for Positive Behavioral Interventions and Supports (funded by the Office of Special Education Programs, U.S. Department of Education). Eugene, Oregon: University of Oregon Press.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u="sng" dirty="0">
                <a:hlinkClick r:id="rId2"/>
              </a:rPr>
              <a:t>Whole School Restorative Approaches Resource Guide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i="1" dirty="0"/>
              <a:t>https://</a:t>
            </a:r>
            <a:r>
              <a:rPr lang="en-US" i="1" dirty="0" err="1"/>
              <a:t>education.vermont.gov</a:t>
            </a:r>
            <a:r>
              <a:rPr lang="en-US" i="1" dirty="0"/>
              <a:t>/documents/whole-school-restorative-approach-resource-guide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i="1" u="sng" dirty="0">
                <a:hlinkClick r:id="rId3"/>
              </a:rPr>
              <a:t>Highgate's PBIS/RP Document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i="1" u="sng" dirty="0">
                <a:hlinkClick r:id="rId3"/>
              </a:rPr>
              <a:t>https://docs.google.com/document/d/1KHaWUzpipofy5D7iqfGdOGb6zxehwlfHlAvQ5p9xg0w/edit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i="1" u="sng" dirty="0">
                <a:hlinkClick r:id="rId4"/>
              </a:rPr>
              <a:t>https://www.pbis.org/common/cms/files/pbisresources/TECBD_RJP%20in%20SWPBIS%20Eber,%20Swain-Bradway.pptx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55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D5A72F-EFA1-9344-B397-0716CBCF0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47" r="-1" b="17597"/>
          <a:stretch/>
        </p:blipFill>
        <p:spPr>
          <a:xfrm>
            <a:off x="3639395" y="10"/>
            <a:ext cx="4023360" cy="298023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6CE47-B4CB-D246-985C-4CBDC7CA6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9" r="30576" b="-2"/>
          <a:stretch/>
        </p:blipFill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5CEF1D-36BF-3B40-85A6-4A0B474D5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2980" y="2530533"/>
            <a:ext cx="6455833" cy="22033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Lunch Break!</a:t>
            </a:r>
            <a:br>
              <a:rPr lang="en-US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br>
              <a:rPr lang="en-US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After lunch:</a:t>
            </a:r>
            <a:br>
              <a:rPr lang="en-US" sz="48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Optional additional </a:t>
            </a:r>
            <a:r>
              <a:rPr lang="en-US" sz="4800" b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Edcamp</a:t>
            </a:r>
            <a:r>
              <a:rPr lang="en-US" sz="48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session or </a:t>
            </a:r>
            <a:br>
              <a:rPr lang="en-US" sz="48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Team Time</a:t>
            </a:r>
          </a:p>
        </p:txBody>
      </p:sp>
    </p:spTree>
    <p:extLst>
      <p:ext uri="{BB962C8B-B14F-4D97-AF65-F5344CB8AC3E}">
        <p14:creationId xmlns:p14="http://schemas.microsoft.com/office/powerpoint/2010/main" val="337993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Acknowledgements</a:t>
            </a: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3000" dirty="0">
              <a:ea typeface="ＭＳ Ｐゴシック" charset="-128"/>
            </a:endParaRPr>
          </a:p>
          <a:p>
            <a:pPr lvl="1"/>
            <a:endParaRPr lang="en-US" altLang="en-US" sz="3000" dirty="0">
              <a:ea typeface="ＭＳ Ｐゴシック" charset="-128"/>
            </a:endParaRPr>
          </a:p>
          <a:p>
            <a:pPr lvl="1"/>
            <a:endParaRPr lang="en-US" altLang="en-US" sz="3000" dirty="0">
              <a:ea typeface="ＭＳ Ｐゴシック" charset="-128"/>
            </a:endParaRPr>
          </a:p>
          <a:p>
            <a:pPr lvl="1"/>
            <a:endParaRPr lang="en-US" altLang="en-US" sz="2600" dirty="0">
              <a:ea typeface="ＭＳ Ｐゴシック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56BCA-F165-6645-A914-66A2FA4B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370" y="1751193"/>
            <a:ext cx="4096700" cy="2048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7CADE-814F-EA4A-8E25-DF3D6A01FB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3689" y="1964383"/>
            <a:ext cx="2250101" cy="1823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CB2AB-85E1-694E-A762-0887842A9D1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535" y="4415671"/>
            <a:ext cx="2033905" cy="203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A320E1-26D8-5B47-AC7D-19A0849EA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725" y="1676837"/>
            <a:ext cx="2222500" cy="222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EF35E3-FDCB-4A4B-B3EF-2586E3EC8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40" y="4404876"/>
            <a:ext cx="5651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75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BEST Expectations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72944">
              <a:lnSpc>
                <a:spcPct val="140000"/>
              </a:lnSpc>
              <a:buSzPct val="100000"/>
              <a:buBlip>
                <a:blip r:embed="rId2"/>
              </a:buBlip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400" b="1" dirty="0"/>
              <a:t>B</a:t>
            </a:r>
            <a:r>
              <a:rPr lang="en-US" sz="4400" dirty="0"/>
              <a:t>e Respectful</a:t>
            </a:r>
          </a:p>
          <a:p>
            <a:pPr>
              <a:lnSpc>
                <a:spcPct val="140000"/>
              </a:lnSpc>
              <a:buSzPct val="100000"/>
              <a:buBlip>
                <a:blip r:embed="rId2"/>
              </a:buBlip>
            </a:pPr>
            <a:r>
              <a:rPr lang="en-US" sz="4400" b="1" dirty="0"/>
              <a:t> E</a:t>
            </a:r>
            <a:r>
              <a:rPr lang="en-US" sz="4400" dirty="0"/>
              <a:t>ngage</a:t>
            </a:r>
          </a:p>
          <a:p>
            <a:pPr>
              <a:lnSpc>
                <a:spcPct val="140000"/>
              </a:lnSpc>
              <a:buSzPct val="100000"/>
              <a:buBlip>
                <a:blip r:embed="rId2"/>
              </a:buBlip>
            </a:pPr>
            <a:r>
              <a:rPr lang="en-US" sz="4400" b="1" dirty="0"/>
              <a:t> S</a:t>
            </a:r>
            <a:r>
              <a:rPr lang="en-US" sz="4400" dirty="0"/>
              <a:t>trengths-based</a:t>
            </a:r>
          </a:p>
          <a:p>
            <a:pPr>
              <a:lnSpc>
                <a:spcPct val="140000"/>
              </a:lnSpc>
              <a:buSzPct val="100000"/>
              <a:buBlip>
                <a:blip r:embed="rId2"/>
              </a:buBlip>
            </a:pPr>
            <a:r>
              <a:rPr lang="en-US" sz="4400" b="1" dirty="0"/>
              <a:t> T</a:t>
            </a:r>
            <a:r>
              <a:rPr lang="en-US" sz="4400" dirty="0"/>
              <a:t>eam Solutions</a:t>
            </a:r>
          </a:p>
          <a:p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191" y="2120255"/>
            <a:ext cx="3320609" cy="28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0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Anchoring Activity: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Maître’d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ea typeface="ＭＳ Ｐゴシック" charset="-128"/>
            </a:endParaRP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b="1" dirty="0"/>
              <a:t>Table for Two:</a:t>
            </a:r>
          </a:p>
          <a:p>
            <a:pPr fontAlgn="base"/>
            <a:r>
              <a:rPr lang="en-US" dirty="0"/>
              <a:t>Holiday break energizer</a:t>
            </a:r>
          </a:p>
          <a:p>
            <a:pPr fontAlgn="base"/>
            <a:r>
              <a:rPr lang="en-US" dirty="0"/>
              <a:t>Celebrations throughout the year </a:t>
            </a:r>
          </a:p>
          <a:p>
            <a:pPr marL="0" indent="0" fontAlgn="base">
              <a:buNone/>
            </a:pPr>
            <a:r>
              <a:rPr lang="en-US" altLang="en-US" sz="3000" b="1" dirty="0">
                <a:ea typeface="ＭＳ Ｐゴシック" charset="-128"/>
              </a:rPr>
              <a:t>Table for Four:</a:t>
            </a:r>
            <a:endParaRPr lang="en-US" b="1" dirty="0">
              <a:effectLst/>
            </a:endParaRPr>
          </a:p>
          <a:p>
            <a:pPr fontAlgn="base"/>
            <a:r>
              <a:rPr lang="en-US" dirty="0"/>
              <a:t>Strategies for obtaining ongoing feedback/input from all stakeholders</a:t>
            </a:r>
          </a:p>
          <a:p>
            <a:pPr fontAlgn="base"/>
            <a:r>
              <a:rPr lang="en-US" dirty="0"/>
              <a:t>Problem-solving based on feedback</a:t>
            </a:r>
          </a:p>
          <a:p>
            <a:pPr marL="0" indent="0" fontAlgn="base">
              <a:buNone/>
            </a:pPr>
            <a:r>
              <a:rPr lang="en-US" b="1" dirty="0"/>
              <a:t>Table for Three:</a:t>
            </a:r>
          </a:p>
          <a:p>
            <a:pPr fontAlgn="base"/>
            <a:r>
              <a:rPr lang="en-US" dirty="0"/>
              <a:t>Opportunities for different levels of involvement for stakeholders in implementation</a:t>
            </a:r>
          </a:p>
          <a:p>
            <a:pPr marL="0" indent="0" eaLnBrk="1" hangingPunct="1">
              <a:buNone/>
            </a:pPr>
            <a:endParaRPr lang="en-US" altLang="en-US" sz="3000" dirty="0"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72" t="8834" r="5073" b="6665"/>
          <a:stretch/>
        </p:blipFill>
        <p:spPr>
          <a:xfrm>
            <a:off x="8183256" y="216376"/>
            <a:ext cx="3852534" cy="252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5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5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5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5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5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5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5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5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5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5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0767"/>
            <a:ext cx="10515600" cy="1716405"/>
          </a:xfrm>
        </p:spPr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  <a:t>Topic Presentation: </a:t>
            </a:r>
            <a:b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Building Buy-In and Momentum Through Understanding and Meaningful Engagement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1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78EC-4025-6E46-B50E-972241A7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19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PBIS is all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F7C49-B893-6D49-A490-2885F5EB2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an environment where students can be socially and academically successful.  </a:t>
            </a:r>
          </a:p>
          <a:p>
            <a:pPr lvl="1"/>
            <a:r>
              <a:rPr lang="en-US" dirty="0"/>
              <a:t>Can’t argue with that, right?</a:t>
            </a:r>
          </a:p>
          <a:p>
            <a:pPr lvl="1"/>
            <a:endParaRPr lang="en-US" dirty="0"/>
          </a:p>
          <a:p>
            <a:r>
              <a:rPr lang="en-US" dirty="0"/>
              <a:t>But, how do we create this environment so that it is most meaningful to students, staff, and others?</a:t>
            </a:r>
          </a:p>
          <a:p>
            <a:pPr lvl="1"/>
            <a:r>
              <a:rPr lang="en-US" dirty="0"/>
              <a:t>Turn to your neighbor.</a:t>
            </a:r>
          </a:p>
        </p:txBody>
      </p:sp>
    </p:spTree>
    <p:extLst>
      <p:ext uri="{BB962C8B-B14F-4D97-AF65-F5344CB8AC3E}">
        <p14:creationId xmlns:p14="http://schemas.microsoft.com/office/powerpoint/2010/main" val="3249554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19B0-105C-DB47-B001-0DBCD1E79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308" y="814387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Staff Buy-In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B1E01-D832-804F-B45C-82281EAB1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" y="2300287"/>
            <a:ext cx="11101387" cy="3581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5000" b="1" dirty="0">
                <a:solidFill>
                  <a:schemeClr val="accent6">
                    <a:lumMod val="50000"/>
                  </a:schemeClr>
                </a:solidFill>
                <a:latin typeface="Comic Sans MS" panose="030F0902030302020204" pitchFamily="66" charset="0"/>
              </a:rPr>
              <a:t>#1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factor in sustaining implementation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1F99A-F401-D042-AFD9-E105E7B2069D}"/>
              </a:ext>
            </a:extLst>
          </p:cNvPr>
          <p:cNvSpPr txBox="1"/>
          <p:nvPr/>
        </p:nvSpPr>
        <p:spPr>
          <a:xfrm>
            <a:off x="8629650" y="6043613"/>
            <a:ext cx="2843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</a:t>
            </a:r>
            <a:r>
              <a:rPr lang="en-US" sz="2000" dirty="0" err="1"/>
              <a:t>Pinkelman</a:t>
            </a:r>
            <a:r>
              <a:rPr lang="en-US" sz="2000" dirty="0"/>
              <a:t> et. al, 2015)</a:t>
            </a:r>
          </a:p>
        </p:txBody>
      </p:sp>
    </p:spTree>
    <p:extLst>
      <p:ext uri="{BB962C8B-B14F-4D97-AF65-F5344CB8AC3E}">
        <p14:creationId xmlns:p14="http://schemas.microsoft.com/office/powerpoint/2010/main" val="879756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2037</Words>
  <Application>Microsoft Macintosh PowerPoint</Application>
  <PresentationFormat>Widescreen</PresentationFormat>
  <Paragraphs>305</Paragraphs>
  <Slides>38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ＭＳ Ｐゴシック</vt:lpstr>
      <vt:lpstr>Arial</vt:lpstr>
      <vt:lpstr>Calibri</vt:lpstr>
      <vt:lpstr>Calibri Light</vt:lpstr>
      <vt:lpstr>Comic Sans MS</vt:lpstr>
      <vt:lpstr>Mangal</vt:lpstr>
      <vt:lpstr>Skia</vt:lpstr>
      <vt:lpstr>Times New Roman</vt:lpstr>
      <vt:lpstr>Wingdings</vt:lpstr>
      <vt:lpstr>Office Theme</vt:lpstr>
      <vt:lpstr>PowerPoint Presentation</vt:lpstr>
      <vt:lpstr>Always Start with Data!</vt:lpstr>
      <vt:lpstr>Agenda</vt:lpstr>
      <vt:lpstr>Acknowledgements</vt:lpstr>
      <vt:lpstr>BEST Expectations</vt:lpstr>
      <vt:lpstr>Anchoring Activity: Maître’d</vt:lpstr>
      <vt:lpstr>Topic Presentation:   Building Buy-In and Momentum Through Understanding and Meaningful Engagement</vt:lpstr>
      <vt:lpstr>PBIS is all about…</vt:lpstr>
      <vt:lpstr>Staff Buy-In</vt:lpstr>
      <vt:lpstr>How do you engage staff in PBIS implementation? The target is at least 80% teacher buy-in</vt:lpstr>
      <vt:lpstr>What does 80% buy in mean?</vt:lpstr>
      <vt:lpstr>The Buy-In Continuum</vt:lpstr>
      <vt:lpstr>Read the list of reasons people resist (or are reluctant to) change.  Which do you see most frequently?</vt:lpstr>
      <vt:lpstr>Read the list of reasons people support change.  Which do you see most frequently?</vt:lpstr>
      <vt:lpstr>Activity – Walkaround Survey</vt:lpstr>
      <vt:lpstr>Consider a Restorative Approach to Gaining Buy-In/Support and Meaningful Engagement</vt:lpstr>
      <vt:lpstr>Big Idea:</vt:lpstr>
      <vt:lpstr>Core Principles of RP</vt:lpstr>
      <vt:lpstr>Goals of PBIS and RP</vt:lpstr>
      <vt:lpstr>Shifting Practices/Policies/Procedures</vt:lpstr>
      <vt:lpstr>Core Features of Universal PBIS: What do these look like with RP lens?</vt:lpstr>
      <vt:lpstr>Activity</vt:lpstr>
      <vt:lpstr>Communication is Essential!</vt:lpstr>
      <vt:lpstr>Welcome to VTPBIS Edcamp!</vt:lpstr>
      <vt:lpstr>Edcamp Tenants:</vt:lpstr>
      <vt:lpstr>How it works:</vt:lpstr>
      <vt:lpstr>Edcamp Session Directions:</vt:lpstr>
      <vt:lpstr>VTPBIS Updates</vt:lpstr>
      <vt:lpstr>Contacts &amp; Map</vt:lpstr>
      <vt:lpstr>Professional Learning Fall, 2018</vt:lpstr>
      <vt:lpstr>Participant Comment:</vt:lpstr>
      <vt:lpstr>Annual Report: Status of Action Steps</vt:lpstr>
      <vt:lpstr>PowerPoint Presentation</vt:lpstr>
      <vt:lpstr>Self Assessment Survey (SAS) and Tiered Fidelity Inventory (TFI) Reminder!</vt:lpstr>
      <vt:lpstr>Tools &amp; Resources</vt:lpstr>
      <vt:lpstr>Upcoming Events</vt:lpstr>
      <vt:lpstr>Resources</vt:lpstr>
      <vt:lpstr>Lunch Break!  After lunch: Optional additional Edcamp session or  Team Time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</cp:revision>
  <dcterms:created xsi:type="dcterms:W3CDTF">2019-01-03T19:28:08Z</dcterms:created>
  <dcterms:modified xsi:type="dcterms:W3CDTF">2019-01-07T16:33:30Z</dcterms:modified>
</cp:coreProperties>
</file>