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8" r:id="rId1"/>
  </p:sldMasterIdLst>
  <p:notesMasterIdLst>
    <p:notesMasterId r:id="rId72"/>
  </p:notesMasterIdLst>
  <p:sldIdLst>
    <p:sldId id="257" r:id="rId2"/>
    <p:sldId id="409" r:id="rId3"/>
    <p:sldId id="335" r:id="rId4"/>
    <p:sldId id="473" r:id="rId5"/>
    <p:sldId id="566" r:id="rId6"/>
    <p:sldId id="567" r:id="rId7"/>
    <p:sldId id="568" r:id="rId8"/>
    <p:sldId id="590" r:id="rId9"/>
    <p:sldId id="475" r:id="rId10"/>
    <p:sldId id="477" r:id="rId11"/>
    <p:sldId id="562" r:id="rId12"/>
    <p:sldId id="478" r:id="rId13"/>
    <p:sldId id="414" r:id="rId14"/>
    <p:sldId id="416" r:id="rId15"/>
    <p:sldId id="415" r:id="rId16"/>
    <p:sldId id="419" r:id="rId17"/>
    <p:sldId id="421" r:id="rId18"/>
    <p:sldId id="426" r:id="rId19"/>
    <p:sldId id="427" r:id="rId20"/>
    <p:sldId id="456" r:id="rId21"/>
    <p:sldId id="266" r:id="rId22"/>
    <p:sldId id="353" r:id="rId23"/>
    <p:sldId id="609" r:id="rId24"/>
    <p:sldId id="580" r:id="rId25"/>
    <p:sldId id="611" r:id="rId26"/>
    <p:sldId id="588" r:id="rId27"/>
    <p:sldId id="612" r:id="rId28"/>
    <p:sldId id="599" r:id="rId29"/>
    <p:sldId id="615" r:id="rId30"/>
    <p:sldId id="600" r:id="rId31"/>
    <p:sldId id="618" r:id="rId32"/>
    <p:sldId id="616" r:id="rId33"/>
    <p:sldId id="592" r:id="rId34"/>
    <p:sldId id="620" r:id="rId35"/>
    <p:sldId id="617" r:id="rId36"/>
    <p:sldId id="601" r:id="rId37"/>
    <p:sldId id="366" r:id="rId38"/>
    <p:sldId id="309" r:id="rId39"/>
    <p:sldId id="606" r:id="rId40"/>
    <p:sldId id="589" r:id="rId41"/>
    <p:sldId id="621" r:id="rId42"/>
    <p:sldId id="608" r:id="rId43"/>
    <p:sldId id="467" r:id="rId44"/>
    <p:sldId id="468" r:id="rId45"/>
    <p:sldId id="573" r:id="rId46"/>
    <p:sldId id="591" r:id="rId47"/>
    <p:sldId id="583" r:id="rId48"/>
    <p:sldId id="581" r:id="rId49"/>
    <p:sldId id="582" r:id="rId50"/>
    <p:sldId id="574" r:id="rId51"/>
    <p:sldId id="584" r:id="rId52"/>
    <p:sldId id="585" r:id="rId53"/>
    <p:sldId id="575" r:id="rId54"/>
    <p:sldId id="593" r:id="rId55"/>
    <p:sldId id="576" r:id="rId56"/>
    <p:sldId id="594" r:id="rId57"/>
    <p:sldId id="577" r:id="rId58"/>
    <p:sldId id="595" r:id="rId59"/>
    <p:sldId id="578" r:id="rId60"/>
    <p:sldId id="596" r:id="rId61"/>
    <p:sldId id="579" r:id="rId62"/>
    <p:sldId id="597" r:id="rId63"/>
    <p:sldId id="469" r:id="rId64"/>
    <p:sldId id="265" r:id="rId65"/>
    <p:sldId id="603" r:id="rId66"/>
    <p:sldId id="604" r:id="rId67"/>
    <p:sldId id="614" r:id="rId68"/>
    <p:sldId id="598" r:id="rId69"/>
    <p:sldId id="570" r:id="rId70"/>
    <p:sldId id="57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2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4"/>
    <p:restoredTop sz="85978"/>
  </p:normalViewPr>
  <p:slideViewPr>
    <p:cSldViewPr snapToGrid="0" snapToObjects="1">
      <p:cViewPr varScale="1">
        <p:scale>
          <a:sx n="78" d="100"/>
          <a:sy n="78" d="100"/>
        </p:scale>
        <p:origin x="5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3BFD0-6DC0-2C46-9E11-9E2AD60F9D69}" type="datetimeFigureOut">
              <a:rPr lang="en-US" smtClean="0"/>
              <a:t>5/2/18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555D3-C2CD-6A4D-83FC-8BB3B1E08D81}" type="slidenum">
              <a:rPr lang="en-US" smtClean="0"/>
              <a:t>‹#›</a:t>
            </a:fld>
            <a:endParaRPr lang="en-US"/>
          </a:p>
        </p:txBody>
      </p:sp>
    </p:spTree>
    <p:extLst>
      <p:ext uri="{BB962C8B-B14F-4D97-AF65-F5344CB8AC3E}">
        <p14:creationId xmlns:p14="http://schemas.microsoft.com/office/powerpoint/2010/main" val="1219893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D1ACC8B-4623-2E43-BEE9-97141CAD11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701EC1B-1119-2842-B7B9-6227B7E89A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Sherry</a:t>
            </a:r>
          </a:p>
        </p:txBody>
      </p:sp>
      <p:sp>
        <p:nvSpPr>
          <p:cNvPr id="29699" name="Slide Number Placeholder 3">
            <a:extLst>
              <a:ext uri="{FF2B5EF4-FFF2-40B4-BE49-F238E27FC236}">
                <a16:creationId xmlns:a16="http://schemas.microsoft.com/office/drawing/2014/main" id="{0D8742CF-4F88-864B-B4B4-DB24B5E39B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03D2DB6-A141-AA45-84C5-F4DBB069B822}" type="slidenum">
              <a:rPr lang="en-US" altLang="en-US" smtClean="0"/>
              <a:pPr/>
              <a:t>1</a:t>
            </a:fld>
            <a:endParaRPr lang="en-US" altLang="en-US"/>
          </a:p>
        </p:txBody>
      </p:sp>
    </p:spTree>
    <p:extLst>
      <p:ext uri="{BB962C8B-B14F-4D97-AF65-F5344CB8AC3E}">
        <p14:creationId xmlns:p14="http://schemas.microsoft.com/office/powerpoint/2010/main" val="2239829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Shape 243">
            <a:extLst>
              <a:ext uri="{FF2B5EF4-FFF2-40B4-BE49-F238E27FC236}">
                <a16:creationId xmlns:a16="http://schemas.microsoft.com/office/drawing/2014/main" id="{3245FDC6-9EB8-8643-A51F-276D8B3B8533}"/>
              </a:ext>
            </a:extLst>
          </p:cNvPr>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41986" name="Shape 244">
            <a:extLst>
              <a:ext uri="{FF2B5EF4-FFF2-40B4-BE49-F238E27FC236}">
                <a16:creationId xmlns:a16="http://schemas.microsoft.com/office/drawing/2014/main" id="{97FF4426-2839-D54D-BFB8-932FA957B2E7}"/>
              </a:ext>
            </a:extLst>
          </p:cNvPr>
          <p:cNvSpPr>
            <a:spLocks noGrp="1" noRot="1" noChangeAspect="1" noTextEdit="1"/>
          </p:cNvSpPr>
          <p:nvPr>
            <p:ph type="sldImg" idx="2"/>
          </p:nvPr>
        </p:nvSpPr>
        <p:spPr bwMode="auto">
          <a:xfrm>
            <a:off x="330200" y="696913"/>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4289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7C795C78-AB16-8348-8629-AB2CDAD18E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a:extLst>
              <a:ext uri="{FF2B5EF4-FFF2-40B4-BE49-F238E27FC236}">
                <a16:creationId xmlns:a16="http://schemas.microsoft.com/office/drawing/2014/main" id="{4ED3ADB2-DE05-6649-A773-4120E549D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31075" name="Slide Number Placeholder 3">
            <a:extLst>
              <a:ext uri="{FF2B5EF4-FFF2-40B4-BE49-F238E27FC236}">
                <a16:creationId xmlns:a16="http://schemas.microsoft.com/office/drawing/2014/main" id="{C4B5440A-6AAC-044B-ABBE-30884C20F0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5BE7A22-8142-F447-A525-0B0B99EA7893}" type="slidenum">
              <a:rPr lang="en-US" altLang="en-US" smtClean="0"/>
              <a:pPr/>
              <a:t>11</a:t>
            </a:fld>
            <a:endParaRPr lang="en-US" altLang="en-US"/>
          </a:p>
        </p:txBody>
      </p:sp>
    </p:spTree>
    <p:extLst>
      <p:ext uri="{BB962C8B-B14F-4D97-AF65-F5344CB8AC3E}">
        <p14:creationId xmlns:p14="http://schemas.microsoft.com/office/powerpoint/2010/main" val="2505162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Shape 249">
            <a:extLst>
              <a:ext uri="{FF2B5EF4-FFF2-40B4-BE49-F238E27FC236}">
                <a16:creationId xmlns:a16="http://schemas.microsoft.com/office/drawing/2014/main" id="{DA95E0A7-276A-9448-85EC-C4926D256F61}"/>
              </a:ext>
            </a:extLst>
          </p:cNvPr>
          <p:cNvSpPr>
            <a:spLocks noGrp="1" noRot="1" noChangeAspect="1" noTextEdit="1"/>
          </p:cNvSpPr>
          <p:nvPr>
            <p:ph type="sldImg" idx="2"/>
          </p:nvPr>
        </p:nvSpPr>
        <p:spPr bwMode="auto">
          <a:xfrm>
            <a:off x="330200" y="696913"/>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5058" name="Shape 250">
            <a:extLst>
              <a:ext uri="{FF2B5EF4-FFF2-40B4-BE49-F238E27FC236}">
                <a16:creationId xmlns:a16="http://schemas.microsoft.com/office/drawing/2014/main" id="{59C57579-0D04-D645-93E2-A183494B035F}"/>
              </a:ext>
            </a:extLst>
          </p:cNvPr>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SzPct val="25000"/>
            </a:pPr>
            <a:r>
              <a:rPr lang="en-US" altLang="en-US" dirty="0">
                <a:solidFill>
                  <a:srgbClr val="000000"/>
                </a:solidFill>
                <a:ea typeface="ＭＳ Ｐゴシック" panose="020B0600070205080204" pitchFamily="34" charset="-128"/>
                <a:sym typeface="Calibri" panose="020F0502020204030204" pitchFamily="34" charset="0"/>
              </a:rPr>
              <a:t>Amy</a:t>
            </a:r>
          </a:p>
        </p:txBody>
      </p:sp>
      <p:sp>
        <p:nvSpPr>
          <p:cNvPr id="45059" name="Shape 251">
            <a:extLst>
              <a:ext uri="{FF2B5EF4-FFF2-40B4-BE49-F238E27FC236}">
                <a16:creationId xmlns:a16="http://schemas.microsoft.com/office/drawing/2014/main" id="{75DA5FFE-7C6C-4C4F-9D43-407B638624BE}"/>
              </a:ext>
            </a:extLst>
          </p:cNvPr>
          <p:cNvSpPr>
            <a:spLocks noGrp="1"/>
          </p:cNvSpPr>
          <p:nvPr>
            <p:ph type="sldNum" sz="quarter" idx="5"/>
          </p:nvPr>
        </p:nvSpPr>
        <p:spPr bwMode="auto">
          <a:xfrm>
            <a:off x="3884613" y="8829675"/>
            <a:ext cx="2971800"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BA964961-B1EF-4740-925C-763A9FFE2EC3}" type="slidenum">
              <a:rPr lang="en-US" altLang="en-US" smtClean="0">
                <a:solidFill>
                  <a:srgbClr val="000000"/>
                </a:solidFill>
                <a:latin typeface="Arial" panose="020B0604020202020204" pitchFamily="34" charset="0"/>
                <a:sym typeface="Arial" panose="020B0604020202020204" pitchFamily="34" charset="0"/>
              </a:rPr>
              <a:pPr>
                <a:buSzPct val="25000"/>
              </a:pPr>
              <a:t>12</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1443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EE21317F-E15C-C642-9F7F-C18DBEDF61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C77184FB-7102-724A-A467-CD67E71481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49155" name="Slide Number Placeholder 3">
            <a:extLst>
              <a:ext uri="{FF2B5EF4-FFF2-40B4-BE49-F238E27FC236}">
                <a16:creationId xmlns:a16="http://schemas.microsoft.com/office/drawing/2014/main" id="{47078922-7574-664B-883D-433EFA1E22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87ED9E2-AEFC-CB4E-83E5-2EB774314BC8}" type="slidenum">
              <a:rPr lang="en-US" altLang="en-US" smtClean="0"/>
              <a:pPr/>
              <a:t>13</a:t>
            </a:fld>
            <a:endParaRPr lang="en-US" altLang="en-US"/>
          </a:p>
        </p:txBody>
      </p:sp>
    </p:spTree>
    <p:extLst>
      <p:ext uri="{BB962C8B-B14F-4D97-AF65-F5344CB8AC3E}">
        <p14:creationId xmlns:p14="http://schemas.microsoft.com/office/powerpoint/2010/main" val="395689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3B38256B-BCDD-1D49-AA5A-600FED2B83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1B0F8D88-A435-9242-BEDF-29002562DD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57347" name="Slide Number Placeholder 3">
            <a:extLst>
              <a:ext uri="{FF2B5EF4-FFF2-40B4-BE49-F238E27FC236}">
                <a16:creationId xmlns:a16="http://schemas.microsoft.com/office/drawing/2014/main" id="{16FAA829-973C-994A-8809-87E2972ADF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8733160-C663-C942-80B3-1BDD5195C965}" type="slidenum">
              <a:rPr lang="en-US" altLang="en-US" smtClean="0"/>
              <a:pPr/>
              <a:t>14</a:t>
            </a:fld>
            <a:endParaRPr lang="en-US" altLang="en-US"/>
          </a:p>
        </p:txBody>
      </p:sp>
    </p:spTree>
    <p:extLst>
      <p:ext uri="{BB962C8B-B14F-4D97-AF65-F5344CB8AC3E}">
        <p14:creationId xmlns:p14="http://schemas.microsoft.com/office/powerpoint/2010/main" val="186495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A407E5F4-AE76-2041-8E43-BDDBBBE68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17E8741A-456A-A845-B3B1-5040036616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59395" name="Slide Number Placeholder 3">
            <a:extLst>
              <a:ext uri="{FF2B5EF4-FFF2-40B4-BE49-F238E27FC236}">
                <a16:creationId xmlns:a16="http://schemas.microsoft.com/office/drawing/2014/main" id="{5A34A804-DAAD-0540-A068-4DC6D69E48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A74305A-509B-BE4C-8B59-F26A67F958A0}" type="slidenum">
              <a:rPr lang="en-US" altLang="en-US" smtClean="0"/>
              <a:pPr/>
              <a:t>15</a:t>
            </a:fld>
            <a:endParaRPr lang="en-US" altLang="en-US"/>
          </a:p>
        </p:txBody>
      </p:sp>
    </p:spTree>
    <p:extLst>
      <p:ext uri="{BB962C8B-B14F-4D97-AF65-F5344CB8AC3E}">
        <p14:creationId xmlns:p14="http://schemas.microsoft.com/office/powerpoint/2010/main" val="3922039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Shape 199">
            <a:extLst>
              <a:ext uri="{FF2B5EF4-FFF2-40B4-BE49-F238E27FC236}">
                <a16:creationId xmlns:a16="http://schemas.microsoft.com/office/drawing/2014/main" id="{4AB0DE7D-1AB4-B248-872C-CC12AF0F62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1442" name="Shape 200">
            <a:extLst>
              <a:ext uri="{FF2B5EF4-FFF2-40B4-BE49-F238E27FC236}">
                <a16:creationId xmlns:a16="http://schemas.microsoft.com/office/drawing/2014/main" id="{72E78279-1FC5-E44C-99B6-00F2B2F88EF4}"/>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565828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Shape 227">
            <a:extLst>
              <a:ext uri="{FF2B5EF4-FFF2-40B4-BE49-F238E27FC236}">
                <a16:creationId xmlns:a16="http://schemas.microsoft.com/office/drawing/2014/main" id="{3D6A9799-BEF2-D648-8B50-AD37E15B62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3490" name="Shape 228">
            <a:extLst>
              <a:ext uri="{FF2B5EF4-FFF2-40B4-BE49-F238E27FC236}">
                <a16:creationId xmlns:a16="http://schemas.microsoft.com/office/drawing/2014/main" id="{3FE5A2F8-E36C-7E47-8889-837D558C044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25859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Shape 332">
            <a:extLst>
              <a:ext uri="{FF2B5EF4-FFF2-40B4-BE49-F238E27FC236}">
                <a16:creationId xmlns:a16="http://schemas.microsoft.com/office/drawing/2014/main" id="{38ED72B6-58D9-774C-B8CE-9443B99B29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9634" name="Shape 333">
            <a:extLst>
              <a:ext uri="{FF2B5EF4-FFF2-40B4-BE49-F238E27FC236}">
                <a16:creationId xmlns:a16="http://schemas.microsoft.com/office/drawing/2014/main" id="{E846E893-77B5-4B42-8A42-0B6BD67D212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1061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Shape 339">
            <a:extLst>
              <a:ext uri="{FF2B5EF4-FFF2-40B4-BE49-F238E27FC236}">
                <a16:creationId xmlns:a16="http://schemas.microsoft.com/office/drawing/2014/main" id="{03DE62CD-41F9-434A-96E9-2DE07FD9B26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1682" name="Shape 340">
            <a:extLst>
              <a:ext uri="{FF2B5EF4-FFF2-40B4-BE49-F238E27FC236}">
                <a16:creationId xmlns:a16="http://schemas.microsoft.com/office/drawing/2014/main" id="{EB9ADD1C-7C62-EA46-BFEF-4D784A2E9C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71683" name="Shape 341">
            <a:extLst>
              <a:ext uri="{FF2B5EF4-FFF2-40B4-BE49-F238E27FC236}">
                <a16:creationId xmlns:a16="http://schemas.microsoft.com/office/drawing/2014/main" id="{6BBF661D-C4A6-834D-B4F7-BD98FF2E49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ct val="25000"/>
            </a:pPr>
            <a:fld id="{E1BD09A9-832C-C54D-852F-D4FC01AEA41C}" type="slidenum">
              <a:rPr lang="en-US" altLang="en-US" smtClean="0"/>
              <a:pPr>
                <a:buClr>
                  <a:srgbClr val="000000"/>
                </a:buClr>
                <a:buSzPct val="25000"/>
              </a:pPr>
              <a:t>19</a:t>
            </a:fld>
            <a:endParaRPr lang="en-US" altLang="en-US"/>
          </a:p>
        </p:txBody>
      </p:sp>
    </p:spTree>
    <p:extLst>
      <p:ext uri="{BB962C8B-B14F-4D97-AF65-F5344CB8AC3E}">
        <p14:creationId xmlns:p14="http://schemas.microsoft.com/office/powerpoint/2010/main" val="269287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12F4932-969B-4E49-8025-A99D8B6017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C1619A08-1A1F-414F-9465-0EEA82382A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31747" name="Slide Number Placeholder 3">
            <a:extLst>
              <a:ext uri="{FF2B5EF4-FFF2-40B4-BE49-F238E27FC236}">
                <a16:creationId xmlns:a16="http://schemas.microsoft.com/office/drawing/2014/main" id="{417DFDAD-99A2-8848-B063-12E5EBABD8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E383839-A77A-4A42-BB67-901A8870ADC4}" type="slidenum">
              <a:rPr lang="en-US" altLang="en-US" smtClean="0"/>
              <a:pPr/>
              <a:t>2</a:t>
            </a:fld>
            <a:endParaRPr lang="en-US" altLang="en-US"/>
          </a:p>
        </p:txBody>
      </p:sp>
    </p:spTree>
    <p:extLst>
      <p:ext uri="{BB962C8B-B14F-4D97-AF65-F5344CB8AC3E}">
        <p14:creationId xmlns:p14="http://schemas.microsoft.com/office/powerpoint/2010/main" val="3896739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850A2EAD-5F11-0544-ABAD-CB84FDE10D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823DAA05-E974-8640-B9A4-83B764F897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Amy</a:t>
            </a:r>
          </a:p>
        </p:txBody>
      </p:sp>
      <p:sp>
        <p:nvSpPr>
          <p:cNvPr id="75779" name="Slide Number Placeholder 3">
            <a:extLst>
              <a:ext uri="{FF2B5EF4-FFF2-40B4-BE49-F238E27FC236}">
                <a16:creationId xmlns:a16="http://schemas.microsoft.com/office/drawing/2014/main" id="{1DAB171A-EFF1-0541-BBD6-724EED908A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A65504F-170E-E142-97F5-4839DFF36873}" type="slidenum">
              <a:rPr lang="en-US" altLang="en-US" smtClean="0"/>
              <a:pPr/>
              <a:t>20</a:t>
            </a:fld>
            <a:endParaRPr lang="en-US" altLang="en-US"/>
          </a:p>
        </p:txBody>
      </p:sp>
    </p:spTree>
    <p:extLst>
      <p:ext uri="{BB962C8B-B14F-4D97-AF65-F5344CB8AC3E}">
        <p14:creationId xmlns:p14="http://schemas.microsoft.com/office/powerpoint/2010/main" val="520496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735CA50-AFC7-4A4D-92C8-CA66D008A9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323E340-B94E-984C-90FC-039A8BAD5963}" type="slidenum">
              <a:rPr lang="en-US" altLang="en-US" sz="1200">
                <a:latin typeface="Arial" panose="020B0604020202020204" pitchFamily="34" charset="0"/>
              </a:rPr>
              <a:pPr eaLnBrk="1" hangingPunct="1"/>
              <a:t>21</a:t>
            </a:fld>
            <a:endParaRPr lang="en-US" altLang="en-US" sz="1200">
              <a:latin typeface="Arial" panose="020B0604020202020204" pitchFamily="34" charset="0"/>
            </a:endParaRPr>
          </a:p>
        </p:txBody>
      </p:sp>
      <p:sp>
        <p:nvSpPr>
          <p:cNvPr id="27651" name="Rectangle 2">
            <a:extLst>
              <a:ext uri="{FF2B5EF4-FFF2-40B4-BE49-F238E27FC236}">
                <a16:creationId xmlns:a16="http://schemas.microsoft.com/office/drawing/2014/main" id="{3E156D71-D2B1-594F-A76D-535E75BB4A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4E283192-2798-D442-B796-6EFE8FA717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Sherry</a:t>
            </a:r>
          </a:p>
        </p:txBody>
      </p:sp>
    </p:spTree>
    <p:extLst>
      <p:ext uri="{BB962C8B-B14F-4D97-AF65-F5344CB8AC3E}">
        <p14:creationId xmlns:p14="http://schemas.microsoft.com/office/powerpoint/2010/main" val="1040675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22</a:t>
            </a:fld>
            <a:endParaRPr lang="en-US"/>
          </a:p>
        </p:txBody>
      </p:sp>
    </p:spTree>
    <p:extLst>
      <p:ext uri="{BB962C8B-B14F-4D97-AF65-F5344CB8AC3E}">
        <p14:creationId xmlns:p14="http://schemas.microsoft.com/office/powerpoint/2010/main" val="1107711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23</a:t>
            </a:fld>
            <a:endParaRPr lang="en-US"/>
          </a:p>
        </p:txBody>
      </p:sp>
    </p:spTree>
    <p:extLst>
      <p:ext uri="{BB962C8B-B14F-4D97-AF65-F5344CB8AC3E}">
        <p14:creationId xmlns:p14="http://schemas.microsoft.com/office/powerpoint/2010/main" val="363718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24</a:t>
            </a:fld>
            <a:endParaRPr lang="en-US"/>
          </a:p>
        </p:txBody>
      </p:sp>
    </p:spTree>
    <p:extLst>
      <p:ext uri="{BB962C8B-B14F-4D97-AF65-F5344CB8AC3E}">
        <p14:creationId xmlns:p14="http://schemas.microsoft.com/office/powerpoint/2010/main" val="193326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25</a:t>
            </a:fld>
            <a:endParaRPr lang="en-US"/>
          </a:p>
        </p:txBody>
      </p:sp>
    </p:spTree>
    <p:extLst>
      <p:ext uri="{BB962C8B-B14F-4D97-AF65-F5344CB8AC3E}">
        <p14:creationId xmlns:p14="http://schemas.microsoft.com/office/powerpoint/2010/main" val="1012332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26</a:t>
            </a:fld>
            <a:endParaRPr lang="en-US"/>
          </a:p>
        </p:txBody>
      </p:sp>
    </p:spTree>
    <p:extLst>
      <p:ext uri="{BB962C8B-B14F-4D97-AF65-F5344CB8AC3E}">
        <p14:creationId xmlns:p14="http://schemas.microsoft.com/office/powerpoint/2010/main" val="4214254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27</a:t>
            </a:fld>
            <a:endParaRPr lang="en-US"/>
          </a:p>
        </p:txBody>
      </p:sp>
    </p:spTree>
    <p:extLst>
      <p:ext uri="{BB962C8B-B14F-4D97-AF65-F5344CB8AC3E}">
        <p14:creationId xmlns:p14="http://schemas.microsoft.com/office/powerpoint/2010/main" val="981905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28</a:t>
            </a:fld>
            <a:endParaRPr lang="en-US"/>
          </a:p>
        </p:txBody>
      </p:sp>
    </p:spTree>
    <p:extLst>
      <p:ext uri="{BB962C8B-B14F-4D97-AF65-F5344CB8AC3E}">
        <p14:creationId xmlns:p14="http://schemas.microsoft.com/office/powerpoint/2010/main" val="910408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self-care/wellness activities</a:t>
            </a:r>
            <a:endParaRPr lang="en-US" sz="1100" dirty="0"/>
          </a:p>
          <a:p>
            <a:r>
              <a:rPr lang="en-US" dirty="0"/>
              <a:t>SAS</a:t>
            </a:r>
          </a:p>
        </p:txBody>
      </p:sp>
      <p:sp>
        <p:nvSpPr>
          <p:cNvPr id="4" name="Slide Number Placeholder 3"/>
          <p:cNvSpPr>
            <a:spLocks noGrp="1"/>
          </p:cNvSpPr>
          <p:nvPr>
            <p:ph type="sldNum" sz="quarter" idx="10"/>
          </p:nvPr>
        </p:nvSpPr>
        <p:spPr/>
        <p:txBody>
          <a:bodyPr/>
          <a:lstStyle/>
          <a:p>
            <a:fld id="{627555D3-C2CD-6A4D-83FC-8BB3B1E08D81}" type="slidenum">
              <a:rPr lang="en-US" smtClean="0"/>
              <a:t>30</a:t>
            </a:fld>
            <a:endParaRPr lang="en-US"/>
          </a:p>
        </p:txBody>
      </p:sp>
    </p:spTree>
    <p:extLst>
      <p:ext uri="{BB962C8B-B14F-4D97-AF65-F5344CB8AC3E}">
        <p14:creationId xmlns:p14="http://schemas.microsoft.com/office/powerpoint/2010/main" val="342004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F03D8CC8-5937-AD44-A007-11892FD1B2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4BF7FA00-F576-6444-A5B0-0E37AD283B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33795" name="Slide Number Placeholder 3">
            <a:extLst>
              <a:ext uri="{FF2B5EF4-FFF2-40B4-BE49-F238E27FC236}">
                <a16:creationId xmlns:a16="http://schemas.microsoft.com/office/drawing/2014/main" id="{26C83D90-B7D1-7C49-A487-CA19B7441D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89287A6-E4AD-514C-AD87-3D153EFD7ACC}" type="slidenum">
              <a:rPr lang="en-US" altLang="en-US" smtClean="0"/>
              <a:pPr/>
              <a:t>3</a:t>
            </a:fld>
            <a:endParaRPr lang="en-US" altLang="en-US"/>
          </a:p>
        </p:txBody>
      </p:sp>
    </p:spTree>
    <p:extLst>
      <p:ext uri="{BB962C8B-B14F-4D97-AF65-F5344CB8AC3E}">
        <p14:creationId xmlns:p14="http://schemas.microsoft.com/office/powerpoint/2010/main" val="818831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33</a:t>
            </a:fld>
            <a:endParaRPr lang="en-US"/>
          </a:p>
        </p:txBody>
      </p:sp>
    </p:spTree>
    <p:extLst>
      <p:ext uri="{BB962C8B-B14F-4D97-AF65-F5344CB8AC3E}">
        <p14:creationId xmlns:p14="http://schemas.microsoft.com/office/powerpoint/2010/main" val="1088317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36</a:t>
            </a:fld>
            <a:endParaRPr lang="en-US"/>
          </a:p>
        </p:txBody>
      </p:sp>
    </p:spTree>
    <p:extLst>
      <p:ext uri="{BB962C8B-B14F-4D97-AF65-F5344CB8AC3E}">
        <p14:creationId xmlns:p14="http://schemas.microsoft.com/office/powerpoint/2010/main" val="1226428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37</a:t>
            </a:fld>
            <a:endParaRPr lang="en-US"/>
          </a:p>
        </p:txBody>
      </p:sp>
    </p:spTree>
    <p:extLst>
      <p:ext uri="{BB962C8B-B14F-4D97-AF65-F5344CB8AC3E}">
        <p14:creationId xmlns:p14="http://schemas.microsoft.com/office/powerpoint/2010/main" val="3169704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C67B79CC-9D1E-074F-8E35-D27DA3F4C3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373E1F8-60E3-994E-A721-1F65D9899182}" type="slidenum">
              <a:rPr lang="en-US" altLang="en-US"/>
              <a:pPr/>
              <a:t>38</a:t>
            </a:fld>
            <a:endParaRPr lang="en-US" altLang="en-US"/>
          </a:p>
        </p:txBody>
      </p:sp>
      <p:sp>
        <p:nvSpPr>
          <p:cNvPr id="96259" name="Rectangle 2">
            <a:extLst>
              <a:ext uri="{FF2B5EF4-FFF2-40B4-BE49-F238E27FC236}">
                <a16:creationId xmlns:a16="http://schemas.microsoft.com/office/drawing/2014/main" id="{E3D0D195-383C-464A-A05A-9C334654DA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a:extLst>
              <a:ext uri="{FF2B5EF4-FFF2-40B4-BE49-F238E27FC236}">
                <a16:creationId xmlns:a16="http://schemas.microsoft.com/office/drawing/2014/main" id="{C0249344-85C2-9841-85AC-BA1D401830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Sherry</a:t>
            </a:r>
          </a:p>
          <a:p>
            <a:r>
              <a:rPr lang="en-US" altLang="en-US" sz="1200" dirty="0">
                <a:ea typeface="ＭＳ Ｐゴシック" panose="020B0600070205080204" pitchFamily="34" charset="-128"/>
              </a:rPr>
              <a:t>Highlight staff strengths in parent newsletter.</a:t>
            </a:r>
          </a:p>
          <a:p>
            <a:r>
              <a:rPr lang="en-US" altLang="en-US" sz="1200" dirty="0">
                <a:ea typeface="ＭＳ Ｐゴシック" panose="020B0600070205080204" pitchFamily="34" charset="-128"/>
              </a:rPr>
              <a:t>Ask the cafeteria staff to bake some special cookies. After a particularly difficult day, invite all the staff to come down for cookies in the cafeteria.</a:t>
            </a:r>
          </a:p>
          <a:p>
            <a:r>
              <a:rPr lang="en-US" altLang="en-US" sz="1200" dirty="0">
                <a:ea typeface="ＭＳ Ｐゴシック" panose="020B0600070205080204" pitchFamily="34" charset="-128"/>
              </a:rPr>
              <a:t>Ask parents to send in praise via email. At the end of the day, read the kudos that came in about staff members. Give kudos to the parent who shared by sending a hand written note.</a:t>
            </a:r>
          </a:p>
          <a:p>
            <a:r>
              <a:rPr lang="en-US" altLang="en-US" sz="1200" dirty="0">
                <a:ea typeface="ＭＳ Ｐゴシック" panose="020B0600070205080204" pitchFamily="34" charset="-128"/>
              </a:rPr>
              <a:t>Make a deal with the staff: “If we have 90% participation in the Self-Assessment Survey, then the PBIS team will wash everyone’s car on a non-rainy day.”</a:t>
            </a:r>
          </a:p>
          <a:p>
            <a:r>
              <a:rPr lang="en-US" altLang="en-US" sz="1200" dirty="0">
                <a:ea typeface="ＭＳ Ｐゴシック" panose="020B0600070205080204" pitchFamily="34" charset="-128"/>
              </a:rPr>
              <a:t>Invite staff members to the next board meeting and compliment their achievement to the board </a:t>
            </a:r>
          </a:p>
          <a:p>
            <a:r>
              <a:rPr lang="en-US" altLang="en-US" sz="1200" dirty="0">
                <a:ea typeface="ＭＳ Ｐゴシック" panose="020B0600070205080204" pitchFamily="34" charset="-128"/>
              </a:rPr>
              <a:t>Surprise the staff with a scavenger hunt that ends in a nice breakfast</a:t>
            </a:r>
            <a:endParaRPr lang="en-US" altLang="en-US" sz="1200" strike="sngStrike" dirty="0">
              <a:ea typeface="ＭＳ Ｐゴシック" panose="020B0600070205080204" pitchFamily="34" charset="-128"/>
            </a:endParaRPr>
          </a:p>
          <a:p>
            <a:r>
              <a:rPr lang="en-US" sz="1200" dirty="0">
                <a:ea typeface="ＭＳ Ｐゴシック" panose="020B0600070205080204" pitchFamily="34" charset="-128"/>
              </a:rPr>
              <a:t>Students contribute to staff acknowledgements</a:t>
            </a:r>
            <a:endParaRPr lang="en-US" sz="1200" b="1" i="1" dirty="0">
              <a:ea typeface="ＭＳ Ｐゴシック" panose="020B0600070205080204" pitchFamily="34"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a:p>
            <a:pPr eaLnBrk="1" hangingPunct="1">
              <a:spcBef>
                <a:spcPct val="0"/>
              </a:spcBef>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912367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a:p>
            <a:r>
              <a:rPr lang="en-US" dirty="0"/>
              <a:t>https://</a:t>
            </a:r>
            <a:r>
              <a:rPr lang="en-US" dirty="0" err="1"/>
              <a:t>docs.google.com</a:t>
            </a:r>
            <a:r>
              <a:rPr lang="en-US" dirty="0"/>
              <a:t>/spreadsheets/d/1oVFyZtS401_HQwwAeK5-eLKgiFkNFO4i8BLUrk5hBUI/</a:t>
            </a:r>
            <a:r>
              <a:rPr lang="en-US" dirty="0" err="1"/>
              <a:t>edit?usp</a:t>
            </a:r>
            <a:r>
              <a:rPr lang="en-US" dirty="0"/>
              <a:t>=</a:t>
            </a:r>
            <a:r>
              <a:rPr lang="en-US" dirty="0" err="1"/>
              <a:t>drive_web</a:t>
            </a:r>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39</a:t>
            </a:fld>
            <a:endParaRPr lang="en-US"/>
          </a:p>
        </p:txBody>
      </p:sp>
    </p:spTree>
    <p:extLst>
      <p:ext uri="{BB962C8B-B14F-4D97-AF65-F5344CB8AC3E}">
        <p14:creationId xmlns:p14="http://schemas.microsoft.com/office/powerpoint/2010/main" val="4166567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B.</a:t>
            </a:r>
          </a:p>
        </p:txBody>
      </p:sp>
      <p:sp>
        <p:nvSpPr>
          <p:cNvPr id="4" name="Slide Number Placeholder 3"/>
          <p:cNvSpPr>
            <a:spLocks noGrp="1"/>
          </p:cNvSpPr>
          <p:nvPr>
            <p:ph type="sldNum" sz="quarter" idx="10"/>
          </p:nvPr>
        </p:nvSpPr>
        <p:spPr/>
        <p:txBody>
          <a:bodyPr/>
          <a:lstStyle/>
          <a:p>
            <a:fld id="{627555D3-C2CD-6A4D-83FC-8BB3B1E08D81}" type="slidenum">
              <a:rPr lang="en-US" smtClean="0"/>
              <a:t>40</a:t>
            </a:fld>
            <a:endParaRPr lang="en-US"/>
          </a:p>
        </p:txBody>
      </p:sp>
    </p:spTree>
    <p:extLst>
      <p:ext uri="{BB962C8B-B14F-4D97-AF65-F5344CB8AC3E}">
        <p14:creationId xmlns:p14="http://schemas.microsoft.com/office/powerpoint/2010/main" val="1749378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42</a:t>
            </a:fld>
            <a:endParaRPr lang="en-US"/>
          </a:p>
        </p:txBody>
      </p:sp>
    </p:spTree>
    <p:extLst>
      <p:ext uri="{BB962C8B-B14F-4D97-AF65-F5344CB8AC3E}">
        <p14:creationId xmlns:p14="http://schemas.microsoft.com/office/powerpoint/2010/main" val="2075403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D950ADEB-6FB6-4F4C-9F23-F592A492C4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4737F37A-00DC-2346-AB9E-6CAF85DE5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14691" name="Slide Number Placeholder 3">
            <a:extLst>
              <a:ext uri="{FF2B5EF4-FFF2-40B4-BE49-F238E27FC236}">
                <a16:creationId xmlns:a16="http://schemas.microsoft.com/office/drawing/2014/main" id="{81973773-6AD6-434C-A279-0A10A555BE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1AC2229-E3BA-D049-8D07-C5E0C3EED0E3}" type="slidenum">
              <a:rPr lang="en-US" altLang="en-US" smtClean="0"/>
              <a:pPr/>
              <a:t>43</a:t>
            </a:fld>
            <a:endParaRPr lang="en-US" altLang="en-US"/>
          </a:p>
        </p:txBody>
      </p:sp>
    </p:spTree>
    <p:extLst>
      <p:ext uri="{BB962C8B-B14F-4D97-AF65-F5344CB8AC3E}">
        <p14:creationId xmlns:p14="http://schemas.microsoft.com/office/powerpoint/2010/main" val="606398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EEACA8F-9C93-734F-BBAC-4A5CC9B203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E2070166-E1C6-714A-8ED5-CFA7BC7942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a:p>
            <a:r>
              <a:rPr lang="en-US" altLang="en-US">
                <a:ea typeface="ＭＳ Ｐゴシック" panose="020B0600070205080204" pitchFamily="34" charset="-128"/>
              </a:rPr>
              <a:t>15 minutes at each table – depends on time!</a:t>
            </a:r>
          </a:p>
        </p:txBody>
      </p:sp>
      <p:sp>
        <p:nvSpPr>
          <p:cNvPr id="116739" name="Slide Number Placeholder 3">
            <a:extLst>
              <a:ext uri="{FF2B5EF4-FFF2-40B4-BE49-F238E27FC236}">
                <a16:creationId xmlns:a16="http://schemas.microsoft.com/office/drawing/2014/main" id="{D6BCAD3A-A0C7-4949-AD74-AB50AB2CD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78772445-1E2E-2345-A2C3-FD0C503DCA94}" type="slidenum">
              <a:rPr lang="en-US" altLang="en-US" smtClean="0">
                <a:solidFill>
                  <a:srgbClr val="000000"/>
                </a:solidFill>
                <a:latin typeface="Arial" panose="020B0604020202020204" pitchFamily="34" charset="0"/>
                <a:sym typeface="Arial" panose="020B0604020202020204" pitchFamily="34" charset="0"/>
              </a:rPr>
              <a:pPr>
                <a:buSzPct val="25000"/>
              </a:pPr>
              <a:t>44</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4114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45</a:t>
            </a:fld>
            <a:endParaRPr lang="en-US"/>
          </a:p>
        </p:txBody>
      </p:sp>
    </p:spTree>
    <p:extLst>
      <p:ext uri="{BB962C8B-B14F-4D97-AF65-F5344CB8AC3E}">
        <p14:creationId xmlns:p14="http://schemas.microsoft.com/office/powerpoint/2010/main" val="114772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65B08F0A-3B43-3242-8C80-1C5EC5C2C1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DC014BFE-08C8-B74F-B6FE-C5CCC94380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a:p>
            <a:pPr eaLnBrk="1" hangingPunct="1">
              <a:spcBef>
                <a:spcPct val="0"/>
              </a:spcBef>
            </a:pPr>
            <a:r>
              <a:rPr lang="en-US" altLang="en-US">
                <a:latin typeface="Arial" panose="020B0604020202020204" pitchFamily="34" charset="0"/>
                <a:ea typeface="ＭＳ Ｐゴシック" panose="020B0600070205080204" pitchFamily="34" charset="-128"/>
              </a:rPr>
              <a:t>Remind of our expectations – </a:t>
            </a:r>
          </a:p>
          <a:p>
            <a:pPr eaLnBrk="1" hangingPunct="1">
              <a:spcBef>
                <a:spcPct val="0"/>
              </a:spcBef>
            </a:pPr>
            <a:r>
              <a:rPr lang="en-US" altLang="en-US">
                <a:latin typeface="Arial" panose="020B0604020202020204" pitchFamily="34" charset="0"/>
                <a:ea typeface="ＭＳ Ｐゴシック" panose="020B0600070205080204" pitchFamily="34" charset="-128"/>
              </a:rPr>
              <a:t>Be present – cell phones off, throw out task list, etc.</a:t>
            </a:r>
          </a:p>
          <a:p>
            <a:pPr eaLnBrk="1" hangingPunct="1">
              <a:spcBef>
                <a:spcPct val="0"/>
              </a:spcBef>
            </a:pPr>
            <a:r>
              <a:rPr lang="en-US" altLang="en-US">
                <a:latin typeface="Arial" panose="020B0604020202020204" pitchFamily="34" charset="0"/>
                <a:ea typeface="ＭＳ Ｐゴシック" panose="020B0600070205080204" pitchFamily="34" charset="-128"/>
              </a:rPr>
              <a:t>Engage – show respect by listening and using effect team skills</a:t>
            </a:r>
          </a:p>
          <a:p>
            <a:pPr eaLnBrk="1" hangingPunct="1">
              <a:spcBef>
                <a:spcPct val="0"/>
              </a:spcBef>
            </a:pPr>
            <a:r>
              <a:rPr lang="en-US" altLang="en-US">
                <a:latin typeface="Arial" panose="020B0604020202020204" pitchFamily="34" charset="0"/>
                <a:ea typeface="ＭＳ Ｐゴシック" panose="020B0600070205080204" pitchFamily="34" charset="-128"/>
              </a:rPr>
              <a:t>Use rule of brainstorming= no idea is a bad idea</a:t>
            </a:r>
          </a:p>
          <a:p>
            <a:pPr eaLnBrk="1" hangingPunct="1">
              <a:spcBef>
                <a:spcPct val="0"/>
              </a:spcBef>
            </a:pPr>
            <a:r>
              <a:rPr lang="en-US" altLang="en-US">
                <a:latin typeface="Arial" panose="020B0604020202020204" pitchFamily="34" charset="0"/>
                <a:ea typeface="ＭＳ Ｐゴシック" panose="020B0600070205080204" pitchFamily="34" charset="-128"/>
              </a:rPr>
              <a:t>Team solutions – work together toward consensus</a:t>
            </a:r>
          </a:p>
        </p:txBody>
      </p:sp>
      <p:sp>
        <p:nvSpPr>
          <p:cNvPr id="35843" name="Slide Number Placeholder 3">
            <a:extLst>
              <a:ext uri="{FF2B5EF4-FFF2-40B4-BE49-F238E27FC236}">
                <a16:creationId xmlns:a16="http://schemas.microsoft.com/office/drawing/2014/main" id="{626DE8B1-9003-E942-99E3-E2A841CE4B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2255C4A-55EF-1048-BF27-D507D173AA86}" type="slidenum">
              <a:rPr lang="en-US" altLang="en-US" smtClean="0">
                <a:latin typeface="Arial" panose="020B0604020202020204" pitchFamily="34" charset="0"/>
              </a:rPr>
              <a:pPr/>
              <a:t>4</a:t>
            </a:fld>
            <a:endParaRPr lang="en-US" altLang="en-US">
              <a:latin typeface="Arial" panose="020B0604020202020204" pitchFamily="34" charset="0"/>
            </a:endParaRPr>
          </a:p>
        </p:txBody>
      </p:sp>
    </p:spTree>
    <p:extLst>
      <p:ext uri="{BB962C8B-B14F-4D97-AF65-F5344CB8AC3E}">
        <p14:creationId xmlns:p14="http://schemas.microsoft.com/office/powerpoint/2010/main" val="3189742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46</a:t>
            </a:fld>
            <a:endParaRPr lang="en-US"/>
          </a:p>
        </p:txBody>
      </p:sp>
    </p:spTree>
    <p:extLst>
      <p:ext uri="{BB962C8B-B14F-4D97-AF65-F5344CB8AC3E}">
        <p14:creationId xmlns:p14="http://schemas.microsoft.com/office/powerpoint/2010/main" val="1330516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47</a:t>
            </a:fld>
            <a:endParaRPr lang="en-US"/>
          </a:p>
        </p:txBody>
      </p:sp>
    </p:spTree>
    <p:extLst>
      <p:ext uri="{BB962C8B-B14F-4D97-AF65-F5344CB8AC3E}">
        <p14:creationId xmlns:p14="http://schemas.microsoft.com/office/powerpoint/2010/main" val="3928057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48</a:t>
            </a:fld>
            <a:endParaRPr lang="en-US"/>
          </a:p>
        </p:txBody>
      </p:sp>
    </p:spTree>
    <p:extLst>
      <p:ext uri="{BB962C8B-B14F-4D97-AF65-F5344CB8AC3E}">
        <p14:creationId xmlns:p14="http://schemas.microsoft.com/office/powerpoint/2010/main" val="3786808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49</a:t>
            </a:fld>
            <a:endParaRPr lang="en-US"/>
          </a:p>
        </p:txBody>
      </p:sp>
    </p:spTree>
    <p:extLst>
      <p:ext uri="{BB962C8B-B14F-4D97-AF65-F5344CB8AC3E}">
        <p14:creationId xmlns:p14="http://schemas.microsoft.com/office/powerpoint/2010/main" val="2029811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50</a:t>
            </a:fld>
            <a:endParaRPr lang="en-US"/>
          </a:p>
        </p:txBody>
      </p:sp>
    </p:spTree>
    <p:extLst>
      <p:ext uri="{BB962C8B-B14F-4D97-AF65-F5344CB8AC3E}">
        <p14:creationId xmlns:p14="http://schemas.microsoft.com/office/powerpoint/2010/main" val="2325900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51</a:t>
            </a:fld>
            <a:endParaRPr lang="en-US"/>
          </a:p>
        </p:txBody>
      </p:sp>
    </p:spTree>
    <p:extLst>
      <p:ext uri="{BB962C8B-B14F-4D97-AF65-F5344CB8AC3E}">
        <p14:creationId xmlns:p14="http://schemas.microsoft.com/office/powerpoint/2010/main" val="1224966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52</a:t>
            </a:fld>
            <a:endParaRPr lang="en-US"/>
          </a:p>
        </p:txBody>
      </p:sp>
    </p:spTree>
    <p:extLst>
      <p:ext uri="{BB962C8B-B14F-4D97-AF65-F5344CB8AC3E}">
        <p14:creationId xmlns:p14="http://schemas.microsoft.com/office/powerpoint/2010/main" val="1853385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53</a:t>
            </a:fld>
            <a:endParaRPr lang="en-US"/>
          </a:p>
        </p:txBody>
      </p:sp>
    </p:spTree>
    <p:extLst>
      <p:ext uri="{BB962C8B-B14F-4D97-AF65-F5344CB8AC3E}">
        <p14:creationId xmlns:p14="http://schemas.microsoft.com/office/powerpoint/2010/main" val="1736548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54</a:t>
            </a:fld>
            <a:endParaRPr lang="en-US"/>
          </a:p>
        </p:txBody>
      </p:sp>
    </p:spTree>
    <p:extLst>
      <p:ext uri="{BB962C8B-B14F-4D97-AF65-F5344CB8AC3E}">
        <p14:creationId xmlns:p14="http://schemas.microsoft.com/office/powerpoint/2010/main" val="279990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55</a:t>
            </a:fld>
            <a:endParaRPr lang="en-US"/>
          </a:p>
        </p:txBody>
      </p:sp>
    </p:spTree>
    <p:extLst>
      <p:ext uri="{BB962C8B-B14F-4D97-AF65-F5344CB8AC3E}">
        <p14:creationId xmlns:p14="http://schemas.microsoft.com/office/powerpoint/2010/main" val="124907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49E10894-8639-5347-AD51-B3CD71A759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a:extLst>
              <a:ext uri="{FF2B5EF4-FFF2-40B4-BE49-F238E27FC236}">
                <a16:creationId xmlns:a16="http://schemas.microsoft.com/office/drawing/2014/main" id="{A6460775-7DBE-5F4D-A66F-66B19F0921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28003" name="Slide Number Placeholder 3">
            <a:extLst>
              <a:ext uri="{FF2B5EF4-FFF2-40B4-BE49-F238E27FC236}">
                <a16:creationId xmlns:a16="http://schemas.microsoft.com/office/drawing/2014/main" id="{6683DC08-A5E5-A745-92F0-FD3DA36616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7E63037-79D0-F249-AB99-DD6EC08DC1D4}" type="slidenum">
              <a:rPr lang="en-US" altLang="en-US" smtClean="0"/>
              <a:pPr/>
              <a:t>5</a:t>
            </a:fld>
            <a:endParaRPr lang="en-US" altLang="en-US"/>
          </a:p>
        </p:txBody>
      </p:sp>
    </p:spTree>
    <p:extLst>
      <p:ext uri="{BB962C8B-B14F-4D97-AF65-F5344CB8AC3E}">
        <p14:creationId xmlns:p14="http://schemas.microsoft.com/office/powerpoint/2010/main" val="812973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56</a:t>
            </a:fld>
            <a:endParaRPr lang="en-US"/>
          </a:p>
        </p:txBody>
      </p:sp>
    </p:spTree>
    <p:extLst>
      <p:ext uri="{BB962C8B-B14F-4D97-AF65-F5344CB8AC3E}">
        <p14:creationId xmlns:p14="http://schemas.microsoft.com/office/powerpoint/2010/main" val="17942715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57</a:t>
            </a:fld>
            <a:endParaRPr lang="en-US"/>
          </a:p>
        </p:txBody>
      </p:sp>
    </p:spTree>
    <p:extLst>
      <p:ext uri="{BB962C8B-B14F-4D97-AF65-F5344CB8AC3E}">
        <p14:creationId xmlns:p14="http://schemas.microsoft.com/office/powerpoint/2010/main" val="39623205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58</a:t>
            </a:fld>
            <a:endParaRPr lang="en-US"/>
          </a:p>
        </p:txBody>
      </p:sp>
    </p:spTree>
    <p:extLst>
      <p:ext uri="{BB962C8B-B14F-4D97-AF65-F5344CB8AC3E}">
        <p14:creationId xmlns:p14="http://schemas.microsoft.com/office/powerpoint/2010/main" val="2676819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a:p>
            <a:r>
              <a:rPr lang="en-US" dirty="0"/>
              <a:t>https://</a:t>
            </a:r>
            <a:r>
              <a:rPr lang="en-US" dirty="0" err="1"/>
              <a:t>www.pbisvermont.org</a:t>
            </a:r>
            <a:r>
              <a:rPr lang="en-US" dirty="0"/>
              <a:t>/support-roles/supervisory-union-coordinators/</a:t>
            </a:r>
          </a:p>
        </p:txBody>
      </p:sp>
      <p:sp>
        <p:nvSpPr>
          <p:cNvPr id="4" name="Slide Number Placeholder 3"/>
          <p:cNvSpPr>
            <a:spLocks noGrp="1"/>
          </p:cNvSpPr>
          <p:nvPr>
            <p:ph type="sldNum" sz="quarter" idx="10"/>
          </p:nvPr>
        </p:nvSpPr>
        <p:spPr/>
        <p:txBody>
          <a:bodyPr/>
          <a:lstStyle/>
          <a:p>
            <a:fld id="{627555D3-C2CD-6A4D-83FC-8BB3B1E08D81}" type="slidenum">
              <a:rPr lang="en-US" smtClean="0"/>
              <a:t>59</a:t>
            </a:fld>
            <a:endParaRPr lang="en-US"/>
          </a:p>
        </p:txBody>
      </p:sp>
    </p:spTree>
    <p:extLst>
      <p:ext uri="{BB962C8B-B14F-4D97-AF65-F5344CB8AC3E}">
        <p14:creationId xmlns:p14="http://schemas.microsoft.com/office/powerpoint/2010/main" val="1205716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60</a:t>
            </a:fld>
            <a:endParaRPr lang="en-US"/>
          </a:p>
        </p:txBody>
      </p:sp>
    </p:spTree>
    <p:extLst>
      <p:ext uri="{BB962C8B-B14F-4D97-AF65-F5344CB8AC3E}">
        <p14:creationId xmlns:p14="http://schemas.microsoft.com/office/powerpoint/2010/main" val="4096613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61</a:t>
            </a:fld>
            <a:endParaRPr lang="en-US"/>
          </a:p>
        </p:txBody>
      </p:sp>
    </p:spTree>
    <p:extLst>
      <p:ext uri="{BB962C8B-B14F-4D97-AF65-F5344CB8AC3E}">
        <p14:creationId xmlns:p14="http://schemas.microsoft.com/office/powerpoint/2010/main" val="17965509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62</a:t>
            </a:fld>
            <a:endParaRPr lang="en-US"/>
          </a:p>
        </p:txBody>
      </p:sp>
    </p:spTree>
    <p:extLst>
      <p:ext uri="{BB962C8B-B14F-4D97-AF65-F5344CB8AC3E}">
        <p14:creationId xmlns:p14="http://schemas.microsoft.com/office/powerpoint/2010/main" val="2195417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2E661837-D17B-9C45-A418-2288E7C7E8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4D7C6700-4109-C541-B11D-201B2B0DF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Sherry</a:t>
            </a:r>
          </a:p>
        </p:txBody>
      </p:sp>
      <p:sp>
        <p:nvSpPr>
          <p:cNvPr id="118787" name="Slide Number Placeholder 3">
            <a:extLst>
              <a:ext uri="{FF2B5EF4-FFF2-40B4-BE49-F238E27FC236}">
                <a16:creationId xmlns:a16="http://schemas.microsoft.com/office/drawing/2014/main" id="{1CD2FB8A-0771-504A-8ADC-26251F2434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ACCB8C15-5217-0441-A42E-F8EBDCF843A8}" type="slidenum">
              <a:rPr lang="en-US" altLang="en-US" smtClean="0">
                <a:solidFill>
                  <a:srgbClr val="000000"/>
                </a:solidFill>
                <a:latin typeface="Arial" panose="020B0604020202020204" pitchFamily="34" charset="0"/>
                <a:sym typeface="Arial" panose="020B0604020202020204" pitchFamily="34" charset="0"/>
              </a:rPr>
              <a:pPr>
                <a:buSzPct val="25000"/>
              </a:pPr>
              <a:t>63</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7991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64</a:t>
            </a:fld>
            <a:endParaRPr lang="en-US"/>
          </a:p>
        </p:txBody>
      </p:sp>
    </p:spTree>
    <p:extLst>
      <p:ext uri="{BB962C8B-B14F-4D97-AF65-F5344CB8AC3E}">
        <p14:creationId xmlns:p14="http://schemas.microsoft.com/office/powerpoint/2010/main" val="3005046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65</a:t>
            </a:fld>
            <a:endParaRPr lang="en-US"/>
          </a:p>
        </p:txBody>
      </p:sp>
    </p:spTree>
    <p:extLst>
      <p:ext uri="{BB962C8B-B14F-4D97-AF65-F5344CB8AC3E}">
        <p14:creationId xmlns:p14="http://schemas.microsoft.com/office/powerpoint/2010/main" val="165086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FA8D981F-8BD1-F840-AE20-1206D88678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4422272F-6323-8743-A571-46FAB9E693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29027" name="Slide Number Placeholder 3">
            <a:extLst>
              <a:ext uri="{FF2B5EF4-FFF2-40B4-BE49-F238E27FC236}">
                <a16:creationId xmlns:a16="http://schemas.microsoft.com/office/drawing/2014/main" id="{116F556C-725D-ED40-912A-A225A83869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60EE024-6032-5343-AB9B-10DCA4EBB72F}" type="slidenum">
              <a:rPr lang="en-US" altLang="en-US" smtClean="0"/>
              <a:pPr/>
              <a:t>6</a:t>
            </a:fld>
            <a:endParaRPr lang="en-US" altLang="en-US"/>
          </a:p>
        </p:txBody>
      </p:sp>
    </p:spTree>
    <p:extLst>
      <p:ext uri="{BB962C8B-B14F-4D97-AF65-F5344CB8AC3E}">
        <p14:creationId xmlns:p14="http://schemas.microsoft.com/office/powerpoint/2010/main" val="2635145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66</a:t>
            </a:fld>
            <a:endParaRPr lang="en-US"/>
          </a:p>
        </p:txBody>
      </p:sp>
    </p:spTree>
    <p:extLst>
      <p:ext uri="{BB962C8B-B14F-4D97-AF65-F5344CB8AC3E}">
        <p14:creationId xmlns:p14="http://schemas.microsoft.com/office/powerpoint/2010/main" val="3728345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67</a:t>
            </a:fld>
            <a:endParaRPr lang="en-US"/>
          </a:p>
        </p:txBody>
      </p:sp>
    </p:spTree>
    <p:extLst>
      <p:ext uri="{BB962C8B-B14F-4D97-AF65-F5344CB8AC3E}">
        <p14:creationId xmlns:p14="http://schemas.microsoft.com/office/powerpoint/2010/main" val="23415086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68</a:t>
            </a:fld>
            <a:endParaRPr lang="en-US"/>
          </a:p>
        </p:txBody>
      </p:sp>
    </p:spTree>
    <p:extLst>
      <p:ext uri="{BB962C8B-B14F-4D97-AF65-F5344CB8AC3E}">
        <p14:creationId xmlns:p14="http://schemas.microsoft.com/office/powerpoint/2010/main" val="1012449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Amy</a:t>
            </a:r>
          </a:p>
        </p:txBody>
      </p:sp>
      <p:sp>
        <p:nvSpPr>
          <p:cNvPr id="120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buSzPct val="25000"/>
            </a:pPr>
            <a:fld id="{D2E0C11A-72B3-8E49-87E1-7E36471170FB}" type="slidenum">
              <a:rPr lang="en-US" altLang="en-US" sz="1200">
                <a:solidFill>
                  <a:srgbClr val="000000"/>
                </a:solidFill>
                <a:latin typeface="Arial" charset="0"/>
                <a:sym typeface="Arial" charset="0"/>
              </a:rPr>
              <a:pPr>
                <a:buSzPct val="25000"/>
              </a:pPr>
              <a:t>69</a:t>
            </a:fld>
            <a:endParaRPr lang="en-US" altLang="en-US" sz="1200">
              <a:solidFill>
                <a:srgbClr val="000000"/>
              </a:solidFill>
              <a:latin typeface="Arial" charset="0"/>
              <a:sym typeface="Arial" charset="0"/>
            </a:endParaRPr>
          </a:p>
        </p:txBody>
      </p:sp>
    </p:spTree>
    <p:extLst>
      <p:ext uri="{BB962C8B-B14F-4D97-AF65-F5344CB8AC3E}">
        <p14:creationId xmlns:p14="http://schemas.microsoft.com/office/powerpoint/2010/main" val="28237053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70</a:t>
            </a:fld>
            <a:endParaRPr lang="en-US"/>
          </a:p>
        </p:txBody>
      </p:sp>
    </p:spTree>
    <p:extLst>
      <p:ext uri="{BB962C8B-B14F-4D97-AF65-F5344CB8AC3E}">
        <p14:creationId xmlns:p14="http://schemas.microsoft.com/office/powerpoint/2010/main" val="81782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FA8D981F-8BD1-F840-AE20-1206D88678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4422272F-6323-8743-A571-46FAB9E693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29027" name="Slide Number Placeholder 3">
            <a:extLst>
              <a:ext uri="{FF2B5EF4-FFF2-40B4-BE49-F238E27FC236}">
                <a16:creationId xmlns:a16="http://schemas.microsoft.com/office/drawing/2014/main" id="{116F556C-725D-ED40-912A-A225A83869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60EE024-6032-5343-AB9B-10DCA4EBB72F}" type="slidenum">
              <a:rPr lang="en-US" altLang="en-US" smtClean="0"/>
              <a:pPr/>
              <a:t>7</a:t>
            </a:fld>
            <a:endParaRPr lang="en-US" altLang="en-US"/>
          </a:p>
        </p:txBody>
      </p:sp>
    </p:spTree>
    <p:extLst>
      <p:ext uri="{BB962C8B-B14F-4D97-AF65-F5344CB8AC3E}">
        <p14:creationId xmlns:p14="http://schemas.microsoft.com/office/powerpoint/2010/main" val="2784176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8</a:t>
            </a:fld>
            <a:endParaRPr lang="en-US"/>
          </a:p>
        </p:txBody>
      </p:sp>
    </p:spTree>
    <p:extLst>
      <p:ext uri="{BB962C8B-B14F-4D97-AF65-F5344CB8AC3E}">
        <p14:creationId xmlns:p14="http://schemas.microsoft.com/office/powerpoint/2010/main" val="212976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43F9147C-8DE1-7C48-B71A-8696D7623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922387BD-4EAA-F740-8577-73CEFE28D9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30051" name="Slide Number Placeholder 3">
            <a:extLst>
              <a:ext uri="{FF2B5EF4-FFF2-40B4-BE49-F238E27FC236}">
                <a16:creationId xmlns:a16="http://schemas.microsoft.com/office/drawing/2014/main" id="{6CE78F66-CC7C-D947-8ED5-F569377C04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C48FC42-441F-B04D-8E96-33754281664A}" type="slidenum">
              <a:rPr lang="en-US" altLang="en-US" smtClean="0"/>
              <a:pPr/>
              <a:t>9</a:t>
            </a:fld>
            <a:endParaRPr lang="en-US" altLang="en-US"/>
          </a:p>
        </p:txBody>
      </p:sp>
    </p:spTree>
    <p:extLst>
      <p:ext uri="{BB962C8B-B14F-4D97-AF65-F5344CB8AC3E}">
        <p14:creationId xmlns:p14="http://schemas.microsoft.com/office/powerpoint/2010/main" val="283601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ECC9-F5E1-6042-A304-E69D5EA49A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3719E5-48B1-9643-BB93-45191AC53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1FBA2-1672-0748-8AE2-15FA6A96E061}"/>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5" name="Footer Placeholder 4">
            <a:extLst>
              <a:ext uri="{FF2B5EF4-FFF2-40B4-BE49-F238E27FC236}">
                <a16:creationId xmlns:a16="http://schemas.microsoft.com/office/drawing/2014/main" id="{BF7D0933-389A-C148-803C-E8A1978B5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33CDC-B121-5146-A7D4-0A40DFABB833}"/>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281188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67D03-1EE9-EA4F-A22D-142EE7096E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3958DC-AB39-214C-9C7D-72EE2816FE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3354B-5DC7-7C43-924A-AFF2FAEDC0B9}"/>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5" name="Footer Placeholder 4">
            <a:extLst>
              <a:ext uri="{FF2B5EF4-FFF2-40B4-BE49-F238E27FC236}">
                <a16:creationId xmlns:a16="http://schemas.microsoft.com/office/drawing/2014/main" id="{EFC69215-6A98-4C42-8AE2-D7EFC9F91A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9AC19-063D-DF4C-A61B-639029B73B3A}"/>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172997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F39456-EED0-3440-B49E-6343A3CDDA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B5051-29DB-FD4D-BF6B-10B13F821A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EB98A-986B-574B-9A2E-DFFDCEE224CD}"/>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5" name="Footer Placeholder 4">
            <a:extLst>
              <a:ext uri="{FF2B5EF4-FFF2-40B4-BE49-F238E27FC236}">
                <a16:creationId xmlns:a16="http://schemas.microsoft.com/office/drawing/2014/main" id="{25670CDD-DB78-3C49-A156-9E83C031D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4FCCE-3D94-5744-BD8B-BF83CE050ECF}"/>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302084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9539-E1B7-D747-B12B-5B3662955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055BE-25A0-794E-AC52-C2FD7ED68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88430-1C09-0C4D-9CB6-269991E69D52}"/>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5" name="Footer Placeholder 4">
            <a:extLst>
              <a:ext uri="{FF2B5EF4-FFF2-40B4-BE49-F238E27FC236}">
                <a16:creationId xmlns:a16="http://schemas.microsoft.com/office/drawing/2014/main" id="{4765F9B3-E1E2-5143-ADCD-4FD80FC03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98138-3447-4C40-9CEB-7E7B5D00BA70}"/>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144999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4C56-AC79-9E48-B0B3-5554744B4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2D0AD3-F58E-5B4E-942D-8D2EA0F29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A234EE-BDF8-A449-8B6A-2AC52D495B1B}"/>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5" name="Footer Placeholder 4">
            <a:extLst>
              <a:ext uri="{FF2B5EF4-FFF2-40B4-BE49-F238E27FC236}">
                <a16:creationId xmlns:a16="http://schemas.microsoft.com/office/drawing/2014/main" id="{7434CCEA-F771-AF4B-888F-C41955027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ACAE4-D3AA-884D-84C8-03704E71259B}"/>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429358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1010-E465-A449-BE06-73A7A2D738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0CAC9-C91E-EC49-A972-E658BEC274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C99220-AF1E-AC4A-AA38-4E9E5B397C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203719-FB4F-174C-9626-A106A3545F16}"/>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6" name="Footer Placeholder 5">
            <a:extLst>
              <a:ext uri="{FF2B5EF4-FFF2-40B4-BE49-F238E27FC236}">
                <a16:creationId xmlns:a16="http://schemas.microsoft.com/office/drawing/2014/main" id="{331BCDE4-48DD-6549-8395-0718C0678F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A4D4E-C6C0-2841-99FB-762391145F87}"/>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13586528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60E1-9F66-2D4F-8A95-930EAFF40C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8A0FCD-A551-324C-B68D-1383B10F6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03F993-3E4A-2947-AD7E-551B3BDE04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81BA2A-20AF-404D-BAA9-47E63F7F9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E67EC0-F88C-9947-80D4-D7CE3B39AE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511079-7DFA-3946-AA4D-12694F0A4761}"/>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8" name="Footer Placeholder 7">
            <a:extLst>
              <a:ext uri="{FF2B5EF4-FFF2-40B4-BE49-F238E27FC236}">
                <a16:creationId xmlns:a16="http://schemas.microsoft.com/office/drawing/2014/main" id="{7EE01237-183C-C347-8A49-D1BBCA9A8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77CA27-75CC-8949-9571-EEE21EEE2CDF}"/>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26773575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5B6E-6E4B-194E-84C5-17A95C99E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1BA15B-4C33-E346-8C7E-3C03A2A655AF}"/>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4" name="Footer Placeholder 3">
            <a:extLst>
              <a:ext uri="{FF2B5EF4-FFF2-40B4-BE49-F238E27FC236}">
                <a16:creationId xmlns:a16="http://schemas.microsoft.com/office/drawing/2014/main" id="{787CF19E-6C1C-1A48-9431-D20F080CC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F66E66-7554-DF44-A882-5E318AE7F74D}"/>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370237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40CC3-8626-A340-AAF9-9EE7314431F0}"/>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3" name="Footer Placeholder 2">
            <a:extLst>
              <a:ext uri="{FF2B5EF4-FFF2-40B4-BE49-F238E27FC236}">
                <a16:creationId xmlns:a16="http://schemas.microsoft.com/office/drawing/2014/main" id="{D3D2104D-645C-614E-A150-57476503B6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139C3-C73D-5B47-961D-7FB276710D0B}"/>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2259000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32B-74F8-EC44-84BB-E6DECCDEF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F6879-7377-E54B-8EC5-6D56B437F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99539-DE1A-3147-B60D-9840B199E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72B2CA-D66D-FC4B-8092-83B2530CE5AE}"/>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6" name="Footer Placeholder 5">
            <a:extLst>
              <a:ext uri="{FF2B5EF4-FFF2-40B4-BE49-F238E27FC236}">
                <a16:creationId xmlns:a16="http://schemas.microsoft.com/office/drawing/2014/main" id="{7F61F831-DC4D-E843-B8DE-4DBDEFCB8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D9585-0599-414F-83E0-3F5ACF6B3BD6}"/>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22557780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7498-D749-B04A-86E6-B7E2E56CC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2E668-1F6F-F744-A9C5-F7905592C2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F56947-5DC3-AF42-BEB2-9D83267A4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5716F1-BFEC-0B41-90F6-2E43AD4503F5}"/>
              </a:ext>
            </a:extLst>
          </p:cNvPr>
          <p:cNvSpPr>
            <a:spLocks noGrp="1"/>
          </p:cNvSpPr>
          <p:nvPr>
            <p:ph type="dt" sz="half" idx="10"/>
          </p:nvPr>
        </p:nvSpPr>
        <p:spPr/>
        <p:txBody>
          <a:bodyPr/>
          <a:lstStyle/>
          <a:p>
            <a:fld id="{1BFB81F0-0954-0841-B8B3-5B3A2CDDE721}" type="datetimeFigureOut">
              <a:rPr lang="en-US" smtClean="0"/>
              <a:t>5/2/18</a:t>
            </a:fld>
            <a:endParaRPr lang="en-US"/>
          </a:p>
        </p:txBody>
      </p:sp>
      <p:sp>
        <p:nvSpPr>
          <p:cNvPr id="6" name="Footer Placeholder 5">
            <a:extLst>
              <a:ext uri="{FF2B5EF4-FFF2-40B4-BE49-F238E27FC236}">
                <a16:creationId xmlns:a16="http://schemas.microsoft.com/office/drawing/2014/main" id="{CEB5EEBA-3EEE-FD4D-9A3A-2A45BD2D2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926B7-7DAD-E346-8999-03C0462786AA}"/>
              </a:ext>
            </a:extLst>
          </p:cNvPr>
          <p:cNvSpPr>
            <a:spLocks noGrp="1"/>
          </p:cNvSpPr>
          <p:nvPr>
            <p:ph type="sldNum" sz="quarter" idx="12"/>
          </p:nvPr>
        </p:nvSpPr>
        <p:spPr/>
        <p:txBody>
          <a:bodyPr/>
          <a:lstStyle/>
          <a:p>
            <a:fld id="{CAB2FCB1-E7A3-0644-898C-A3C8E4D02E9E}" type="slidenum">
              <a:rPr lang="en-US" smtClean="0"/>
              <a:t>‹#›</a:t>
            </a:fld>
            <a:endParaRPr lang="en-US"/>
          </a:p>
        </p:txBody>
      </p:sp>
    </p:spTree>
    <p:extLst>
      <p:ext uri="{BB962C8B-B14F-4D97-AF65-F5344CB8AC3E}">
        <p14:creationId xmlns:p14="http://schemas.microsoft.com/office/powerpoint/2010/main" val="172797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65E02-0989-A343-96EF-6BA563FD1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5A64C-7EF6-A84C-B195-27D8A1225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972B3-8D45-FA40-BB49-C1400D5549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B81F0-0954-0841-B8B3-5B3A2CDDE721}" type="datetimeFigureOut">
              <a:rPr lang="en-US" smtClean="0"/>
              <a:t>5/2/18</a:t>
            </a:fld>
            <a:endParaRPr lang="en-US"/>
          </a:p>
        </p:txBody>
      </p:sp>
      <p:sp>
        <p:nvSpPr>
          <p:cNvPr id="5" name="Footer Placeholder 4">
            <a:extLst>
              <a:ext uri="{FF2B5EF4-FFF2-40B4-BE49-F238E27FC236}">
                <a16:creationId xmlns:a16="http://schemas.microsoft.com/office/drawing/2014/main" id="{C7193349-5C14-F048-BE1F-FCB2EBD10A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3E564F-09E9-3C48-913F-E99A4C67C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2FCB1-E7A3-0644-898C-A3C8E4D02E9E}" type="slidenum">
              <a:rPr lang="en-US" smtClean="0"/>
              <a:t>‹#›</a:t>
            </a:fld>
            <a:endParaRPr lang="en-US"/>
          </a:p>
        </p:txBody>
      </p:sp>
    </p:spTree>
    <p:extLst>
      <p:ext uri="{BB962C8B-B14F-4D97-AF65-F5344CB8AC3E}">
        <p14:creationId xmlns:p14="http://schemas.microsoft.com/office/powerpoint/2010/main" val="364282692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docs.google.com/spreadsheets/d/1oVFyZtS401_HQwwAeK5-eLKgiFkNFO4i8BLUrk5hBUI/edit?usp=drive_we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1.tiff"/><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pbis.org/common/cms/files/pbisresources/Supporting%20and%20Responding%20to%20Behavior.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pbisvermont.org/support-roles/supervisory-union-coordinato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pbisrewards.com/teacher-incentive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DEEBE482-67A7-6140-9156-8B934265D469}"/>
              </a:ext>
            </a:extLst>
          </p:cNvPr>
          <p:cNvSpPr>
            <a:spLocks noGrp="1"/>
          </p:cNvSpPr>
          <p:nvPr>
            <p:ph type="ctrTitle" idx="4294967295"/>
          </p:nvPr>
        </p:nvSpPr>
        <p:spPr>
          <a:xfrm>
            <a:off x="0" y="387350"/>
            <a:ext cx="12192000" cy="2282825"/>
          </a:xfrm>
          <a:extLst>
            <a:ext uri="{909E8E84-426E-40DD-AFC4-6F175D3DCCD1}">
              <a14:hiddenFill xmlns:a14="http://schemas.microsoft.com/office/drawing/2010/main">
                <a:solidFill>
                  <a:srgbClr val="008000">
                    <a:alpha val="50195"/>
                  </a:srgbClr>
                </a:solidFill>
              </a14:hiddenFill>
            </a:ext>
          </a:extLst>
        </p:spPr>
        <p:txBody>
          <a:bodyPr>
            <a:normAutofit/>
          </a:bodyPr>
          <a:lstStyle/>
          <a:p>
            <a:pPr algn="ctr" eaLnBrk="1" hangingPunct="1">
              <a:lnSpc>
                <a:spcPct val="90000"/>
              </a:lnSpc>
            </a:pPr>
            <a:r>
              <a:rPr lang="en-US" altLang="en-US" sz="6000" b="1" dirty="0">
                <a:solidFill>
                  <a:schemeClr val="accent6">
                    <a:lumMod val="50000"/>
                  </a:schemeClr>
                </a:solidFill>
                <a:ea typeface="ＭＳ Ｐゴシック" panose="020B0600070205080204" pitchFamily="34" charset="-128"/>
              </a:rPr>
              <a:t>VTPBIS Coordinators as Coaches </a:t>
            </a:r>
            <a:br>
              <a:rPr lang="en-US" altLang="en-US" sz="6000" b="1" dirty="0">
                <a:solidFill>
                  <a:schemeClr val="accent6">
                    <a:lumMod val="50000"/>
                  </a:schemeClr>
                </a:solidFill>
                <a:ea typeface="ＭＳ Ｐゴシック" panose="020B0600070205080204" pitchFamily="34" charset="-128"/>
              </a:rPr>
            </a:br>
            <a:r>
              <a:rPr lang="en-US" altLang="en-US" sz="6000" b="1" dirty="0">
                <a:solidFill>
                  <a:schemeClr val="accent6">
                    <a:lumMod val="50000"/>
                  </a:schemeClr>
                </a:solidFill>
                <a:ea typeface="ＭＳ Ｐゴシック" panose="020B0600070205080204" pitchFamily="34" charset="-128"/>
              </a:rPr>
              <a:t>Learning &amp; Networking Meeting</a:t>
            </a:r>
            <a:br>
              <a:rPr lang="en-US" altLang="en-US" b="1" dirty="0">
                <a:solidFill>
                  <a:schemeClr val="accent6">
                    <a:lumMod val="50000"/>
                  </a:schemeClr>
                </a:solidFill>
                <a:ea typeface="ＭＳ Ｐゴシック" panose="020B0600070205080204" pitchFamily="34" charset="-128"/>
              </a:rPr>
            </a:br>
            <a:r>
              <a:rPr lang="en-US" altLang="en-US" sz="3600" b="1" dirty="0">
                <a:solidFill>
                  <a:schemeClr val="accent6">
                    <a:lumMod val="50000"/>
                  </a:schemeClr>
                </a:solidFill>
                <a:ea typeface="ＭＳ Ｐゴシック" panose="020B0600070205080204" pitchFamily="34" charset="-128"/>
              </a:rPr>
              <a:t>May 2018</a:t>
            </a:r>
          </a:p>
        </p:txBody>
      </p:sp>
      <p:pic>
        <p:nvPicPr>
          <p:cNvPr id="6" name="Picture 5">
            <a:extLst>
              <a:ext uri="{FF2B5EF4-FFF2-40B4-BE49-F238E27FC236}">
                <a16:creationId xmlns:a16="http://schemas.microsoft.com/office/drawing/2014/main" id="{089F6286-C928-1447-AD43-B1166AE35EEB}"/>
              </a:ext>
            </a:extLst>
          </p:cNvPr>
          <p:cNvPicPr>
            <a:picLocks noChangeAspect="1"/>
          </p:cNvPicPr>
          <p:nvPr/>
        </p:nvPicPr>
        <p:blipFill>
          <a:blip r:embed="rId3"/>
          <a:stretch>
            <a:fillRect/>
          </a:stretch>
        </p:blipFill>
        <p:spPr>
          <a:xfrm>
            <a:off x="3646695" y="2834787"/>
            <a:ext cx="4898609" cy="3462175"/>
          </a:xfrm>
          <a:prstGeom prst="rect">
            <a:avLst/>
          </a:prstGeom>
        </p:spPr>
      </p:pic>
    </p:spTree>
    <p:extLst>
      <p:ext uri="{BB962C8B-B14F-4D97-AF65-F5344CB8AC3E}">
        <p14:creationId xmlns:p14="http://schemas.microsoft.com/office/powerpoint/2010/main" val="82680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6E092-0E08-5D43-B224-ED16E8562E2A}"/>
              </a:ext>
            </a:extLst>
          </p:cNvPr>
          <p:cNvPicPr>
            <a:picLocks noChangeAspect="1"/>
          </p:cNvPicPr>
          <p:nvPr/>
        </p:nvPicPr>
        <p:blipFill>
          <a:blip r:embed="rId3"/>
          <a:stretch>
            <a:fillRect/>
          </a:stretch>
        </p:blipFill>
        <p:spPr>
          <a:xfrm>
            <a:off x="-1" y="1301749"/>
            <a:ext cx="5960533" cy="4414693"/>
          </a:xfrm>
          <a:prstGeom prst="rect">
            <a:avLst/>
          </a:prstGeom>
        </p:spPr>
      </p:pic>
      <p:pic>
        <p:nvPicPr>
          <p:cNvPr id="4" name="Picture 3">
            <a:extLst>
              <a:ext uri="{FF2B5EF4-FFF2-40B4-BE49-F238E27FC236}">
                <a16:creationId xmlns:a16="http://schemas.microsoft.com/office/drawing/2014/main" id="{F91CF966-D1E9-DE4C-BDA1-DA8119414552}"/>
              </a:ext>
            </a:extLst>
          </p:cNvPr>
          <p:cNvPicPr>
            <a:picLocks noChangeAspect="1"/>
          </p:cNvPicPr>
          <p:nvPr/>
        </p:nvPicPr>
        <p:blipFill rotWithShape="1">
          <a:blip r:embed="rId4"/>
          <a:srcRect t="2707"/>
          <a:stretch/>
        </p:blipFill>
        <p:spPr>
          <a:xfrm>
            <a:off x="6235684" y="1301749"/>
            <a:ext cx="5956316" cy="4557183"/>
          </a:xfrm>
          <a:prstGeom prst="rect">
            <a:avLst/>
          </a:prstGeom>
        </p:spPr>
      </p:pic>
    </p:spTree>
    <p:extLst>
      <p:ext uri="{BB962C8B-B14F-4D97-AF65-F5344CB8AC3E}">
        <p14:creationId xmlns:p14="http://schemas.microsoft.com/office/powerpoint/2010/main" val="38404154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8EA2A381-4851-ED44-A6C4-90C72966F85A}"/>
              </a:ext>
            </a:extLst>
          </p:cNvPr>
          <p:cNvSpPr>
            <a:spLocks noGrp="1"/>
          </p:cNvSpPr>
          <p:nvPr>
            <p:ph type="title"/>
          </p:nvPr>
        </p:nvSpPr>
        <p:spPr>
          <a:xfrm>
            <a:off x="838200" y="365125"/>
            <a:ext cx="10515600" cy="1325563"/>
          </a:xfrm>
        </p:spPr>
        <p:txBody>
          <a:bodyPr/>
          <a:lstStyle/>
          <a:p>
            <a:r>
              <a:rPr lang="en-US" altLang="en-US" b="1" dirty="0">
                <a:solidFill>
                  <a:schemeClr val="accent6">
                    <a:lumMod val="50000"/>
                  </a:schemeClr>
                </a:solidFill>
                <a:ea typeface="ＭＳ Ｐゴシック" panose="020B0600070205080204" pitchFamily="34" charset="-128"/>
                <a:sym typeface="Cambria" panose="02040503050406030204" pitchFamily="18" charset="0"/>
              </a:rPr>
              <a:t> Fidelity of Implementation - </a:t>
            </a:r>
            <a:r>
              <a:rPr lang="en-US" altLang="en-US" b="1" dirty="0">
                <a:solidFill>
                  <a:schemeClr val="accent6">
                    <a:lumMod val="50000"/>
                  </a:schemeClr>
                </a:solidFill>
                <a:ea typeface="ＭＳ Ｐゴシック" panose="020B0600070205080204" pitchFamily="34" charset="-128"/>
              </a:rPr>
              <a:t>TFI</a:t>
            </a:r>
          </a:p>
        </p:txBody>
      </p:sp>
      <p:sp>
        <p:nvSpPr>
          <p:cNvPr id="2" name="Oval 1">
            <a:extLst>
              <a:ext uri="{FF2B5EF4-FFF2-40B4-BE49-F238E27FC236}">
                <a16:creationId xmlns:a16="http://schemas.microsoft.com/office/drawing/2014/main" id="{AC5DDBAD-49F6-CE41-A2D2-2840608BD156}"/>
              </a:ext>
            </a:extLst>
          </p:cNvPr>
          <p:cNvSpPr/>
          <p:nvPr/>
        </p:nvSpPr>
        <p:spPr>
          <a:xfrm>
            <a:off x="2009517" y="2006190"/>
            <a:ext cx="3484606" cy="3386896"/>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F95F990-2362-2848-8A9B-6C0B7D491FDA}"/>
              </a:ext>
            </a:extLst>
          </p:cNvPr>
          <p:cNvSpPr/>
          <p:nvPr/>
        </p:nvSpPr>
        <p:spPr>
          <a:xfrm>
            <a:off x="6714867" y="2006190"/>
            <a:ext cx="3392959" cy="329781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A9302E-8B12-9540-A7A9-85E7EDACD61E}"/>
              </a:ext>
            </a:extLst>
          </p:cNvPr>
          <p:cNvSpPr txBox="1"/>
          <p:nvPr/>
        </p:nvSpPr>
        <p:spPr>
          <a:xfrm>
            <a:off x="2324614" y="2994962"/>
            <a:ext cx="2811163" cy="1384995"/>
          </a:xfrm>
          <a:prstGeom prst="rect">
            <a:avLst/>
          </a:prstGeom>
          <a:noFill/>
        </p:spPr>
        <p:txBody>
          <a:bodyPr wrap="square" rtlCol="0">
            <a:spAutoFit/>
          </a:bodyPr>
          <a:lstStyle/>
          <a:p>
            <a:pPr algn="ctr"/>
            <a:r>
              <a:rPr lang="en-US" sz="2800" b="1" dirty="0">
                <a:solidFill>
                  <a:schemeClr val="bg1"/>
                </a:solidFill>
              </a:rPr>
              <a:t>113 Schools Completed the TFI</a:t>
            </a:r>
          </a:p>
        </p:txBody>
      </p:sp>
      <p:sp>
        <p:nvSpPr>
          <p:cNvPr id="8" name="TextBox 7">
            <a:extLst>
              <a:ext uri="{FF2B5EF4-FFF2-40B4-BE49-F238E27FC236}">
                <a16:creationId xmlns:a16="http://schemas.microsoft.com/office/drawing/2014/main" id="{1E66DF0D-DC90-1140-96FA-E0862A4BA3F6}"/>
              </a:ext>
            </a:extLst>
          </p:cNvPr>
          <p:cNvSpPr txBox="1"/>
          <p:nvPr/>
        </p:nvSpPr>
        <p:spPr>
          <a:xfrm>
            <a:off x="6943467" y="2879578"/>
            <a:ext cx="2954295" cy="1815882"/>
          </a:xfrm>
          <a:prstGeom prst="rect">
            <a:avLst/>
          </a:prstGeom>
          <a:noFill/>
        </p:spPr>
        <p:txBody>
          <a:bodyPr wrap="square" rtlCol="0">
            <a:spAutoFit/>
          </a:bodyPr>
          <a:lstStyle/>
          <a:p>
            <a:pPr algn="ctr"/>
            <a:r>
              <a:rPr lang="en-US" sz="2800" b="1" dirty="0">
                <a:solidFill>
                  <a:schemeClr val="bg1"/>
                </a:solidFill>
              </a:rPr>
              <a:t>Average Fidelity of Tier I Implementation = 76%</a:t>
            </a:r>
          </a:p>
        </p:txBody>
      </p:sp>
    </p:spTree>
    <p:extLst>
      <p:ext uri="{BB962C8B-B14F-4D97-AF65-F5344CB8AC3E}">
        <p14:creationId xmlns:p14="http://schemas.microsoft.com/office/powerpoint/2010/main" val="125219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A9D49B-A21F-9B47-8113-A2A7A424FC8B}"/>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sym typeface="Cambria" panose="02040503050406030204" pitchFamily="18" charset="0"/>
              </a:rPr>
              <a:t> Fidelity of Implementation - </a:t>
            </a:r>
            <a:r>
              <a:rPr lang="en-US" altLang="en-US" b="1" dirty="0">
                <a:solidFill>
                  <a:schemeClr val="accent6">
                    <a:lumMod val="50000"/>
                  </a:schemeClr>
                </a:solidFill>
                <a:ea typeface="ＭＳ Ｐゴシック" panose="020B0600070205080204" pitchFamily="34" charset="-128"/>
              </a:rPr>
              <a:t>TFI</a:t>
            </a:r>
            <a:endParaRPr lang="en-US" dirty="0"/>
          </a:p>
        </p:txBody>
      </p:sp>
      <p:pic>
        <p:nvPicPr>
          <p:cNvPr id="6" name="Picture 5">
            <a:extLst>
              <a:ext uri="{FF2B5EF4-FFF2-40B4-BE49-F238E27FC236}">
                <a16:creationId xmlns:a16="http://schemas.microsoft.com/office/drawing/2014/main" id="{C4459367-490D-FE4D-AB3B-B9960F6B4F04}"/>
              </a:ext>
            </a:extLst>
          </p:cNvPr>
          <p:cNvPicPr>
            <a:picLocks noChangeAspect="1"/>
          </p:cNvPicPr>
          <p:nvPr/>
        </p:nvPicPr>
        <p:blipFill>
          <a:blip r:embed="rId3"/>
          <a:stretch>
            <a:fillRect/>
          </a:stretch>
        </p:blipFill>
        <p:spPr>
          <a:xfrm>
            <a:off x="2203450" y="1539045"/>
            <a:ext cx="7785100" cy="4813300"/>
          </a:xfrm>
          <a:prstGeom prst="rect">
            <a:avLst/>
          </a:prstGeom>
        </p:spPr>
      </p:pic>
      <p:cxnSp>
        <p:nvCxnSpPr>
          <p:cNvPr id="8" name="Straight Connector 7">
            <a:extLst>
              <a:ext uri="{FF2B5EF4-FFF2-40B4-BE49-F238E27FC236}">
                <a16:creationId xmlns:a16="http://schemas.microsoft.com/office/drawing/2014/main" id="{4354DC2C-0A5F-CD40-A882-8090B6DF3CB1}"/>
              </a:ext>
            </a:extLst>
          </p:cNvPr>
          <p:cNvCxnSpPr>
            <a:cxnSpLocks/>
          </p:cNvCxnSpPr>
          <p:nvPr/>
        </p:nvCxnSpPr>
        <p:spPr>
          <a:xfrm>
            <a:off x="2743200" y="3447535"/>
            <a:ext cx="724535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165626"/>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04438-C437-0D46-81CF-53D3EF13AC7A}"/>
              </a:ext>
            </a:extLst>
          </p:cNvPr>
          <p:cNvPicPr>
            <a:picLocks noChangeAspect="1"/>
          </p:cNvPicPr>
          <p:nvPr/>
        </p:nvPicPr>
        <p:blipFill rotWithShape="1">
          <a:blip r:embed="rId3"/>
          <a:srcRect b="2981"/>
          <a:stretch/>
        </p:blipFill>
        <p:spPr>
          <a:xfrm>
            <a:off x="6132816" y="640082"/>
            <a:ext cx="5461724" cy="5577837"/>
          </a:xfrm>
          <a:prstGeom prst="rect">
            <a:avLst/>
          </a:prstGeom>
          <a:effectLst/>
        </p:spPr>
      </p:pic>
      <p:sp>
        <p:nvSpPr>
          <p:cNvPr id="2" name="Title 1">
            <a:extLst>
              <a:ext uri="{FF2B5EF4-FFF2-40B4-BE49-F238E27FC236}">
                <a16:creationId xmlns:a16="http://schemas.microsoft.com/office/drawing/2014/main" id="{B49D238B-455E-394C-BB78-E07499A51AFA}"/>
              </a:ext>
            </a:extLst>
          </p:cNvPr>
          <p:cNvSpPr>
            <a:spLocks noGrp="1"/>
          </p:cNvSpPr>
          <p:nvPr>
            <p:ph type="title"/>
          </p:nvPr>
        </p:nvSpPr>
        <p:spPr>
          <a:xfrm>
            <a:off x="240965" y="952822"/>
            <a:ext cx="6286443" cy="5265097"/>
          </a:xfrm>
        </p:spPr>
        <p:txBody>
          <a:bodyPr>
            <a:noAutofit/>
          </a:bodyPr>
          <a:lstStyle/>
          <a:p>
            <a:pPr algn="ctr"/>
            <a:r>
              <a:rPr lang="en-US" altLang="en-US" b="1" dirty="0">
                <a:ea typeface="ＭＳ Ｐゴシック" panose="020B0600070205080204" pitchFamily="34" charset="-128"/>
              </a:rPr>
              <a:t>If I had a magic wand, and PBIS were implemented with 100% fidelity, my school would look like ___________________.</a:t>
            </a:r>
            <a:br>
              <a:rPr lang="en-US" altLang="en-US" b="1" dirty="0">
                <a:ea typeface="ＭＳ Ｐゴシック" panose="020B0600070205080204" pitchFamily="34" charset="-128"/>
              </a:rPr>
            </a:br>
            <a:r>
              <a:rPr lang="en-US" altLang="en-US" b="1" dirty="0">
                <a:ea typeface="ＭＳ Ｐゴシック" panose="020B0600070205080204" pitchFamily="34" charset="-128"/>
              </a:rPr>
              <a:t>This could be measured by ___________________.</a:t>
            </a:r>
            <a:endParaRPr lang="en-US" b="1" dirty="0"/>
          </a:p>
        </p:txBody>
      </p:sp>
    </p:spTree>
    <p:extLst>
      <p:ext uri="{BB962C8B-B14F-4D97-AF65-F5344CB8AC3E}">
        <p14:creationId xmlns:p14="http://schemas.microsoft.com/office/powerpoint/2010/main" val="35528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2E7EF04-36AD-B147-B973-E88A9474C6CE}"/>
              </a:ext>
            </a:extLst>
          </p:cNvPr>
          <p:cNvPicPr>
            <a:picLocks noChangeAspect="1"/>
          </p:cNvPicPr>
          <p:nvPr/>
        </p:nvPicPr>
        <p:blipFill rotWithShape="1">
          <a:blip r:embed="rId3"/>
          <a:srcRect t="2431" r="1" b="1609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6321" name="Title 1">
            <a:extLst>
              <a:ext uri="{FF2B5EF4-FFF2-40B4-BE49-F238E27FC236}">
                <a16:creationId xmlns:a16="http://schemas.microsoft.com/office/drawing/2014/main" id="{D842551B-29DC-2E4E-A115-D5B6AEDDAA29}"/>
              </a:ext>
            </a:extLst>
          </p:cNvPr>
          <p:cNvSpPr>
            <a:spLocks noGrp="1"/>
          </p:cNvSpPr>
          <p:nvPr>
            <p:ph type="title"/>
          </p:nvPr>
        </p:nvSpPr>
        <p:spPr>
          <a:xfrm>
            <a:off x="655320" y="365125"/>
            <a:ext cx="5120114" cy="1692794"/>
          </a:xfrm>
        </p:spPr>
        <p:txBody>
          <a:bodyPr>
            <a:normAutofit/>
          </a:bodyPr>
          <a:lstStyle/>
          <a:p>
            <a:r>
              <a:rPr lang="en-US" altLang="en-US" b="1" dirty="0">
                <a:solidFill>
                  <a:schemeClr val="accent6">
                    <a:lumMod val="50000"/>
                  </a:schemeClr>
                </a:solidFill>
                <a:ea typeface="ＭＳ Ｐゴシック" panose="020B0600070205080204" pitchFamily="34" charset="-128"/>
              </a:rPr>
              <a:t>Sample Achievable Outcomes:</a:t>
            </a:r>
          </a:p>
        </p:txBody>
      </p:sp>
      <p:sp>
        <p:nvSpPr>
          <p:cNvPr id="56322" name="Content Placeholder 2">
            <a:extLst>
              <a:ext uri="{FF2B5EF4-FFF2-40B4-BE49-F238E27FC236}">
                <a16:creationId xmlns:a16="http://schemas.microsoft.com/office/drawing/2014/main" id="{56D74FEE-B47D-EC4A-9E46-C861342CDCF1}"/>
              </a:ext>
            </a:extLst>
          </p:cNvPr>
          <p:cNvSpPr>
            <a:spLocks noGrp="1"/>
          </p:cNvSpPr>
          <p:nvPr>
            <p:ph idx="1"/>
          </p:nvPr>
        </p:nvSpPr>
        <p:spPr>
          <a:xfrm>
            <a:off x="655321" y="2575034"/>
            <a:ext cx="5120113" cy="4093052"/>
          </a:xfrm>
        </p:spPr>
        <p:txBody>
          <a:bodyPr>
            <a:normAutofit lnSpcReduction="10000"/>
          </a:bodyPr>
          <a:lstStyle/>
          <a:p>
            <a:r>
              <a:rPr lang="en-US" altLang="en-US" sz="3200" dirty="0">
                <a:ea typeface="ＭＳ Ｐゴシック" panose="020B0600070205080204" pitchFamily="34" charset="-128"/>
              </a:rPr>
              <a:t>Improve overall school climate</a:t>
            </a:r>
          </a:p>
          <a:p>
            <a:r>
              <a:rPr lang="en-US" altLang="en-US" sz="3200" dirty="0">
                <a:ea typeface="ＭＳ Ｐゴシック" panose="020B0600070205080204" pitchFamily="34" charset="-128"/>
              </a:rPr>
              <a:t>Reduce ODRs</a:t>
            </a:r>
          </a:p>
          <a:p>
            <a:r>
              <a:rPr lang="en-US" altLang="en-US" sz="3200" dirty="0">
                <a:ea typeface="ＭＳ Ｐゴシック" panose="020B0600070205080204" pitchFamily="34" charset="-128"/>
              </a:rPr>
              <a:t>Reduce bullying</a:t>
            </a:r>
          </a:p>
          <a:p>
            <a:r>
              <a:rPr lang="en-US" altLang="en-US" sz="3200" dirty="0">
                <a:ea typeface="ＭＳ Ｐゴシック" panose="020B0600070205080204" pitchFamily="34" charset="-128"/>
              </a:rPr>
              <a:t>Increase attendance</a:t>
            </a:r>
          </a:p>
          <a:p>
            <a:r>
              <a:rPr lang="en-US" altLang="en-US" sz="3200" dirty="0">
                <a:ea typeface="ＭＳ Ｐゴシック" panose="020B0600070205080204" pitchFamily="34" charset="-128"/>
              </a:rPr>
              <a:t>Decrease referrals for Special Education</a:t>
            </a:r>
          </a:p>
          <a:p>
            <a:r>
              <a:rPr lang="en-US" altLang="en-US" sz="3200" dirty="0">
                <a:ea typeface="ＭＳ Ｐゴシック" panose="020B0600070205080204" pitchFamily="34" charset="-128"/>
              </a:rPr>
              <a:t>Improve academic scores</a:t>
            </a: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5001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ED4F541D-FB80-5345-BE2E-1775955342DC}"/>
              </a:ext>
            </a:extLst>
          </p:cNvPr>
          <p:cNvSpPr>
            <a:spLocks noGrp="1"/>
          </p:cNvSpPr>
          <p:nvPr>
            <p:ph type="title"/>
          </p:nvPr>
        </p:nvSpPr>
        <p:spPr>
          <a:xfrm>
            <a:off x="1981200" y="927101"/>
            <a:ext cx="8229600" cy="4333875"/>
          </a:xfrm>
        </p:spPr>
        <p:txBody>
          <a:bodyPr>
            <a:normAutofit/>
          </a:bodyPr>
          <a:lstStyle/>
          <a:p>
            <a:pPr algn="ctr"/>
            <a:r>
              <a:rPr lang="en-US" altLang="en-US" sz="6000" b="1" dirty="0">
                <a:solidFill>
                  <a:schemeClr val="accent6">
                    <a:lumMod val="50000"/>
                  </a:schemeClr>
                </a:solidFill>
                <a:ea typeface="ＭＳ Ｐゴシック" panose="020B0600070205080204" pitchFamily="34" charset="-128"/>
              </a:rPr>
              <a:t>Using the Tiered Fidelity Inventory (TFI) to </a:t>
            </a:r>
            <a:br>
              <a:rPr lang="en-US" altLang="en-US" sz="6000" b="1" dirty="0">
                <a:solidFill>
                  <a:schemeClr val="accent6">
                    <a:lumMod val="50000"/>
                  </a:schemeClr>
                </a:solidFill>
                <a:ea typeface="ＭＳ Ｐゴシック" panose="020B0600070205080204" pitchFamily="34" charset="-128"/>
              </a:rPr>
            </a:br>
            <a:r>
              <a:rPr lang="en-US" altLang="en-US" sz="6000" b="1" dirty="0">
                <a:solidFill>
                  <a:schemeClr val="accent6">
                    <a:lumMod val="50000"/>
                  </a:schemeClr>
                </a:solidFill>
                <a:ea typeface="ＭＳ Ｐゴシック" panose="020B0600070205080204" pitchFamily="34" charset="-128"/>
              </a:rPr>
              <a:t>Reach your Outcomes</a:t>
            </a:r>
          </a:p>
        </p:txBody>
      </p:sp>
    </p:spTree>
    <p:extLst>
      <p:ext uri="{BB962C8B-B14F-4D97-AF65-F5344CB8AC3E}">
        <p14:creationId xmlns:p14="http://schemas.microsoft.com/office/powerpoint/2010/main" val="184067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202">
            <a:extLst>
              <a:ext uri="{FF2B5EF4-FFF2-40B4-BE49-F238E27FC236}">
                <a16:creationId xmlns:a16="http://schemas.microsoft.com/office/drawing/2014/main" id="{78607940-A86B-C744-8095-04D5925799C0}"/>
              </a:ext>
            </a:extLst>
          </p:cNvPr>
          <p:cNvSpPr>
            <a:spLocks noGrp="1"/>
          </p:cNvSpPr>
          <p:nvPr>
            <p:ph type="title"/>
          </p:nvPr>
        </p:nvSpPr>
        <p:spPr/>
        <p:txBody>
          <a:bodyPr vert="horz" lIns="91425" tIns="45700" rIns="91425" bIns="45700" rtlCol="0" anchor="ctr">
            <a:normAutofit/>
          </a:bodyPr>
          <a:lstStyle/>
          <a:p>
            <a:pPr>
              <a:buSzPct val="25000"/>
            </a:pPr>
            <a:r>
              <a:rPr lang="en-US" altLang="en-US" b="1" dirty="0">
                <a:solidFill>
                  <a:schemeClr val="accent6">
                    <a:lumMod val="50000"/>
                  </a:schemeClr>
                </a:solidFill>
                <a:ea typeface="ＭＳ Ｐゴシック" panose="020B0600070205080204" pitchFamily="34" charset="-128"/>
                <a:sym typeface="Calibri" panose="020F0502020204030204" pitchFamily="34" charset="0"/>
              </a:rPr>
              <a:t>TFI</a:t>
            </a:r>
          </a:p>
        </p:txBody>
      </p:sp>
      <p:sp>
        <p:nvSpPr>
          <p:cNvPr id="60418" name="Shape 203">
            <a:extLst>
              <a:ext uri="{FF2B5EF4-FFF2-40B4-BE49-F238E27FC236}">
                <a16:creationId xmlns:a16="http://schemas.microsoft.com/office/drawing/2014/main" id="{97F974F3-7B54-6046-9255-565EFFBDC156}"/>
              </a:ext>
            </a:extLst>
          </p:cNvPr>
          <p:cNvSpPr>
            <a:spLocks noGrp="1"/>
          </p:cNvSpPr>
          <p:nvPr>
            <p:ph idx="1"/>
          </p:nvPr>
        </p:nvSpPr>
        <p:spPr>
          <a:xfrm>
            <a:off x="838200" y="1690688"/>
            <a:ext cx="10317480" cy="4525963"/>
          </a:xfrm>
        </p:spPr>
        <p:txBody>
          <a:bodyPr vert="horz" lIns="91425" tIns="45700" rIns="91425" bIns="45700" rtlCol="0">
            <a:normAutofit/>
          </a:bodyPr>
          <a:lstStyle/>
          <a:p>
            <a:pPr>
              <a:spcBef>
                <a:spcPts val="638"/>
              </a:spcBef>
              <a:buClr>
                <a:srgbClr val="000000"/>
              </a:buClr>
            </a:pPr>
            <a:r>
              <a:rPr lang="en-US" altLang="en-US" sz="3600" b="1" i="1" dirty="0">
                <a:ea typeface="ＭＳ Ｐゴシック" panose="020B0600070205080204" pitchFamily="34" charset="-128"/>
              </a:rPr>
              <a:t>What?</a:t>
            </a:r>
            <a:r>
              <a:rPr lang="en-US" altLang="en-US" sz="3600" dirty="0">
                <a:ea typeface="ＭＳ Ｐゴシック" panose="020B0600070205080204" pitchFamily="34" charset="-128"/>
              </a:rPr>
              <a:t> An efficient and effective validated measure to assess fidelity of core PBIS features at all 3 tiers – Teams, Implementation, and Evaluation</a:t>
            </a:r>
          </a:p>
          <a:p>
            <a:pPr>
              <a:spcBef>
                <a:spcPts val="638"/>
              </a:spcBef>
              <a:buClr>
                <a:srgbClr val="000000"/>
              </a:buClr>
              <a:buNone/>
            </a:pPr>
            <a:endParaRPr lang="en-US" altLang="en-US" sz="3600" dirty="0">
              <a:ea typeface="ＭＳ Ｐゴシック" panose="020B0600070205080204" pitchFamily="34" charset="-128"/>
            </a:endParaRPr>
          </a:p>
          <a:p>
            <a:pPr>
              <a:spcBef>
                <a:spcPts val="638"/>
              </a:spcBef>
              <a:buClr>
                <a:srgbClr val="000000"/>
              </a:buClr>
            </a:pPr>
            <a:r>
              <a:rPr lang="en-US" altLang="en-US" sz="3600" b="1" i="1" dirty="0">
                <a:ea typeface="ＭＳ Ｐゴシック" panose="020B0600070205080204" pitchFamily="34" charset="-128"/>
              </a:rPr>
              <a:t>Why?</a:t>
            </a:r>
            <a:r>
              <a:rPr lang="en-US" altLang="en-US" sz="3600" dirty="0">
                <a:ea typeface="ＭＳ Ｐゴシック" panose="020B0600070205080204" pitchFamily="34" charset="-128"/>
              </a:rPr>
              <a:t> To guide and sustain effective implementation of PBIS</a:t>
            </a:r>
          </a:p>
          <a:p>
            <a:pPr>
              <a:spcBef>
                <a:spcPts val="638"/>
              </a:spcBef>
              <a:buClr>
                <a:srgbClr val="000000"/>
              </a:buClr>
              <a:buNone/>
            </a:pPr>
            <a:r>
              <a:rPr lang="en-US" altLang="en-US" dirty="0">
                <a:ea typeface="ＭＳ Ｐゴシック" panose="020B0600070205080204" pitchFamily="34" charset="-128"/>
              </a:rPr>
              <a:t> </a:t>
            </a:r>
          </a:p>
        </p:txBody>
      </p:sp>
    </p:spTree>
    <p:extLst>
      <p:ext uri="{BB962C8B-B14F-4D97-AF65-F5344CB8AC3E}">
        <p14:creationId xmlns:p14="http://schemas.microsoft.com/office/powerpoint/2010/main" val="3271277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hape 230">
            <a:extLst>
              <a:ext uri="{FF2B5EF4-FFF2-40B4-BE49-F238E27FC236}">
                <a16:creationId xmlns:a16="http://schemas.microsoft.com/office/drawing/2014/main" id="{D924CE8D-A9BD-B946-B198-7F2E5215065F}"/>
              </a:ext>
            </a:extLst>
          </p:cNvPr>
          <p:cNvSpPr>
            <a:spLocks noGrp="1"/>
          </p:cNvSpPr>
          <p:nvPr>
            <p:ph type="title"/>
          </p:nvPr>
        </p:nvSpPr>
        <p:spPr/>
        <p:txBody>
          <a:bodyPr vert="horz" lIns="91425" tIns="45700" rIns="91425" bIns="45700" rtlCol="0" anchor="ctr">
            <a:normAutofit/>
          </a:bodyPr>
          <a:lstStyle/>
          <a:p>
            <a:pPr>
              <a:buSzPct val="25000"/>
            </a:pPr>
            <a:r>
              <a:rPr lang="en-US" altLang="en-US" b="1" i="1" dirty="0">
                <a:solidFill>
                  <a:schemeClr val="accent6">
                    <a:lumMod val="50000"/>
                  </a:schemeClr>
                </a:solidFill>
                <a:ea typeface="ＭＳ Ｐゴシック" panose="020B0600070205080204" pitchFamily="34" charset="-128"/>
                <a:sym typeface="Calibri" panose="020F0502020204030204" pitchFamily="34" charset="0"/>
              </a:rPr>
              <a:t>When?</a:t>
            </a:r>
          </a:p>
        </p:txBody>
      </p:sp>
      <p:sp>
        <p:nvSpPr>
          <p:cNvPr id="62466" name="Shape 231">
            <a:extLst>
              <a:ext uri="{FF2B5EF4-FFF2-40B4-BE49-F238E27FC236}">
                <a16:creationId xmlns:a16="http://schemas.microsoft.com/office/drawing/2014/main" id="{B58E2A6C-C529-E146-A8BF-B03B33609906}"/>
              </a:ext>
            </a:extLst>
          </p:cNvPr>
          <p:cNvSpPr>
            <a:spLocks noGrp="1"/>
          </p:cNvSpPr>
          <p:nvPr>
            <p:ph idx="1"/>
          </p:nvPr>
        </p:nvSpPr>
        <p:spPr>
          <a:xfrm>
            <a:off x="968326" y="1690688"/>
            <a:ext cx="10385474" cy="4525963"/>
          </a:xfrm>
        </p:spPr>
        <p:txBody>
          <a:bodyPr vert="horz" lIns="91425" tIns="45700" rIns="91425" bIns="45700" rtlCol="0">
            <a:normAutofit/>
          </a:bodyPr>
          <a:lstStyle/>
          <a:p>
            <a:pPr>
              <a:spcBef>
                <a:spcPct val="0"/>
              </a:spcBef>
              <a:buClr>
                <a:srgbClr val="000000"/>
              </a:buClr>
            </a:pPr>
            <a:r>
              <a:rPr lang="en-US" altLang="en-US" sz="3600" dirty="0">
                <a:solidFill>
                  <a:srgbClr val="000000"/>
                </a:solidFill>
                <a:ea typeface="ＭＳ Ｐゴシック" panose="020B0600070205080204" pitchFamily="34" charset="-128"/>
                <a:sym typeface="Calibri" panose="020F0502020204030204" pitchFamily="34" charset="0"/>
              </a:rPr>
              <a:t>Expectation is once a year for all schools  </a:t>
            </a:r>
          </a:p>
          <a:p>
            <a:pPr lvl="1">
              <a:spcBef>
                <a:spcPct val="0"/>
              </a:spcBef>
              <a:buClr>
                <a:srgbClr val="000000"/>
              </a:buClr>
            </a:pPr>
            <a:r>
              <a:rPr lang="en-US" altLang="en-US" b="1" i="1" dirty="0">
                <a:solidFill>
                  <a:srgbClr val="000000"/>
                </a:solidFill>
                <a:ea typeface="ＭＳ Ｐゴシック" panose="020B0600070205080204" pitchFamily="34" charset="-128"/>
                <a:sym typeface="Calibri" panose="020F0502020204030204" pitchFamily="34" charset="0"/>
              </a:rPr>
              <a:t>Window open January - March </a:t>
            </a:r>
            <a:r>
              <a:rPr lang="en-US" altLang="en-US" dirty="0">
                <a:solidFill>
                  <a:srgbClr val="000000"/>
                </a:solidFill>
                <a:ea typeface="ＭＳ Ｐゴシック" panose="020B0600070205080204" pitchFamily="34" charset="-128"/>
                <a:sym typeface="Calibri" panose="020F0502020204030204" pitchFamily="34" charset="0"/>
              </a:rPr>
              <a:t>(for TFI and SAS)</a:t>
            </a:r>
          </a:p>
          <a:p>
            <a:pPr>
              <a:spcBef>
                <a:spcPts val="638"/>
              </a:spcBef>
              <a:buClr>
                <a:srgbClr val="000000"/>
              </a:buClr>
            </a:pPr>
            <a:r>
              <a:rPr lang="en-US" altLang="en-US" sz="3600" dirty="0">
                <a:solidFill>
                  <a:srgbClr val="000000"/>
                </a:solidFill>
                <a:ea typeface="ＭＳ Ｐゴシック" panose="020B0600070205080204" pitchFamily="34" charset="-128"/>
                <a:sym typeface="Calibri" panose="020F0502020204030204" pitchFamily="34" charset="0"/>
              </a:rPr>
              <a:t>Consider completing TFI more than once to monitor/assess progress</a:t>
            </a:r>
          </a:p>
          <a:p>
            <a:pPr lvl="1">
              <a:spcBef>
                <a:spcPts val="638"/>
              </a:spcBef>
            </a:pPr>
            <a:r>
              <a:rPr lang="en-US" altLang="en-US" dirty="0">
                <a:ea typeface="ＭＳ Ｐゴシック" panose="020B0600070205080204" pitchFamily="34" charset="-128"/>
              </a:rPr>
              <a:t>Contact Anne </a:t>
            </a:r>
            <a:r>
              <a:rPr lang="en-US" altLang="en-US" dirty="0" err="1">
                <a:ea typeface="ＭＳ Ｐゴシック" panose="020B0600070205080204" pitchFamily="34" charset="-128"/>
              </a:rPr>
              <a:t>Dubie</a:t>
            </a:r>
            <a:r>
              <a:rPr lang="en-US" altLang="en-US" dirty="0">
                <a:ea typeface="ＭＳ Ｐゴシック" panose="020B0600070205080204" pitchFamily="34" charset="-128"/>
              </a:rPr>
              <a:t> if you would like your window opened</a:t>
            </a:r>
          </a:p>
          <a:p>
            <a:pPr>
              <a:spcBef>
                <a:spcPts val="638"/>
              </a:spcBef>
              <a:buClr>
                <a:srgbClr val="000000"/>
              </a:buClr>
            </a:pPr>
            <a:r>
              <a:rPr lang="en-US" altLang="en-US" sz="3600" dirty="0">
                <a:solidFill>
                  <a:srgbClr val="000000"/>
                </a:solidFill>
                <a:ea typeface="ＭＳ Ｐゴシック" panose="020B0600070205080204" pitchFamily="34" charset="-128"/>
                <a:sym typeface="Calibri" panose="020F0502020204030204" pitchFamily="34" charset="0"/>
              </a:rPr>
              <a:t>Teams should anticipate 30 minutes to complete each tier’s assessment the first time</a:t>
            </a:r>
          </a:p>
          <a:p>
            <a:pPr>
              <a:spcBef>
                <a:spcPts val="638"/>
              </a:spcBef>
              <a:buClr>
                <a:srgbClr val="000000"/>
              </a:buClr>
              <a:buNone/>
            </a:pPr>
            <a:endParaRPr lang="en-US" altLang="en-US" dirty="0">
              <a:solidFill>
                <a:srgbClr val="000000"/>
              </a:solidFill>
              <a:ea typeface="ＭＳ Ｐゴシック" panose="020B0600070205080204" pitchFamily="34" charset="-128"/>
              <a:sym typeface="Calibri" panose="020F0502020204030204" pitchFamily="34" charset="0"/>
            </a:endParaRPr>
          </a:p>
        </p:txBody>
      </p:sp>
    </p:spTree>
    <p:extLst>
      <p:ext uri="{BB962C8B-B14F-4D97-AF65-F5344CB8AC3E}">
        <p14:creationId xmlns:p14="http://schemas.microsoft.com/office/powerpoint/2010/main" val="3082658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7E29F-BAE4-C542-B601-D485F9727C9F}"/>
              </a:ext>
            </a:extLst>
          </p:cNvPr>
          <p:cNvPicPr>
            <a:picLocks noChangeAspect="1"/>
          </p:cNvPicPr>
          <p:nvPr/>
        </p:nvPicPr>
        <p:blipFill rotWithShape="1">
          <a:blip r:embed="rId3"/>
          <a:srcRect r="2625" b="3"/>
          <a:stretch/>
        </p:blipFill>
        <p:spPr>
          <a:xfrm>
            <a:off x="5120640" y="1904281"/>
            <a:ext cx="6233160" cy="4272681"/>
          </a:xfrm>
          <a:prstGeom prst="rect">
            <a:avLst/>
          </a:prstGeom>
        </p:spPr>
      </p:pic>
      <p:sp>
        <p:nvSpPr>
          <p:cNvPr id="68609" name="Shape 335">
            <a:extLst>
              <a:ext uri="{FF2B5EF4-FFF2-40B4-BE49-F238E27FC236}">
                <a16:creationId xmlns:a16="http://schemas.microsoft.com/office/drawing/2014/main" id="{45CAEAA5-BFC0-FA48-98AD-574B8C02C2A3}"/>
              </a:ext>
            </a:extLst>
          </p:cNvPr>
          <p:cNvSpPr>
            <a:spLocks noGrp="1"/>
          </p:cNvSpPr>
          <p:nvPr>
            <p:ph type="title"/>
          </p:nvPr>
        </p:nvSpPr>
        <p:spPr>
          <a:xfrm>
            <a:off x="838200" y="365125"/>
            <a:ext cx="10515600" cy="1325563"/>
          </a:xfrm>
        </p:spPr>
        <p:txBody>
          <a:bodyPr vert="horz" lIns="91425" tIns="45700" rIns="91425" bIns="45700" rtlCol="0">
            <a:normAutofit/>
          </a:bodyPr>
          <a:lstStyle/>
          <a:p>
            <a:pPr>
              <a:buSzPct val="25000"/>
            </a:pPr>
            <a:r>
              <a:rPr lang="en-US" altLang="en-US" b="1" dirty="0">
                <a:solidFill>
                  <a:schemeClr val="accent6">
                    <a:lumMod val="50000"/>
                  </a:schemeClr>
                </a:solidFill>
                <a:ea typeface="ＭＳ Ｐゴシック" panose="020B0600070205080204" pitchFamily="34" charset="-128"/>
                <a:sym typeface="Calibri" panose="020F0502020204030204" pitchFamily="34" charset="0"/>
              </a:rPr>
              <a:t>After Assessment</a:t>
            </a:r>
          </a:p>
        </p:txBody>
      </p:sp>
      <p:sp>
        <p:nvSpPr>
          <p:cNvPr id="68610" name="Shape 336">
            <a:extLst>
              <a:ext uri="{FF2B5EF4-FFF2-40B4-BE49-F238E27FC236}">
                <a16:creationId xmlns:a16="http://schemas.microsoft.com/office/drawing/2014/main" id="{6242CE93-1B3A-004E-8154-662063F79DB6}"/>
              </a:ext>
            </a:extLst>
          </p:cNvPr>
          <p:cNvSpPr>
            <a:spLocks noGrp="1"/>
          </p:cNvSpPr>
          <p:nvPr>
            <p:ph idx="1"/>
          </p:nvPr>
        </p:nvSpPr>
        <p:spPr>
          <a:xfrm>
            <a:off x="838200" y="1825625"/>
            <a:ext cx="3797807" cy="4351338"/>
          </a:xfrm>
        </p:spPr>
        <p:txBody>
          <a:bodyPr vert="horz" lIns="91425" tIns="45700" rIns="91425" bIns="45700" rtlCol="0">
            <a:normAutofit fontScale="92500"/>
          </a:bodyPr>
          <a:lstStyle/>
          <a:p>
            <a:pPr indent="-419100">
              <a:spcBef>
                <a:spcPct val="0"/>
              </a:spcBef>
              <a:buClr>
                <a:srgbClr val="000000"/>
              </a:buClr>
            </a:pPr>
            <a:r>
              <a:rPr lang="en-US" altLang="en-US" dirty="0">
                <a:ea typeface="ＭＳ Ｐゴシック" panose="020B0600070205080204" pitchFamily="34" charset="-128"/>
                <a:sym typeface="Calibri" panose="020F0502020204030204" pitchFamily="34" charset="0"/>
              </a:rPr>
              <a:t>Analyze data:</a:t>
            </a:r>
          </a:p>
          <a:p>
            <a:pPr lvl="1" indent="-361950">
              <a:spcBef>
                <a:spcPts val="400"/>
              </a:spcBef>
              <a:buClr>
                <a:srgbClr val="000000"/>
              </a:buClr>
            </a:pPr>
            <a:r>
              <a:rPr lang="en-US" altLang="en-US" sz="2800" dirty="0">
                <a:ea typeface="ＭＳ Ｐゴシック" panose="020B0600070205080204" pitchFamily="34" charset="-128"/>
                <a:sym typeface="Calibri" panose="020F0502020204030204" pitchFamily="34" charset="0"/>
              </a:rPr>
              <a:t>Total score report</a:t>
            </a:r>
          </a:p>
          <a:p>
            <a:pPr lvl="1" indent="-361950">
              <a:spcBef>
                <a:spcPts val="400"/>
              </a:spcBef>
              <a:buClr>
                <a:srgbClr val="000000"/>
              </a:buClr>
            </a:pPr>
            <a:r>
              <a:rPr lang="en-US" altLang="en-US" sz="2800" dirty="0">
                <a:ea typeface="ＭＳ Ｐゴシック" panose="020B0600070205080204" pitchFamily="34" charset="-128"/>
                <a:sym typeface="Calibri" panose="020F0502020204030204" pitchFamily="34" charset="0"/>
              </a:rPr>
              <a:t>Subscale report (broken down by tier)</a:t>
            </a:r>
          </a:p>
          <a:p>
            <a:pPr lvl="1" indent="-361950">
              <a:spcBef>
                <a:spcPts val="400"/>
              </a:spcBef>
              <a:buClr>
                <a:srgbClr val="000000"/>
              </a:buClr>
            </a:pPr>
            <a:r>
              <a:rPr lang="en-US" altLang="en-US" sz="2800" dirty="0">
                <a:ea typeface="ＭＳ Ｐゴシック" panose="020B0600070205080204" pitchFamily="34" charset="-128"/>
                <a:sym typeface="Calibri" panose="020F0502020204030204" pitchFamily="34" charset="0"/>
              </a:rPr>
              <a:t>Sub-sub scale report (broken down by components)</a:t>
            </a:r>
          </a:p>
          <a:p>
            <a:pPr lvl="1" indent="-361950">
              <a:spcBef>
                <a:spcPts val="400"/>
              </a:spcBef>
              <a:buClr>
                <a:srgbClr val="000000"/>
              </a:buClr>
            </a:pPr>
            <a:r>
              <a:rPr lang="en-US" altLang="en-US" sz="2800" dirty="0">
                <a:ea typeface="ＭＳ Ｐゴシック" panose="020B0600070205080204" pitchFamily="34" charset="-128"/>
                <a:sym typeface="Calibri" panose="020F0502020204030204" pitchFamily="34" charset="0"/>
              </a:rPr>
              <a:t>Individual items report</a:t>
            </a:r>
            <a:endParaRPr lang="en-US" altLang="en-US" sz="2800" dirty="0">
              <a:ea typeface="ＭＳ Ｐゴシック" panose="020B0600070205080204" pitchFamily="34" charset="-128"/>
            </a:endParaRPr>
          </a:p>
          <a:p>
            <a:pPr indent="-419100">
              <a:spcBef>
                <a:spcPts val="400"/>
              </a:spcBef>
            </a:pPr>
            <a:r>
              <a:rPr lang="en-US" altLang="en-US" dirty="0">
                <a:ea typeface="ＭＳ Ｐゴシック" panose="020B0600070205080204" pitchFamily="34" charset="-128"/>
                <a:sym typeface="Calibri" panose="020F0502020204030204" pitchFamily="34" charset="0"/>
              </a:rPr>
              <a:t>Celebrate your 2’s, examine your 0’s and 1’s</a:t>
            </a:r>
          </a:p>
        </p:txBody>
      </p:sp>
    </p:spTree>
    <p:extLst>
      <p:ext uri="{BB962C8B-B14F-4D97-AF65-F5344CB8AC3E}">
        <p14:creationId xmlns:p14="http://schemas.microsoft.com/office/powerpoint/2010/main" val="628604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hape 343">
            <a:extLst>
              <a:ext uri="{FF2B5EF4-FFF2-40B4-BE49-F238E27FC236}">
                <a16:creationId xmlns:a16="http://schemas.microsoft.com/office/drawing/2014/main" id="{FE5FC3BA-F2C9-7C49-9534-314BB8B30F1B}"/>
              </a:ext>
            </a:extLst>
          </p:cNvPr>
          <p:cNvSpPr>
            <a:spLocks noGrp="1"/>
          </p:cNvSpPr>
          <p:nvPr>
            <p:ph type="title"/>
          </p:nvPr>
        </p:nvSpPr>
        <p:spPr/>
        <p:txBody>
          <a:bodyPr vert="horz" lIns="91425" tIns="91425" rIns="91425" bIns="91425" rtlCol="0" anchor="ctr">
            <a:normAutofit/>
          </a:bodyPr>
          <a:lstStyle/>
          <a:p>
            <a:r>
              <a:rPr lang="en-US" altLang="en-US" b="1" dirty="0">
                <a:solidFill>
                  <a:schemeClr val="accent6">
                    <a:lumMod val="50000"/>
                  </a:schemeClr>
                </a:solidFill>
                <a:ea typeface="ＭＳ Ｐゴシック" panose="020B0600070205080204" pitchFamily="34" charset="-128"/>
              </a:rPr>
              <a:t>TFI Action Planning Tips</a:t>
            </a:r>
            <a:endParaRPr lang="en-US" altLang="en-US" dirty="0">
              <a:solidFill>
                <a:schemeClr val="accent6">
                  <a:lumMod val="50000"/>
                </a:schemeClr>
              </a:solidFill>
              <a:ea typeface="ＭＳ Ｐゴシック" panose="020B0600070205080204" pitchFamily="34" charset="-128"/>
            </a:endParaRPr>
          </a:p>
        </p:txBody>
      </p:sp>
      <p:sp>
        <p:nvSpPr>
          <p:cNvPr id="70658" name="Shape 344">
            <a:extLst>
              <a:ext uri="{FF2B5EF4-FFF2-40B4-BE49-F238E27FC236}">
                <a16:creationId xmlns:a16="http://schemas.microsoft.com/office/drawing/2014/main" id="{D50050A1-7001-934A-B4E2-8B527B4174FF}"/>
              </a:ext>
            </a:extLst>
          </p:cNvPr>
          <p:cNvSpPr>
            <a:spLocks noGrp="1"/>
          </p:cNvSpPr>
          <p:nvPr>
            <p:ph idx="1"/>
          </p:nvPr>
        </p:nvSpPr>
        <p:spPr>
          <a:xfrm>
            <a:off x="838200" y="1600201"/>
            <a:ext cx="10515600" cy="4525963"/>
          </a:xfrm>
        </p:spPr>
        <p:txBody>
          <a:bodyPr vert="horz" lIns="91425" tIns="91425" rIns="91425" bIns="91425" rtlCol="0">
            <a:normAutofit/>
          </a:bodyPr>
          <a:lstStyle/>
          <a:p>
            <a:pPr marL="723900" indent="-457200">
              <a:spcBef>
                <a:spcPts val="400"/>
              </a:spcBef>
            </a:pPr>
            <a:r>
              <a:rPr lang="en-US" altLang="en-US" sz="3600" dirty="0">
                <a:ea typeface="ＭＳ Ｐゴシック" panose="020B0600070205080204" pitchFamily="34" charset="-128"/>
              </a:rPr>
              <a:t>Select a small number of items (1-3)</a:t>
            </a:r>
          </a:p>
          <a:p>
            <a:pPr marL="723900" indent="-457200">
              <a:spcBef>
                <a:spcPts val="400"/>
              </a:spcBef>
            </a:pPr>
            <a:r>
              <a:rPr lang="en-US" altLang="en-US" sz="3600" dirty="0">
                <a:ea typeface="ＭＳ Ｐゴシック" panose="020B0600070205080204" pitchFamily="34" charset="-128"/>
              </a:rPr>
              <a:t>Ask: “What are the smallest changes we can put in place next year to improve implementation?”</a:t>
            </a:r>
          </a:p>
          <a:p>
            <a:pPr marL="723900" indent="-457200">
              <a:spcBef>
                <a:spcPts val="400"/>
              </a:spcBef>
            </a:pPr>
            <a:r>
              <a:rPr lang="en-US" altLang="en-US" sz="3600" dirty="0">
                <a:ea typeface="ＭＳ Ｐゴシック" panose="020B0600070205080204" pitchFamily="34" charset="-128"/>
              </a:rPr>
              <a:t>After a few months, use the TFI again to monitor progress</a:t>
            </a:r>
          </a:p>
          <a:p>
            <a:pPr marL="723900" indent="-457200">
              <a:spcBef>
                <a:spcPts val="400"/>
              </a:spcBef>
            </a:pPr>
            <a:r>
              <a:rPr lang="en-US" altLang="en-US" sz="3600" dirty="0">
                <a:ea typeface="ＭＳ Ｐゴシック" panose="020B0600070205080204" pitchFamily="34" charset="-128"/>
              </a:rPr>
              <a:t>Share results with stakeholders</a:t>
            </a:r>
          </a:p>
        </p:txBody>
      </p:sp>
    </p:spTree>
    <p:extLst>
      <p:ext uri="{BB962C8B-B14F-4D97-AF65-F5344CB8AC3E}">
        <p14:creationId xmlns:p14="http://schemas.microsoft.com/office/powerpoint/2010/main" val="253038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a:extLst>
              <a:ext uri="{FF2B5EF4-FFF2-40B4-BE49-F238E27FC236}">
                <a16:creationId xmlns:a16="http://schemas.microsoft.com/office/drawing/2014/main" id="{F23F8A01-7A72-A944-B653-F71E5BDE2245}"/>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Always Start with Data</a:t>
            </a:r>
          </a:p>
        </p:txBody>
      </p:sp>
      <p:sp>
        <p:nvSpPr>
          <p:cNvPr id="30722" name="Content Placeholder 4">
            <a:extLst>
              <a:ext uri="{FF2B5EF4-FFF2-40B4-BE49-F238E27FC236}">
                <a16:creationId xmlns:a16="http://schemas.microsoft.com/office/drawing/2014/main" id="{BC4F31D4-B449-C94A-B252-16F97AC1406D}"/>
              </a:ext>
            </a:extLst>
          </p:cNvPr>
          <p:cNvSpPr>
            <a:spLocks noGrp="1"/>
          </p:cNvSpPr>
          <p:nvPr>
            <p:ph idx="1"/>
          </p:nvPr>
        </p:nvSpPr>
        <p:spPr>
          <a:xfrm>
            <a:off x="838200" y="1647402"/>
            <a:ext cx="10894255" cy="1032808"/>
          </a:xfrm>
        </p:spPr>
        <p:txBody>
          <a:bodyPr>
            <a:normAutofit/>
          </a:bodyPr>
          <a:lstStyle/>
          <a:p>
            <a:pPr marL="0" indent="0" algn="ctr">
              <a:buNone/>
            </a:pPr>
            <a:r>
              <a:rPr lang="en-US" altLang="en-US" sz="3000" dirty="0">
                <a:ea typeface="ＭＳ Ｐゴシック" panose="020B0600070205080204" pitchFamily="34" charset="-128"/>
              </a:rPr>
              <a:t>Attending the May North and South Regional Coordinators Meetings:</a:t>
            </a:r>
          </a:p>
        </p:txBody>
      </p:sp>
      <p:grpSp>
        <p:nvGrpSpPr>
          <p:cNvPr id="30723" name="Group 4">
            <a:extLst>
              <a:ext uri="{FF2B5EF4-FFF2-40B4-BE49-F238E27FC236}">
                <a16:creationId xmlns:a16="http://schemas.microsoft.com/office/drawing/2014/main" id="{7C74F145-B4C9-0C42-AE58-DE75D8E2E53A}"/>
              </a:ext>
            </a:extLst>
          </p:cNvPr>
          <p:cNvGrpSpPr>
            <a:grpSpLocks/>
          </p:cNvGrpSpPr>
          <p:nvPr/>
        </p:nvGrpSpPr>
        <p:grpSpPr bwMode="auto">
          <a:xfrm>
            <a:off x="2576513" y="2209283"/>
            <a:ext cx="2152650" cy="2212975"/>
            <a:chOff x="4368800" y="2159000"/>
            <a:chExt cx="2349500" cy="2336800"/>
          </a:xfrm>
        </p:grpSpPr>
        <p:sp>
          <p:nvSpPr>
            <p:cNvPr id="2" name="Oval 1">
              <a:extLst>
                <a:ext uri="{FF2B5EF4-FFF2-40B4-BE49-F238E27FC236}">
                  <a16:creationId xmlns:a16="http://schemas.microsoft.com/office/drawing/2014/main" id="{C923EDA5-5AD9-5F44-A777-D8443F595000}"/>
                </a:ext>
              </a:extLst>
            </p:cNvPr>
            <p:cNvSpPr>
              <a:spLocks noChangeArrowheads="1"/>
            </p:cNvSpPr>
            <p:nvPr/>
          </p:nvSpPr>
          <p:spPr bwMode="auto">
            <a:xfrm>
              <a:off x="4368800" y="2159000"/>
              <a:ext cx="2349500" cy="2336800"/>
            </a:xfrm>
            <a:prstGeom prst="ellipse">
              <a:avLst/>
            </a:prstGeom>
            <a:solidFill>
              <a:schemeClr val="accent6">
                <a:lumMod val="40000"/>
                <a:lumOff val="60000"/>
              </a:schemeClr>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800">
                <a:solidFill>
                  <a:srgbClr val="000000"/>
                </a:solidFill>
              </a:endParaRPr>
            </a:p>
          </p:txBody>
        </p:sp>
        <p:sp>
          <p:nvSpPr>
            <p:cNvPr id="30731" name="TextBox 2">
              <a:extLst>
                <a:ext uri="{FF2B5EF4-FFF2-40B4-BE49-F238E27FC236}">
                  <a16:creationId xmlns:a16="http://schemas.microsoft.com/office/drawing/2014/main" id="{2FC52B65-63F3-E348-9D10-25408232CD83}"/>
                </a:ext>
              </a:extLst>
            </p:cNvPr>
            <p:cNvSpPr txBox="1">
              <a:spLocks noChangeArrowheads="1"/>
            </p:cNvSpPr>
            <p:nvPr/>
          </p:nvSpPr>
          <p:spPr bwMode="auto">
            <a:xfrm>
              <a:off x="4502150" y="2693195"/>
              <a:ext cx="2082800" cy="100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 typeface="Arial" panose="020B0604020202020204" pitchFamily="34" charset="0"/>
                <a:buNone/>
              </a:pPr>
              <a:r>
                <a:rPr lang="en-US" altLang="en-US" sz="2800" dirty="0"/>
                <a:t> </a:t>
              </a:r>
            </a:p>
            <a:p>
              <a:pPr algn="ctr">
                <a:spcBef>
                  <a:spcPct val="0"/>
                </a:spcBef>
                <a:buFont typeface="Arial" panose="020B0604020202020204" pitchFamily="34" charset="0"/>
                <a:buNone/>
              </a:pPr>
              <a:r>
                <a:rPr lang="en-US" altLang="en-US" sz="2800" dirty="0"/>
                <a:t>participants</a:t>
              </a:r>
            </a:p>
          </p:txBody>
        </p:sp>
      </p:grpSp>
      <p:grpSp>
        <p:nvGrpSpPr>
          <p:cNvPr id="30724" name="Group 3">
            <a:extLst>
              <a:ext uri="{FF2B5EF4-FFF2-40B4-BE49-F238E27FC236}">
                <a16:creationId xmlns:a16="http://schemas.microsoft.com/office/drawing/2014/main" id="{6C6D31CB-58F4-A048-85A6-41D62C2116A0}"/>
              </a:ext>
            </a:extLst>
          </p:cNvPr>
          <p:cNvGrpSpPr>
            <a:grpSpLocks/>
          </p:cNvGrpSpPr>
          <p:nvPr/>
        </p:nvGrpSpPr>
        <p:grpSpPr bwMode="auto">
          <a:xfrm>
            <a:off x="4954588" y="2209283"/>
            <a:ext cx="2152650" cy="2212975"/>
            <a:chOff x="4940300" y="4102894"/>
            <a:chExt cx="2349500" cy="2336800"/>
          </a:xfrm>
          <a:solidFill>
            <a:schemeClr val="accent6">
              <a:lumMod val="40000"/>
              <a:lumOff val="60000"/>
            </a:schemeClr>
          </a:solidFill>
        </p:grpSpPr>
        <p:sp>
          <p:nvSpPr>
            <p:cNvPr id="6" name="Oval 5">
              <a:extLst>
                <a:ext uri="{FF2B5EF4-FFF2-40B4-BE49-F238E27FC236}">
                  <a16:creationId xmlns:a16="http://schemas.microsoft.com/office/drawing/2014/main" id="{05D8C9A3-2B99-E448-8B38-F69AF683DC7C}"/>
                </a:ext>
              </a:extLst>
            </p:cNvPr>
            <p:cNvSpPr>
              <a:spLocks noChangeArrowheads="1"/>
            </p:cNvSpPr>
            <p:nvPr/>
          </p:nvSpPr>
          <p:spPr bwMode="auto">
            <a:xfrm>
              <a:off x="4940300" y="4102894"/>
              <a:ext cx="2349500" cy="2336800"/>
            </a:xfrm>
            <a:prstGeom prst="ellipse">
              <a:avLst/>
            </a:prstGeom>
            <a:grp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800">
                <a:solidFill>
                  <a:srgbClr val="000000"/>
                </a:solidFill>
              </a:endParaRPr>
            </a:p>
          </p:txBody>
        </p:sp>
        <p:sp>
          <p:nvSpPr>
            <p:cNvPr id="30729" name="TextBox 6">
              <a:extLst>
                <a:ext uri="{FF2B5EF4-FFF2-40B4-BE49-F238E27FC236}">
                  <a16:creationId xmlns:a16="http://schemas.microsoft.com/office/drawing/2014/main" id="{5D044162-A25A-6F4D-8653-E5BB80F69EB8}"/>
                </a:ext>
              </a:extLst>
            </p:cNvPr>
            <p:cNvSpPr txBox="1">
              <a:spLocks noChangeArrowheads="1"/>
            </p:cNvSpPr>
            <p:nvPr/>
          </p:nvSpPr>
          <p:spPr bwMode="auto">
            <a:xfrm>
              <a:off x="5073650" y="4987032"/>
              <a:ext cx="2082800" cy="5524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 typeface="Arial" panose="020B0604020202020204" pitchFamily="34" charset="0"/>
                <a:buNone/>
              </a:pPr>
              <a:r>
                <a:rPr lang="en-US" altLang="en-US" sz="2800" dirty="0"/>
                <a:t> schools</a:t>
              </a:r>
            </a:p>
          </p:txBody>
        </p:sp>
      </p:grpSp>
      <p:grpSp>
        <p:nvGrpSpPr>
          <p:cNvPr id="30725" name="Group 7">
            <a:extLst>
              <a:ext uri="{FF2B5EF4-FFF2-40B4-BE49-F238E27FC236}">
                <a16:creationId xmlns:a16="http://schemas.microsoft.com/office/drawing/2014/main" id="{5C24ADED-6E80-DA49-94E5-61BD1A986514}"/>
              </a:ext>
            </a:extLst>
          </p:cNvPr>
          <p:cNvGrpSpPr>
            <a:grpSpLocks/>
          </p:cNvGrpSpPr>
          <p:nvPr/>
        </p:nvGrpSpPr>
        <p:grpSpPr bwMode="auto">
          <a:xfrm>
            <a:off x="7332663" y="2209283"/>
            <a:ext cx="2152650" cy="2212975"/>
            <a:chOff x="6483350" y="2554585"/>
            <a:chExt cx="2349500" cy="2336800"/>
          </a:xfrm>
          <a:solidFill>
            <a:schemeClr val="accent6">
              <a:lumMod val="40000"/>
              <a:lumOff val="60000"/>
            </a:schemeClr>
          </a:solidFill>
        </p:grpSpPr>
        <p:sp>
          <p:nvSpPr>
            <p:cNvPr id="10" name="Oval 9">
              <a:extLst>
                <a:ext uri="{FF2B5EF4-FFF2-40B4-BE49-F238E27FC236}">
                  <a16:creationId xmlns:a16="http://schemas.microsoft.com/office/drawing/2014/main" id="{C6931AAA-A26C-4748-912E-9F28896BBECB}"/>
                </a:ext>
              </a:extLst>
            </p:cNvPr>
            <p:cNvSpPr>
              <a:spLocks noChangeArrowheads="1"/>
            </p:cNvSpPr>
            <p:nvPr/>
          </p:nvSpPr>
          <p:spPr bwMode="auto">
            <a:xfrm>
              <a:off x="6483350" y="2554585"/>
              <a:ext cx="2349500" cy="2336800"/>
            </a:xfrm>
            <a:prstGeom prst="ellipse">
              <a:avLst/>
            </a:prstGeom>
            <a:grp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800">
                <a:solidFill>
                  <a:srgbClr val="000000"/>
                </a:solidFill>
              </a:endParaRPr>
            </a:p>
          </p:txBody>
        </p:sp>
        <p:sp>
          <p:nvSpPr>
            <p:cNvPr id="30727" name="TextBox 10">
              <a:extLst>
                <a:ext uri="{FF2B5EF4-FFF2-40B4-BE49-F238E27FC236}">
                  <a16:creationId xmlns:a16="http://schemas.microsoft.com/office/drawing/2014/main" id="{37251203-8E52-4247-934F-F5C234C238D8}"/>
                </a:ext>
              </a:extLst>
            </p:cNvPr>
            <p:cNvSpPr txBox="1">
              <a:spLocks noChangeArrowheads="1"/>
            </p:cNvSpPr>
            <p:nvPr/>
          </p:nvSpPr>
          <p:spPr bwMode="auto">
            <a:xfrm>
              <a:off x="6661150" y="3445699"/>
              <a:ext cx="2082800" cy="5524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 typeface="Arial" panose="020B0604020202020204" pitchFamily="34" charset="0"/>
                <a:buNone/>
              </a:pPr>
              <a:r>
                <a:rPr lang="en-US" altLang="en-US" sz="2800" dirty="0"/>
                <a:t> SU/SDs</a:t>
              </a:r>
            </a:p>
          </p:txBody>
        </p:sp>
      </p:grpSp>
      <p:pic>
        <p:nvPicPr>
          <p:cNvPr id="13" name="Picture 12">
            <a:extLst>
              <a:ext uri="{FF2B5EF4-FFF2-40B4-BE49-F238E27FC236}">
                <a16:creationId xmlns:a16="http://schemas.microsoft.com/office/drawing/2014/main" id="{1CC10A09-D319-144A-A7E1-B7A0ADF60423}"/>
              </a:ext>
            </a:extLst>
          </p:cNvPr>
          <p:cNvPicPr>
            <a:picLocks noChangeAspect="1"/>
          </p:cNvPicPr>
          <p:nvPr/>
        </p:nvPicPr>
        <p:blipFill>
          <a:blip r:embed="rId3"/>
          <a:stretch>
            <a:fillRect/>
          </a:stretch>
        </p:blipFill>
        <p:spPr>
          <a:xfrm>
            <a:off x="0" y="4513212"/>
            <a:ext cx="12132642" cy="2344788"/>
          </a:xfrm>
          <a:prstGeom prst="rect">
            <a:avLst/>
          </a:prstGeom>
        </p:spPr>
      </p:pic>
    </p:spTree>
    <p:extLst>
      <p:ext uri="{BB962C8B-B14F-4D97-AF65-F5344CB8AC3E}">
        <p14:creationId xmlns:p14="http://schemas.microsoft.com/office/powerpoint/2010/main" val="399111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9EABB6B4-8C46-0745-AF2F-20B6C77C3C1D}"/>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TFI Activity</a:t>
            </a:r>
          </a:p>
        </p:txBody>
      </p:sp>
      <p:sp>
        <p:nvSpPr>
          <p:cNvPr id="74754" name="Content Placeholder 2">
            <a:extLst>
              <a:ext uri="{FF2B5EF4-FFF2-40B4-BE49-F238E27FC236}">
                <a16:creationId xmlns:a16="http://schemas.microsoft.com/office/drawing/2014/main" id="{F51BE40A-32D4-BC43-A261-D3BD151FE764}"/>
              </a:ext>
            </a:extLst>
          </p:cNvPr>
          <p:cNvSpPr>
            <a:spLocks noGrp="1"/>
          </p:cNvSpPr>
          <p:nvPr>
            <p:ph idx="1"/>
          </p:nvPr>
        </p:nvSpPr>
        <p:spPr>
          <a:xfrm>
            <a:off x="404446" y="1349238"/>
            <a:ext cx="10949354" cy="4833592"/>
          </a:xfrm>
        </p:spPr>
        <p:txBody>
          <a:bodyPr>
            <a:normAutofit/>
          </a:bodyPr>
          <a:lstStyle/>
          <a:p>
            <a:r>
              <a:rPr lang="en-US" altLang="en-US" sz="3200" dirty="0">
                <a:ea typeface="ＭＳ Ｐゴシック" panose="020B0600070205080204" pitchFamily="34" charset="-128"/>
              </a:rPr>
              <a:t>Choose which tier you want to work on</a:t>
            </a:r>
          </a:p>
          <a:p>
            <a:r>
              <a:rPr lang="en-US" altLang="en-US" sz="3200" dirty="0">
                <a:ea typeface="ＭＳ Ｐゴシック" panose="020B0600070205080204" pitchFamily="34" charset="-128"/>
              </a:rPr>
              <a:t>Go to one of the assigned tables</a:t>
            </a:r>
          </a:p>
          <a:p>
            <a:r>
              <a:rPr lang="en-US" altLang="en-US" sz="3200" dirty="0">
                <a:ea typeface="ＭＳ Ｐゴシック" panose="020B0600070205080204" pitchFamily="34" charset="-128"/>
              </a:rPr>
              <a:t>Use the guiding questions to generate great ideas</a:t>
            </a:r>
          </a:p>
          <a:p>
            <a:r>
              <a:rPr lang="en-US" altLang="en-US" sz="3200" dirty="0">
                <a:ea typeface="ＭＳ Ｐゴシック" panose="020B0600070205080204" pitchFamily="34" charset="-128"/>
              </a:rPr>
              <a:t>Problem solve any challenges</a:t>
            </a:r>
          </a:p>
          <a:p>
            <a:r>
              <a:rPr lang="en-US" altLang="en-US" sz="3200" dirty="0">
                <a:ea typeface="ＭＳ Ｐゴシック" panose="020B0600070205080204" pitchFamily="34" charset="-128"/>
              </a:rPr>
              <a:t>Record the strategies you like on TFI Action Plan template</a:t>
            </a:r>
          </a:p>
          <a:p>
            <a:endParaRPr lang="en-US" altLang="en-US" sz="3200" dirty="0">
              <a:ea typeface="ＭＳ Ｐゴシック" panose="020B0600070205080204" pitchFamily="34" charset="-128"/>
            </a:endParaRPr>
          </a:p>
        </p:txBody>
      </p:sp>
      <p:pic>
        <p:nvPicPr>
          <p:cNvPr id="74755" name="Picture 1">
            <a:extLst>
              <a:ext uri="{FF2B5EF4-FFF2-40B4-BE49-F238E27FC236}">
                <a16:creationId xmlns:a16="http://schemas.microsoft.com/office/drawing/2014/main" id="{C657ACD1-32E3-4843-8952-9003CFA7A8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1356" y="4660554"/>
            <a:ext cx="381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78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1DB7C82F-AB7E-4F0C-B829-FA1B9C4151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2EAE33F-A121-E14B-AC15-2B33C94DE53A}"/>
              </a:ext>
            </a:extLst>
          </p:cNvPr>
          <p:cNvPicPr>
            <a:picLocks noChangeAspect="1"/>
          </p:cNvPicPr>
          <p:nvPr/>
        </p:nvPicPr>
        <p:blipFill rotWithShape="1">
          <a:blip r:embed="rId3"/>
          <a:srcRect r="-2" b="1461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26627" name="Rectangle 2">
            <a:extLst>
              <a:ext uri="{FF2B5EF4-FFF2-40B4-BE49-F238E27FC236}">
                <a16:creationId xmlns:a16="http://schemas.microsoft.com/office/drawing/2014/main" id="{7B4780AF-530B-294B-9EC1-1D8A1DB46125}"/>
              </a:ext>
            </a:extLst>
          </p:cNvPr>
          <p:cNvSpPr>
            <a:spLocks noGrp="1" noChangeArrowheads="1"/>
          </p:cNvSpPr>
          <p:nvPr>
            <p:ph type="ctrTitle"/>
          </p:nvPr>
        </p:nvSpPr>
        <p:spPr>
          <a:xfrm>
            <a:off x="6746628" y="1783959"/>
            <a:ext cx="4645250" cy="2889114"/>
          </a:xfrm>
        </p:spPr>
        <p:txBody>
          <a:bodyPr anchor="b">
            <a:normAutofit/>
          </a:bodyPr>
          <a:lstStyle/>
          <a:p>
            <a:pPr eaLnBrk="1" hangingPunct="1"/>
            <a:r>
              <a:rPr lang="en-US" altLang="en-US" sz="6600" b="1" dirty="0">
                <a:ea typeface="ＭＳ Ｐゴシック" panose="020B0600070205080204" pitchFamily="34" charset="-128"/>
              </a:rPr>
              <a:t>Exploring PBIS Sustainability</a:t>
            </a:r>
          </a:p>
        </p:txBody>
      </p:sp>
      <p:sp>
        <p:nvSpPr>
          <p:cNvPr id="26628" name="Rectangle 3">
            <a:extLst>
              <a:ext uri="{FF2B5EF4-FFF2-40B4-BE49-F238E27FC236}">
                <a16:creationId xmlns:a16="http://schemas.microsoft.com/office/drawing/2014/main" id="{E8586A76-4559-A549-8E44-A52F73EA43CE}"/>
              </a:ext>
            </a:extLst>
          </p:cNvPr>
          <p:cNvSpPr>
            <a:spLocks noGrp="1" noChangeArrowheads="1"/>
          </p:cNvSpPr>
          <p:nvPr>
            <p:ph type="subTitle" idx="1"/>
          </p:nvPr>
        </p:nvSpPr>
        <p:spPr>
          <a:xfrm>
            <a:off x="7178588" y="6014655"/>
            <a:ext cx="3781329" cy="409975"/>
          </a:xfrm>
        </p:spPr>
        <p:txBody>
          <a:bodyPr anchor="t">
            <a:normAutofit/>
          </a:bodyPr>
          <a:lstStyle/>
          <a:p>
            <a:pPr algn="l" eaLnBrk="1" hangingPunct="1"/>
            <a:r>
              <a:rPr lang="en-US" altLang="en-US" sz="2000" dirty="0">
                <a:ea typeface="ＭＳ Ｐゴシック" panose="020B0600070205080204" pitchFamily="34" charset="-128"/>
              </a:rPr>
              <a:t>Adapted from Laura A. </a:t>
            </a:r>
            <a:r>
              <a:rPr lang="en-US" altLang="en-US" sz="2000" dirty="0" err="1">
                <a:ea typeface="ＭＳ Ｐゴシック" panose="020B0600070205080204" pitchFamily="34" charset="-128"/>
              </a:rPr>
              <a:t>Riffel</a:t>
            </a:r>
            <a:r>
              <a:rPr lang="en-US" altLang="en-US" sz="2000" dirty="0">
                <a:ea typeface="ＭＳ Ｐゴシック" panose="020B0600070205080204" pitchFamily="34" charset="-128"/>
              </a:rPr>
              <a:t>, Ph.D.</a:t>
            </a:r>
          </a:p>
        </p:txBody>
      </p:sp>
    </p:spTree>
    <p:extLst>
      <p:ext uri="{BB962C8B-B14F-4D97-AF65-F5344CB8AC3E}">
        <p14:creationId xmlns:p14="http://schemas.microsoft.com/office/powerpoint/2010/main" val="202190604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BB9704C-C2D0-5943-8F8A-6DEF648B8DA7}"/>
              </a:ext>
            </a:extLst>
          </p:cNvPr>
          <p:cNvSpPr>
            <a:spLocks noGrp="1" noChangeArrowheads="1"/>
          </p:cNvSpPr>
          <p:nvPr>
            <p:ph type="title"/>
          </p:nvPr>
        </p:nvSpPr>
        <p:spPr/>
        <p:txBody>
          <a:bodyPr/>
          <a:lstStyle/>
          <a:p>
            <a:pPr eaLnBrk="1" hangingPunct="1"/>
            <a:r>
              <a:rPr lang="en-US" altLang="en-US" b="1" dirty="0">
                <a:solidFill>
                  <a:schemeClr val="accent6">
                    <a:lumMod val="50000"/>
                  </a:schemeClr>
                </a:solidFill>
                <a:ea typeface="ＭＳ Ｐゴシック" panose="020B0600070205080204" pitchFamily="34" charset="-128"/>
              </a:rPr>
              <a:t>Sustaining PBIS in Schools</a:t>
            </a:r>
          </a:p>
        </p:txBody>
      </p:sp>
      <p:sp>
        <p:nvSpPr>
          <p:cNvPr id="28675" name="Rectangle 3">
            <a:extLst>
              <a:ext uri="{FF2B5EF4-FFF2-40B4-BE49-F238E27FC236}">
                <a16:creationId xmlns:a16="http://schemas.microsoft.com/office/drawing/2014/main" id="{CC0A9473-DE66-1443-B23E-FE594A9ED018}"/>
              </a:ext>
            </a:extLst>
          </p:cNvPr>
          <p:cNvSpPr>
            <a:spLocks noGrp="1" noChangeArrowheads="1"/>
          </p:cNvSpPr>
          <p:nvPr>
            <p:ph idx="1"/>
          </p:nvPr>
        </p:nvSpPr>
        <p:spPr/>
        <p:txBody>
          <a:bodyPr>
            <a:normAutofit/>
          </a:bodyPr>
          <a:lstStyle/>
          <a:p>
            <a:pPr eaLnBrk="1" hangingPunct="1">
              <a:buFont typeface="Wingdings" pitchFamily="2" charset="2"/>
              <a:buNone/>
            </a:pPr>
            <a:r>
              <a:rPr lang="en-US" altLang="en-US" u="sng" dirty="0">
                <a:ea typeface="ＭＳ Ｐゴシック" panose="020B0600070205080204" pitchFamily="34" charset="-128"/>
              </a:rPr>
              <a:t>Challenges:</a:t>
            </a:r>
          </a:p>
          <a:p>
            <a:pPr lvl="1" eaLnBrk="1" hangingPunct="1"/>
            <a:r>
              <a:rPr lang="en-US" altLang="en-US" sz="2800" dirty="0">
                <a:ea typeface="ＭＳ Ｐゴシック" panose="020B0600070205080204" pitchFamily="34" charset="-128"/>
              </a:rPr>
              <a:t>Change in administrator</a:t>
            </a:r>
          </a:p>
          <a:p>
            <a:pPr lvl="1" eaLnBrk="1" hangingPunct="1"/>
            <a:r>
              <a:rPr lang="en-US" altLang="en-US" sz="2800" dirty="0">
                <a:ea typeface="ＭＳ Ｐゴシック" panose="020B0600070205080204" pitchFamily="34" charset="-128"/>
              </a:rPr>
              <a:t>Never really had a team process &amp; the “PBIS person” left</a:t>
            </a:r>
          </a:p>
          <a:p>
            <a:pPr lvl="1" eaLnBrk="1" hangingPunct="1"/>
            <a:r>
              <a:rPr lang="en-US" altLang="en-US" sz="2800" dirty="0">
                <a:ea typeface="ＭＳ Ｐゴシック" panose="020B0600070205080204" pitchFamily="34" charset="-128"/>
              </a:rPr>
              <a:t>No support or coaching after March/Summer PBIS training, so we never really implemented PBIS with fidelity</a:t>
            </a:r>
          </a:p>
          <a:p>
            <a:pPr lvl="1" eaLnBrk="1" hangingPunct="1"/>
            <a:r>
              <a:rPr lang="en-US" altLang="en-US" sz="2800" dirty="0">
                <a:ea typeface="ＭＳ Ｐゴシック" panose="020B0600070205080204" pitchFamily="34" charset="-128"/>
              </a:rPr>
              <a:t>“New school year snuck up on us” and we just didn’t get it started</a:t>
            </a:r>
          </a:p>
          <a:p>
            <a:pPr lvl="1" eaLnBrk="1" hangingPunct="1"/>
            <a:r>
              <a:rPr lang="en-US" altLang="en-US" sz="2800" dirty="0">
                <a:ea typeface="ＭＳ Ｐゴシック" panose="020B0600070205080204" pitchFamily="34" charset="-128"/>
              </a:rPr>
              <a:t>Team shifted focus to prioritize new initiatives</a:t>
            </a:r>
          </a:p>
          <a:p>
            <a:pPr lvl="1"/>
            <a:r>
              <a:rPr lang="en-US" altLang="en-US" sz="2800" dirty="0">
                <a:ea typeface="ＭＳ Ｐゴシック" panose="020B0600070205080204" pitchFamily="34" charset="-128"/>
              </a:rPr>
              <a:t>Limited buy-in from staff</a:t>
            </a:r>
          </a:p>
          <a:p>
            <a:pPr lvl="1"/>
            <a:r>
              <a:rPr lang="en-US" altLang="en-US" sz="2800" dirty="0">
                <a:ea typeface="ＭＳ Ｐゴシック" panose="020B0600070205080204" pitchFamily="34" charset="-128"/>
              </a:rPr>
              <a:t>Staff don’t feel like their efforts are recognized</a:t>
            </a:r>
          </a:p>
          <a:p>
            <a:pPr lvl="1" eaLnBrk="1" hangingPunct="1"/>
            <a:endParaRPr lang="en-US" altLang="en-US" dirty="0">
              <a:solidFill>
                <a:srgbClr val="FF0000"/>
              </a:solidFill>
              <a:ea typeface="ＭＳ Ｐゴシック" panose="020B0600070205080204" pitchFamily="34" charset="-128"/>
            </a:endParaRPr>
          </a:p>
        </p:txBody>
      </p:sp>
      <p:sp>
        <p:nvSpPr>
          <p:cNvPr id="2" name="5-Point Star 1">
            <a:extLst>
              <a:ext uri="{FF2B5EF4-FFF2-40B4-BE49-F238E27FC236}">
                <a16:creationId xmlns:a16="http://schemas.microsoft.com/office/drawing/2014/main" id="{ECF80A20-28F5-6546-BE35-5DBCC8388961}"/>
              </a:ext>
            </a:extLst>
          </p:cNvPr>
          <p:cNvSpPr/>
          <p:nvPr/>
        </p:nvSpPr>
        <p:spPr>
          <a:xfrm>
            <a:off x="8553156" y="125974"/>
            <a:ext cx="3460653" cy="2504684"/>
          </a:xfrm>
          <a:prstGeom prst="star5">
            <a:avLst>
              <a:gd name="adj" fmla="val 1859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3031A1-4017-AA41-9049-5BD59D1B9BBF}"/>
              </a:ext>
            </a:extLst>
          </p:cNvPr>
          <p:cNvSpPr txBox="1"/>
          <p:nvPr/>
        </p:nvSpPr>
        <p:spPr>
          <a:xfrm>
            <a:off x="9418319" y="1027906"/>
            <a:ext cx="1730326" cy="954107"/>
          </a:xfrm>
          <a:prstGeom prst="rect">
            <a:avLst/>
          </a:prstGeom>
          <a:noFill/>
        </p:spPr>
        <p:txBody>
          <a:bodyPr wrap="square" rtlCol="0">
            <a:spAutoFit/>
          </a:bodyPr>
          <a:lstStyle/>
          <a:p>
            <a:pPr algn="ctr"/>
            <a:r>
              <a:rPr lang="en-US" sz="2800" dirty="0"/>
              <a:t>“Just Like Me”</a:t>
            </a:r>
          </a:p>
        </p:txBody>
      </p:sp>
    </p:spTree>
    <p:extLst>
      <p:ext uri="{BB962C8B-B14F-4D97-AF65-F5344CB8AC3E}">
        <p14:creationId xmlns:p14="http://schemas.microsoft.com/office/powerpoint/2010/main" val="4842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489A-FDF9-064F-B614-D7D1BFF37B9B}"/>
              </a:ext>
            </a:extLst>
          </p:cNvPr>
          <p:cNvSpPr>
            <a:spLocks noGrp="1"/>
          </p:cNvSpPr>
          <p:nvPr>
            <p:ph type="title"/>
          </p:nvPr>
        </p:nvSpPr>
        <p:spPr/>
        <p:txBody>
          <a:bodyPr/>
          <a:lstStyle/>
          <a:p>
            <a:r>
              <a:rPr lang="en-US" b="1" dirty="0">
                <a:solidFill>
                  <a:schemeClr val="accent6">
                    <a:lumMod val="50000"/>
                  </a:schemeClr>
                </a:solidFill>
              </a:rPr>
              <a:t>What Works for you?</a:t>
            </a:r>
          </a:p>
        </p:txBody>
      </p:sp>
      <p:sp>
        <p:nvSpPr>
          <p:cNvPr id="3" name="Content Placeholder 2">
            <a:extLst>
              <a:ext uri="{FF2B5EF4-FFF2-40B4-BE49-F238E27FC236}">
                <a16:creationId xmlns:a16="http://schemas.microsoft.com/office/drawing/2014/main" id="{673C7A80-6625-3947-B691-7958AF36244C}"/>
              </a:ext>
            </a:extLst>
          </p:cNvPr>
          <p:cNvSpPr>
            <a:spLocks noGrp="1"/>
          </p:cNvSpPr>
          <p:nvPr>
            <p:ph idx="1"/>
          </p:nvPr>
        </p:nvSpPr>
        <p:spPr/>
        <p:txBody>
          <a:bodyPr/>
          <a:lstStyle/>
          <a:p>
            <a:pPr>
              <a:lnSpc>
                <a:spcPct val="80000"/>
              </a:lnSpc>
            </a:pPr>
            <a:r>
              <a:rPr lang="en-US" altLang="en-US" dirty="0">
                <a:ea typeface="ＭＳ Ｐゴシック" panose="020B0600070205080204" pitchFamily="34" charset="-128"/>
              </a:rPr>
              <a:t>Full support of administrator</a:t>
            </a:r>
          </a:p>
          <a:p>
            <a:pPr>
              <a:lnSpc>
                <a:spcPct val="80000"/>
              </a:lnSpc>
            </a:pPr>
            <a:r>
              <a:rPr lang="en-US" altLang="en-US" dirty="0">
                <a:ea typeface="ＭＳ Ｐゴシック" panose="020B0600070205080204" pitchFamily="34" charset="-128"/>
              </a:rPr>
              <a:t>Build practice into policy</a:t>
            </a:r>
          </a:p>
          <a:p>
            <a:pPr>
              <a:lnSpc>
                <a:spcPct val="80000"/>
              </a:lnSpc>
            </a:pPr>
            <a:r>
              <a:rPr lang="en-US" altLang="en-US" dirty="0">
                <a:ea typeface="ＭＳ Ｐゴシック" panose="020B0600070205080204" pitchFamily="34" charset="-128"/>
              </a:rPr>
              <a:t>SU/SD-level supports</a:t>
            </a:r>
          </a:p>
          <a:p>
            <a:pPr>
              <a:lnSpc>
                <a:spcPct val="80000"/>
              </a:lnSpc>
            </a:pPr>
            <a:r>
              <a:rPr lang="en-US" altLang="en-US" dirty="0">
                <a:ea typeface="ＭＳ Ｐゴシック" panose="020B0600070205080204" pitchFamily="34" charset="-128"/>
              </a:rPr>
              <a:t>Commit to 3-5 years of implementation</a:t>
            </a:r>
          </a:p>
          <a:p>
            <a:pPr>
              <a:lnSpc>
                <a:spcPct val="80000"/>
              </a:lnSpc>
            </a:pPr>
            <a:r>
              <a:rPr lang="en-US" altLang="en-US" dirty="0">
                <a:ea typeface="ＭＳ Ｐゴシック" panose="020B0600070205080204" pitchFamily="34" charset="-128"/>
              </a:rPr>
              <a:t>PBIS as a top 3 priority in school action plan</a:t>
            </a:r>
          </a:p>
          <a:p>
            <a:pPr>
              <a:lnSpc>
                <a:spcPct val="80000"/>
              </a:lnSpc>
            </a:pPr>
            <a:r>
              <a:rPr lang="en-US" altLang="en-US" dirty="0">
                <a:ea typeface="ＭＳ Ｐゴシック" panose="020B0600070205080204" pitchFamily="34" charset="-128"/>
              </a:rPr>
              <a:t>Initiative alignment</a:t>
            </a:r>
          </a:p>
          <a:p>
            <a:pPr>
              <a:lnSpc>
                <a:spcPct val="80000"/>
              </a:lnSpc>
            </a:pPr>
            <a:r>
              <a:rPr lang="en-US" altLang="en-US" b="1" i="1" dirty="0">
                <a:ea typeface="ＭＳ Ｐゴシック" panose="020B0600070205080204" pitchFamily="34" charset="-128"/>
              </a:rPr>
              <a:t>What else?</a:t>
            </a:r>
          </a:p>
          <a:p>
            <a:pPr marL="0" indent="0">
              <a:buNone/>
            </a:pPr>
            <a:endParaRPr lang="en-US" dirty="0"/>
          </a:p>
        </p:txBody>
      </p:sp>
      <p:sp>
        <p:nvSpPr>
          <p:cNvPr id="5" name="5-Point Star 4">
            <a:extLst>
              <a:ext uri="{FF2B5EF4-FFF2-40B4-BE49-F238E27FC236}">
                <a16:creationId xmlns:a16="http://schemas.microsoft.com/office/drawing/2014/main" id="{BD8B57D0-420A-B44A-8E8D-021F3F16EB89}"/>
              </a:ext>
            </a:extLst>
          </p:cNvPr>
          <p:cNvSpPr/>
          <p:nvPr/>
        </p:nvSpPr>
        <p:spPr>
          <a:xfrm>
            <a:off x="8553156" y="125974"/>
            <a:ext cx="3460653" cy="2504684"/>
          </a:xfrm>
          <a:prstGeom prst="star5">
            <a:avLst>
              <a:gd name="adj" fmla="val 1859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D0F1C66-D89D-DF4E-B7FD-20F5AD4D7BE4}"/>
              </a:ext>
            </a:extLst>
          </p:cNvPr>
          <p:cNvSpPr txBox="1"/>
          <p:nvPr/>
        </p:nvSpPr>
        <p:spPr>
          <a:xfrm>
            <a:off x="9418319" y="1027906"/>
            <a:ext cx="1730326" cy="954107"/>
          </a:xfrm>
          <a:prstGeom prst="rect">
            <a:avLst/>
          </a:prstGeom>
          <a:noFill/>
        </p:spPr>
        <p:txBody>
          <a:bodyPr wrap="square" rtlCol="0">
            <a:spAutoFit/>
          </a:bodyPr>
          <a:lstStyle/>
          <a:p>
            <a:pPr algn="ctr"/>
            <a:r>
              <a:rPr lang="en-US" sz="2800" dirty="0"/>
              <a:t>“Just Like Me”</a:t>
            </a:r>
          </a:p>
        </p:txBody>
      </p:sp>
    </p:spTree>
    <p:extLst>
      <p:ext uri="{BB962C8B-B14F-4D97-AF65-F5344CB8AC3E}">
        <p14:creationId xmlns:p14="http://schemas.microsoft.com/office/powerpoint/2010/main" val="3719561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961106C-AECA-CC4D-824A-5EFEE244DE79}"/>
              </a:ext>
            </a:extLst>
          </p:cNvPr>
          <p:cNvPicPr>
            <a:picLocks noGrp="1" noChangeAspect="1"/>
          </p:cNvPicPr>
          <p:nvPr>
            <p:ph idx="1"/>
          </p:nvPr>
        </p:nvPicPr>
        <p:blipFill>
          <a:blip r:embed="rId3"/>
          <a:stretch>
            <a:fillRect/>
          </a:stretch>
        </p:blipFill>
        <p:spPr>
          <a:xfrm>
            <a:off x="2398236" y="1122022"/>
            <a:ext cx="7433761" cy="5289244"/>
          </a:xfrm>
        </p:spPr>
      </p:pic>
      <p:sp>
        <p:nvSpPr>
          <p:cNvPr id="4" name="TextBox 3">
            <a:extLst>
              <a:ext uri="{FF2B5EF4-FFF2-40B4-BE49-F238E27FC236}">
                <a16:creationId xmlns:a16="http://schemas.microsoft.com/office/drawing/2014/main" id="{3014E36C-E0F9-F746-9C5A-5F9DC44224CC}"/>
              </a:ext>
            </a:extLst>
          </p:cNvPr>
          <p:cNvSpPr txBox="1"/>
          <p:nvPr/>
        </p:nvSpPr>
        <p:spPr>
          <a:xfrm>
            <a:off x="9940714" y="5972243"/>
            <a:ext cx="1965315" cy="646331"/>
          </a:xfrm>
          <a:prstGeom prst="rect">
            <a:avLst/>
          </a:prstGeom>
          <a:noFill/>
        </p:spPr>
        <p:txBody>
          <a:bodyPr wrap="square" rtlCol="0">
            <a:spAutoFit/>
          </a:bodyPr>
          <a:lstStyle/>
          <a:p>
            <a:r>
              <a:rPr lang="en-US" dirty="0"/>
              <a:t>University of Maryland</a:t>
            </a:r>
          </a:p>
        </p:txBody>
      </p:sp>
      <p:sp>
        <p:nvSpPr>
          <p:cNvPr id="5" name="Title 1">
            <a:extLst>
              <a:ext uri="{FF2B5EF4-FFF2-40B4-BE49-F238E27FC236}">
                <a16:creationId xmlns:a16="http://schemas.microsoft.com/office/drawing/2014/main" id="{3D2CA997-703D-6044-A4CE-9F2FEBEF08A3}"/>
              </a:ext>
            </a:extLst>
          </p:cNvPr>
          <p:cNvSpPr>
            <a:spLocks noGrp="1"/>
          </p:cNvSpPr>
          <p:nvPr>
            <p:ph type="title"/>
          </p:nvPr>
        </p:nvSpPr>
        <p:spPr>
          <a:xfrm>
            <a:off x="1306861" y="-79973"/>
            <a:ext cx="9616512" cy="1325563"/>
          </a:xfrm>
        </p:spPr>
        <p:txBody>
          <a:bodyPr>
            <a:normAutofit/>
          </a:bodyPr>
          <a:lstStyle/>
          <a:p>
            <a:r>
              <a:rPr lang="en-US" sz="2800" b="1" dirty="0">
                <a:solidFill>
                  <a:schemeClr val="accent6">
                    <a:lumMod val="50000"/>
                  </a:schemeClr>
                </a:solidFill>
              </a:rPr>
              <a:t>Showing Positive Change Builds Momentum Toward Sustainability</a:t>
            </a:r>
          </a:p>
        </p:txBody>
      </p:sp>
    </p:spTree>
    <p:extLst>
      <p:ext uri="{BB962C8B-B14F-4D97-AF65-F5344CB8AC3E}">
        <p14:creationId xmlns:p14="http://schemas.microsoft.com/office/powerpoint/2010/main" val="3263197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C17E-DE56-7643-B89A-EC31DD7F3E66}"/>
              </a:ext>
            </a:extLst>
          </p:cNvPr>
          <p:cNvSpPr>
            <a:spLocks noGrp="1"/>
          </p:cNvSpPr>
          <p:nvPr>
            <p:ph type="title"/>
          </p:nvPr>
        </p:nvSpPr>
        <p:spPr/>
        <p:txBody>
          <a:bodyPr/>
          <a:lstStyle/>
          <a:p>
            <a:pPr algn="ctr"/>
            <a:r>
              <a:rPr lang="en-US" b="1" dirty="0">
                <a:solidFill>
                  <a:schemeClr val="accent6">
                    <a:lumMod val="50000"/>
                  </a:schemeClr>
                </a:solidFill>
              </a:rPr>
              <a:t>Key to Sustainability is </a:t>
            </a:r>
            <a:r>
              <a:rPr lang="en-US" b="1" i="1" dirty="0">
                <a:solidFill>
                  <a:schemeClr val="accent6">
                    <a:lumMod val="50000"/>
                  </a:schemeClr>
                </a:solidFill>
              </a:rPr>
              <a:t>Staff </a:t>
            </a:r>
            <a:br>
              <a:rPr lang="en-US" b="1" i="1" dirty="0">
                <a:solidFill>
                  <a:schemeClr val="accent6">
                    <a:lumMod val="50000"/>
                  </a:schemeClr>
                </a:solidFill>
              </a:rPr>
            </a:br>
            <a:endParaRPr lang="en-US" b="1" i="1" dirty="0">
              <a:solidFill>
                <a:schemeClr val="accent6">
                  <a:lumMod val="50000"/>
                </a:schemeClr>
              </a:solidFill>
            </a:endParaRPr>
          </a:p>
        </p:txBody>
      </p:sp>
    </p:spTree>
    <p:extLst>
      <p:ext uri="{BB962C8B-B14F-4D97-AF65-F5344CB8AC3E}">
        <p14:creationId xmlns:p14="http://schemas.microsoft.com/office/powerpoint/2010/main" val="1691196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2EC2-1944-3D4F-8507-11FBE2B599C4}"/>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Why Focus on Staff?</a:t>
            </a:r>
          </a:p>
        </p:txBody>
      </p:sp>
      <p:sp>
        <p:nvSpPr>
          <p:cNvPr id="3" name="Content Placeholder 2">
            <a:extLst>
              <a:ext uri="{FF2B5EF4-FFF2-40B4-BE49-F238E27FC236}">
                <a16:creationId xmlns:a16="http://schemas.microsoft.com/office/drawing/2014/main" id="{6402D672-93B4-5943-80AA-8F4FFE4C834F}"/>
              </a:ext>
            </a:extLst>
          </p:cNvPr>
          <p:cNvSpPr>
            <a:spLocks noGrp="1"/>
          </p:cNvSpPr>
          <p:nvPr>
            <p:ph idx="1"/>
          </p:nvPr>
        </p:nvSpPr>
        <p:spPr>
          <a:xfrm>
            <a:off x="838199" y="1825625"/>
            <a:ext cx="10711375" cy="4351338"/>
          </a:xfrm>
        </p:spPr>
        <p:txBody>
          <a:bodyPr>
            <a:normAutofit/>
          </a:bodyPr>
          <a:lstStyle/>
          <a:p>
            <a:r>
              <a:rPr lang="en-US" dirty="0"/>
              <a:t>Teacher emotional exhaustion is associated with low level PBIS implementation in the classroom (Reinke, Herman, &amp; Stormont, 2013)</a:t>
            </a:r>
          </a:p>
          <a:p>
            <a:r>
              <a:rPr lang="en-US" dirty="0"/>
              <a:t>Teachers who experience high levels of burnout or feel emotionally exhausted demonstrate lower quality teaching and impaired relationships (Maslach &amp; Jackson, 1981)</a:t>
            </a:r>
          </a:p>
          <a:p>
            <a:r>
              <a:rPr lang="en-US" dirty="0"/>
              <a:t>Teacher stress contributes to teacher turnover (Johnson, </a:t>
            </a:r>
            <a:r>
              <a:rPr lang="en-US" dirty="0" err="1"/>
              <a:t>et.al</a:t>
            </a:r>
            <a:r>
              <a:rPr lang="en-US" dirty="0"/>
              <a:t>, 2005)</a:t>
            </a:r>
          </a:p>
          <a:p>
            <a:r>
              <a:rPr lang="en-US" dirty="0"/>
              <a:t>High stress and low coping of teachers is correlated with poor student behavior and academic outcomes (Herman, </a:t>
            </a:r>
            <a:r>
              <a:rPr lang="en-US" dirty="0" err="1"/>
              <a:t>Hickmon</a:t>
            </a:r>
            <a:r>
              <a:rPr lang="en-US" dirty="0"/>
              <a:t>-Rosa, Reinke, 2018)</a:t>
            </a:r>
          </a:p>
        </p:txBody>
      </p:sp>
    </p:spTree>
    <p:extLst>
      <p:ext uri="{BB962C8B-B14F-4D97-AF65-F5344CB8AC3E}">
        <p14:creationId xmlns:p14="http://schemas.microsoft.com/office/powerpoint/2010/main" val="3118289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A91E-0395-2846-B68E-E230B0527263}"/>
              </a:ext>
            </a:extLst>
          </p:cNvPr>
          <p:cNvSpPr>
            <a:spLocks noGrp="1"/>
          </p:cNvSpPr>
          <p:nvPr>
            <p:ph type="title"/>
          </p:nvPr>
        </p:nvSpPr>
        <p:spPr/>
        <p:txBody>
          <a:bodyPr/>
          <a:lstStyle/>
          <a:p>
            <a:r>
              <a:rPr lang="en-US" b="1" dirty="0">
                <a:solidFill>
                  <a:schemeClr val="accent6">
                    <a:lumMod val="50000"/>
                  </a:schemeClr>
                </a:solidFill>
              </a:rPr>
              <a:t>Have you ever felt emotionally exhausted, burnt-out, or stressed (on the job)?</a:t>
            </a:r>
          </a:p>
        </p:txBody>
      </p:sp>
      <p:sp>
        <p:nvSpPr>
          <p:cNvPr id="3" name="Content Placeholder 2">
            <a:extLst>
              <a:ext uri="{FF2B5EF4-FFF2-40B4-BE49-F238E27FC236}">
                <a16:creationId xmlns:a16="http://schemas.microsoft.com/office/drawing/2014/main" id="{F5278D57-6CA6-744D-A438-0F865B06F103}"/>
              </a:ext>
            </a:extLst>
          </p:cNvPr>
          <p:cNvSpPr>
            <a:spLocks noGrp="1"/>
          </p:cNvSpPr>
          <p:nvPr>
            <p:ph idx="1"/>
          </p:nvPr>
        </p:nvSpPr>
        <p:spPr/>
        <p:txBody>
          <a:bodyPr>
            <a:normAutofit/>
          </a:bodyPr>
          <a:lstStyle/>
          <a:p>
            <a:pPr marL="0" indent="0">
              <a:buNone/>
            </a:pPr>
            <a:r>
              <a:rPr lang="en-US" sz="3600" dirty="0"/>
              <a:t>Turn to your partner and discuss:</a:t>
            </a:r>
          </a:p>
          <a:p>
            <a:pPr marL="457200" lvl="1" indent="0">
              <a:buNone/>
            </a:pPr>
            <a:r>
              <a:rPr lang="en-US" sz="3600" dirty="0"/>
              <a:t>When you have felt emotionally exhausted, burnt-out, or stressed,</a:t>
            </a:r>
          </a:p>
          <a:p>
            <a:pPr lvl="2"/>
            <a:r>
              <a:rPr lang="en-US" sz="2800" dirty="0"/>
              <a:t>What did you do to help yourself feel better?</a:t>
            </a:r>
          </a:p>
          <a:p>
            <a:pPr lvl="2"/>
            <a:r>
              <a:rPr lang="en-US" sz="2800" dirty="0"/>
              <a:t>What did other adults in the school do to help you feel better?</a:t>
            </a:r>
          </a:p>
          <a:p>
            <a:pPr lvl="2"/>
            <a:r>
              <a:rPr lang="en-US" sz="2800" dirty="0"/>
              <a:t>What could other adults in the school have done to help you feel better?</a:t>
            </a:r>
          </a:p>
        </p:txBody>
      </p:sp>
    </p:spTree>
    <p:extLst>
      <p:ext uri="{BB962C8B-B14F-4D97-AF65-F5344CB8AC3E}">
        <p14:creationId xmlns:p14="http://schemas.microsoft.com/office/powerpoint/2010/main" val="169194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63BE-F496-0640-9118-FB0E7B0C492D}"/>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Support Staff Like You Support Students!</a:t>
            </a:r>
            <a:endParaRPr lang="en-US" dirty="0"/>
          </a:p>
        </p:txBody>
      </p:sp>
      <p:grpSp>
        <p:nvGrpSpPr>
          <p:cNvPr id="14" name="Group 13">
            <a:extLst>
              <a:ext uri="{FF2B5EF4-FFF2-40B4-BE49-F238E27FC236}">
                <a16:creationId xmlns:a16="http://schemas.microsoft.com/office/drawing/2014/main" id="{3421F1CD-E6A1-E84E-8627-65578CE318CC}"/>
              </a:ext>
            </a:extLst>
          </p:cNvPr>
          <p:cNvGrpSpPr/>
          <p:nvPr/>
        </p:nvGrpSpPr>
        <p:grpSpPr>
          <a:xfrm>
            <a:off x="-12700" y="2277745"/>
            <a:ext cx="6375400" cy="1723549"/>
            <a:chOff x="-12700" y="2277745"/>
            <a:chExt cx="6375400" cy="1723549"/>
          </a:xfrm>
        </p:grpSpPr>
        <p:sp>
          <p:nvSpPr>
            <p:cNvPr id="4" name="Rectangle 3">
              <a:extLst>
                <a:ext uri="{FF2B5EF4-FFF2-40B4-BE49-F238E27FC236}">
                  <a16:creationId xmlns:a16="http://schemas.microsoft.com/office/drawing/2014/main" id="{BE00FFC3-100A-8045-AEB2-5AF850752570}"/>
                </a:ext>
              </a:extLst>
            </p:cNvPr>
            <p:cNvSpPr/>
            <p:nvPr/>
          </p:nvSpPr>
          <p:spPr>
            <a:xfrm>
              <a:off x="-12700" y="2578100"/>
              <a:ext cx="6375400" cy="116125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91056DD-6B45-5F4E-9B65-F8D3A87DC6A1}"/>
                </a:ext>
              </a:extLst>
            </p:cNvPr>
            <p:cNvSpPr txBox="1"/>
            <p:nvPr/>
          </p:nvSpPr>
          <p:spPr>
            <a:xfrm>
              <a:off x="131928" y="2277745"/>
              <a:ext cx="6230772" cy="1723549"/>
            </a:xfrm>
            <a:prstGeom prst="rect">
              <a:avLst/>
            </a:prstGeom>
            <a:noFill/>
          </p:spPr>
          <p:txBody>
            <a:bodyPr wrap="square" rtlCol="0">
              <a:spAutoFit/>
            </a:bodyPr>
            <a:lstStyle/>
            <a:p>
              <a:r>
                <a:rPr lang="en-US" sz="10600" dirty="0">
                  <a:solidFill>
                    <a:schemeClr val="bg1"/>
                  </a:solidFill>
                </a:rPr>
                <a:t>	PREVENT</a:t>
              </a:r>
            </a:p>
          </p:txBody>
        </p:sp>
      </p:grpSp>
      <p:grpSp>
        <p:nvGrpSpPr>
          <p:cNvPr id="15" name="Group 14">
            <a:extLst>
              <a:ext uri="{FF2B5EF4-FFF2-40B4-BE49-F238E27FC236}">
                <a16:creationId xmlns:a16="http://schemas.microsoft.com/office/drawing/2014/main" id="{A429C804-AD8F-9A4C-9B77-68DC1EB2B531}"/>
              </a:ext>
            </a:extLst>
          </p:cNvPr>
          <p:cNvGrpSpPr/>
          <p:nvPr/>
        </p:nvGrpSpPr>
        <p:grpSpPr>
          <a:xfrm>
            <a:off x="0" y="3671675"/>
            <a:ext cx="7200900" cy="1723549"/>
            <a:chOff x="0" y="3671675"/>
            <a:chExt cx="7200900" cy="1723549"/>
          </a:xfrm>
        </p:grpSpPr>
        <p:sp>
          <p:nvSpPr>
            <p:cNvPr id="9" name="Rectangle 8">
              <a:extLst>
                <a:ext uri="{FF2B5EF4-FFF2-40B4-BE49-F238E27FC236}">
                  <a16:creationId xmlns:a16="http://schemas.microsoft.com/office/drawing/2014/main" id="{065B5B77-A08D-1847-8C75-BA1F29801420}"/>
                </a:ext>
              </a:extLst>
            </p:cNvPr>
            <p:cNvSpPr/>
            <p:nvPr/>
          </p:nvSpPr>
          <p:spPr>
            <a:xfrm>
              <a:off x="0" y="3928755"/>
              <a:ext cx="5336275" cy="116125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C97C674-597C-0748-8E39-8F557200CA02}"/>
                </a:ext>
              </a:extLst>
            </p:cNvPr>
            <p:cNvSpPr txBox="1"/>
            <p:nvPr/>
          </p:nvSpPr>
          <p:spPr>
            <a:xfrm>
              <a:off x="970128" y="3671675"/>
              <a:ext cx="6230772" cy="1723549"/>
            </a:xfrm>
            <a:prstGeom prst="rect">
              <a:avLst/>
            </a:prstGeom>
            <a:noFill/>
          </p:spPr>
          <p:txBody>
            <a:bodyPr wrap="square" rtlCol="0">
              <a:spAutoFit/>
            </a:bodyPr>
            <a:lstStyle/>
            <a:p>
              <a:r>
                <a:rPr lang="en-US" sz="10600" dirty="0">
                  <a:solidFill>
                    <a:schemeClr val="bg1"/>
                  </a:solidFill>
                </a:rPr>
                <a:t>TEACH</a:t>
              </a:r>
            </a:p>
          </p:txBody>
        </p:sp>
      </p:grpSp>
      <p:grpSp>
        <p:nvGrpSpPr>
          <p:cNvPr id="16" name="Group 15">
            <a:extLst>
              <a:ext uri="{FF2B5EF4-FFF2-40B4-BE49-F238E27FC236}">
                <a16:creationId xmlns:a16="http://schemas.microsoft.com/office/drawing/2014/main" id="{C9F6911B-BAED-C542-90A9-A0221C1894E1}"/>
              </a:ext>
            </a:extLst>
          </p:cNvPr>
          <p:cNvGrpSpPr/>
          <p:nvPr/>
        </p:nvGrpSpPr>
        <p:grpSpPr>
          <a:xfrm>
            <a:off x="0" y="5052724"/>
            <a:ext cx="7519916" cy="1723549"/>
            <a:chOff x="0" y="5052724"/>
            <a:chExt cx="7519916" cy="1723549"/>
          </a:xfrm>
        </p:grpSpPr>
        <p:sp>
          <p:nvSpPr>
            <p:cNvPr id="10" name="Rectangle 9">
              <a:extLst>
                <a:ext uri="{FF2B5EF4-FFF2-40B4-BE49-F238E27FC236}">
                  <a16:creationId xmlns:a16="http://schemas.microsoft.com/office/drawing/2014/main" id="{143A7813-4926-6B49-BA03-8613C9F3A647}"/>
                </a:ext>
              </a:extLst>
            </p:cNvPr>
            <p:cNvSpPr/>
            <p:nvPr/>
          </p:nvSpPr>
          <p:spPr>
            <a:xfrm>
              <a:off x="0" y="5333871"/>
              <a:ext cx="7519916" cy="116125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2C20AD6-D8D1-9C4A-911A-3E240FE2B1B6}"/>
                </a:ext>
              </a:extLst>
            </p:cNvPr>
            <p:cNvSpPr txBox="1"/>
            <p:nvPr/>
          </p:nvSpPr>
          <p:spPr>
            <a:xfrm>
              <a:off x="1022444" y="5052724"/>
              <a:ext cx="6497471" cy="1723549"/>
            </a:xfrm>
            <a:prstGeom prst="rect">
              <a:avLst/>
            </a:prstGeom>
            <a:noFill/>
          </p:spPr>
          <p:txBody>
            <a:bodyPr wrap="square" rtlCol="0">
              <a:spAutoFit/>
            </a:bodyPr>
            <a:lstStyle/>
            <a:p>
              <a:r>
                <a:rPr lang="en-US" sz="10600" dirty="0">
                  <a:solidFill>
                    <a:schemeClr val="bg1"/>
                  </a:solidFill>
                </a:rPr>
                <a:t>REINFORCE</a:t>
              </a:r>
            </a:p>
          </p:txBody>
        </p:sp>
      </p:grpSp>
    </p:spTree>
    <p:extLst>
      <p:ext uri="{BB962C8B-B14F-4D97-AF65-F5344CB8AC3E}">
        <p14:creationId xmlns:p14="http://schemas.microsoft.com/office/powerpoint/2010/main" val="30173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290CDD-BF71-FE42-B341-27CD7EE0F6C3}"/>
              </a:ext>
            </a:extLst>
          </p:cNvPr>
          <p:cNvGrpSpPr/>
          <p:nvPr/>
        </p:nvGrpSpPr>
        <p:grpSpPr>
          <a:xfrm>
            <a:off x="0" y="1281703"/>
            <a:ext cx="6375400" cy="1723549"/>
            <a:chOff x="-12700" y="2277745"/>
            <a:chExt cx="6375400" cy="1723549"/>
          </a:xfrm>
        </p:grpSpPr>
        <p:sp>
          <p:nvSpPr>
            <p:cNvPr id="5" name="Rectangle 4">
              <a:extLst>
                <a:ext uri="{FF2B5EF4-FFF2-40B4-BE49-F238E27FC236}">
                  <a16:creationId xmlns:a16="http://schemas.microsoft.com/office/drawing/2014/main" id="{FE8049AA-DAA8-D446-BBB6-CEBD9904D72B}"/>
                </a:ext>
              </a:extLst>
            </p:cNvPr>
            <p:cNvSpPr/>
            <p:nvPr/>
          </p:nvSpPr>
          <p:spPr>
            <a:xfrm>
              <a:off x="-12700" y="2578100"/>
              <a:ext cx="6375400" cy="116125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20DB5E-6D78-534D-A447-8189F5C77519}"/>
                </a:ext>
              </a:extLst>
            </p:cNvPr>
            <p:cNvSpPr txBox="1"/>
            <p:nvPr/>
          </p:nvSpPr>
          <p:spPr>
            <a:xfrm>
              <a:off x="131928" y="2277745"/>
              <a:ext cx="6230772" cy="1723549"/>
            </a:xfrm>
            <a:prstGeom prst="rect">
              <a:avLst/>
            </a:prstGeom>
            <a:noFill/>
          </p:spPr>
          <p:txBody>
            <a:bodyPr wrap="square" rtlCol="0">
              <a:spAutoFit/>
            </a:bodyPr>
            <a:lstStyle/>
            <a:p>
              <a:r>
                <a:rPr lang="en-US" sz="10600" dirty="0">
                  <a:solidFill>
                    <a:schemeClr val="bg1"/>
                  </a:solidFill>
                </a:rPr>
                <a:t>	PREVENT</a:t>
              </a:r>
            </a:p>
          </p:txBody>
        </p:sp>
      </p:grpSp>
      <p:sp>
        <p:nvSpPr>
          <p:cNvPr id="7" name="TextBox 6">
            <a:extLst>
              <a:ext uri="{FF2B5EF4-FFF2-40B4-BE49-F238E27FC236}">
                <a16:creationId xmlns:a16="http://schemas.microsoft.com/office/drawing/2014/main" id="{FBED73A4-2F76-FB42-8F2E-BB6CE40A2430}"/>
              </a:ext>
            </a:extLst>
          </p:cNvPr>
          <p:cNvSpPr txBox="1"/>
          <p:nvPr/>
        </p:nvSpPr>
        <p:spPr>
          <a:xfrm>
            <a:off x="2432957" y="3951514"/>
            <a:ext cx="8605157" cy="646331"/>
          </a:xfrm>
          <a:prstGeom prst="rect">
            <a:avLst/>
          </a:prstGeom>
          <a:noFill/>
        </p:spPr>
        <p:txBody>
          <a:bodyPr wrap="square" rtlCol="0">
            <a:spAutoFit/>
          </a:bodyPr>
          <a:lstStyle/>
          <a:p>
            <a:r>
              <a:rPr lang="en-US" sz="3600" dirty="0"/>
              <a:t>Keep something from happening or arising</a:t>
            </a:r>
          </a:p>
        </p:txBody>
      </p:sp>
    </p:spTree>
    <p:extLst>
      <p:ext uri="{BB962C8B-B14F-4D97-AF65-F5344CB8AC3E}">
        <p14:creationId xmlns:p14="http://schemas.microsoft.com/office/powerpoint/2010/main" val="281391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EACE7D-4B92-424B-9188-672CB26210B4}"/>
              </a:ext>
            </a:extLst>
          </p:cNvPr>
          <p:cNvPicPr>
            <a:picLocks noChangeAspect="1"/>
          </p:cNvPicPr>
          <p:nvPr/>
        </p:nvPicPr>
        <p:blipFill rotWithShape="1">
          <a:blip r:embed="rId3"/>
          <a:srcRect l="14255" r="1670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2769" name="Title 1">
            <a:extLst>
              <a:ext uri="{FF2B5EF4-FFF2-40B4-BE49-F238E27FC236}">
                <a16:creationId xmlns:a16="http://schemas.microsoft.com/office/drawing/2014/main" id="{FD26D86E-7B3A-CB4F-B6A3-F086DCA07955}"/>
              </a:ext>
            </a:extLst>
          </p:cNvPr>
          <p:cNvSpPr>
            <a:spLocks noGrp="1"/>
          </p:cNvSpPr>
          <p:nvPr>
            <p:ph type="title"/>
          </p:nvPr>
        </p:nvSpPr>
        <p:spPr>
          <a:xfrm>
            <a:off x="655320" y="365125"/>
            <a:ext cx="5120114" cy="1692794"/>
          </a:xfrm>
        </p:spPr>
        <p:txBody>
          <a:bodyPr>
            <a:normAutofit/>
          </a:bodyPr>
          <a:lstStyle/>
          <a:p>
            <a:r>
              <a:rPr lang="en-US" altLang="en-US" b="1">
                <a:ea typeface="ＭＳ Ｐゴシック" panose="020B0600070205080204" pitchFamily="34" charset="-128"/>
              </a:rPr>
              <a:t>Agenda</a:t>
            </a:r>
          </a:p>
        </p:txBody>
      </p:sp>
      <p:sp>
        <p:nvSpPr>
          <p:cNvPr id="32770" name="Content Placeholder 2">
            <a:extLst>
              <a:ext uri="{FF2B5EF4-FFF2-40B4-BE49-F238E27FC236}">
                <a16:creationId xmlns:a16="http://schemas.microsoft.com/office/drawing/2014/main" id="{96E2B64F-C83D-E84D-A28E-AC989361757B}"/>
              </a:ext>
            </a:extLst>
          </p:cNvPr>
          <p:cNvSpPr>
            <a:spLocks noGrp="1"/>
          </p:cNvSpPr>
          <p:nvPr>
            <p:ph idx="1"/>
          </p:nvPr>
        </p:nvSpPr>
        <p:spPr>
          <a:xfrm>
            <a:off x="655321" y="2575034"/>
            <a:ext cx="5120113" cy="4107120"/>
          </a:xfrm>
        </p:spPr>
        <p:txBody>
          <a:bodyPr>
            <a:normAutofit lnSpcReduction="10000"/>
          </a:bodyPr>
          <a:lstStyle/>
          <a:p>
            <a:r>
              <a:rPr lang="en-US" altLang="en-US" sz="3000" dirty="0">
                <a:ea typeface="ＭＳ Ｐゴシック" panose="020B0600070205080204" pitchFamily="34" charset="-128"/>
              </a:rPr>
              <a:t>Introductory Warm-up </a:t>
            </a:r>
          </a:p>
          <a:p>
            <a:r>
              <a:rPr lang="en-US" altLang="en-US" sz="3000" dirty="0">
                <a:ea typeface="ＭＳ Ｐゴシック" panose="020B0600070205080204" pitchFamily="34" charset="-128"/>
              </a:rPr>
              <a:t>VTPBIS Quarterly Report Highlights</a:t>
            </a:r>
          </a:p>
          <a:p>
            <a:r>
              <a:rPr lang="en-US" altLang="en-US" sz="3000" dirty="0">
                <a:ea typeface="ＭＳ Ｐゴシック" panose="020B0600070205080204" pitchFamily="34" charset="-128"/>
              </a:rPr>
              <a:t>TFI Action Planning </a:t>
            </a:r>
          </a:p>
          <a:p>
            <a:r>
              <a:rPr lang="en-US" altLang="en-US" sz="3000" b="1" dirty="0">
                <a:ea typeface="ＭＳ Ｐゴシック" panose="020B0600070205080204" pitchFamily="34" charset="-128"/>
              </a:rPr>
              <a:t>Topic:</a:t>
            </a:r>
            <a:r>
              <a:rPr lang="en-US" altLang="en-US" sz="3000" dirty="0">
                <a:ea typeface="ＭＳ Ｐゴシック" panose="020B0600070205080204" pitchFamily="34" charset="-128"/>
              </a:rPr>
              <a:t> Supporting Staff as a Key to PBIS Sustainability</a:t>
            </a:r>
          </a:p>
          <a:p>
            <a:r>
              <a:rPr lang="en-US" altLang="en-US" sz="3000" dirty="0">
                <a:ea typeface="ＭＳ Ｐゴシック" panose="020B0600070205080204" pitchFamily="34" charset="-128"/>
              </a:rPr>
              <a:t>Networking Sessions </a:t>
            </a:r>
          </a:p>
          <a:p>
            <a:r>
              <a:rPr lang="en-US" altLang="en-US" sz="3000" dirty="0">
                <a:ea typeface="ＭＳ Ｐゴシック" panose="020B0600070205080204" pitchFamily="34" charset="-128"/>
              </a:rPr>
              <a:t>VTPBIS Updates and Important Information</a:t>
            </a: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a:p>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3646326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8C2D-AAFD-F543-9715-0BECAE67CD5B}"/>
              </a:ext>
            </a:extLst>
          </p:cNvPr>
          <p:cNvSpPr>
            <a:spLocks noGrp="1"/>
          </p:cNvSpPr>
          <p:nvPr>
            <p:ph type="title"/>
          </p:nvPr>
        </p:nvSpPr>
        <p:spPr>
          <a:xfrm>
            <a:off x="838200" y="144992"/>
            <a:ext cx="10515600" cy="1325563"/>
          </a:xfrm>
        </p:spPr>
        <p:txBody>
          <a:bodyPr/>
          <a:lstStyle/>
          <a:p>
            <a:r>
              <a:rPr lang="en-US" altLang="en-US" b="1" dirty="0">
                <a:solidFill>
                  <a:schemeClr val="accent6">
                    <a:lumMod val="50000"/>
                  </a:schemeClr>
                </a:solidFill>
                <a:ea typeface="ＭＳ Ｐゴシック" panose="020B0600070205080204" pitchFamily="34" charset="-128"/>
              </a:rPr>
              <a:t>Prevent</a:t>
            </a:r>
            <a:endParaRPr lang="en-US" dirty="0"/>
          </a:p>
        </p:txBody>
      </p:sp>
      <p:sp>
        <p:nvSpPr>
          <p:cNvPr id="3" name="Content Placeholder 2">
            <a:extLst>
              <a:ext uri="{FF2B5EF4-FFF2-40B4-BE49-F238E27FC236}">
                <a16:creationId xmlns:a16="http://schemas.microsoft.com/office/drawing/2014/main" id="{9FF2B912-34D3-3F4B-A74F-88EF96D57094}"/>
              </a:ext>
            </a:extLst>
          </p:cNvPr>
          <p:cNvSpPr>
            <a:spLocks noGrp="1"/>
          </p:cNvSpPr>
          <p:nvPr>
            <p:ph idx="1"/>
          </p:nvPr>
        </p:nvSpPr>
        <p:spPr>
          <a:xfrm>
            <a:off x="838199" y="1232958"/>
            <a:ext cx="10778067" cy="4351338"/>
          </a:xfrm>
        </p:spPr>
        <p:txBody>
          <a:bodyPr>
            <a:noAutofit/>
          </a:bodyPr>
          <a:lstStyle/>
          <a:p>
            <a:r>
              <a:rPr lang="en-US" sz="2400" dirty="0"/>
              <a:t>Get to know each other! </a:t>
            </a:r>
          </a:p>
          <a:p>
            <a:r>
              <a:rPr lang="en-US" sz="2400" dirty="0"/>
              <a:t>Culture of support - create social networks to minimize the sense of isolation experienced by many teachers</a:t>
            </a:r>
          </a:p>
          <a:p>
            <a:r>
              <a:rPr lang="en-US" sz="2400" dirty="0"/>
              <a:t>CLEAR expectations</a:t>
            </a:r>
            <a:endParaRPr lang="en-US" altLang="en-US" sz="2400" dirty="0">
              <a:ea typeface="ＭＳ Ｐゴシック" panose="020B0600070205080204" pitchFamily="34" charset="-128"/>
            </a:endParaRPr>
          </a:p>
          <a:p>
            <a:pPr>
              <a:lnSpc>
                <a:spcPct val="80000"/>
              </a:lnSpc>
            </a:pPr>
            <a:r>
              <a:rPr lang="en-US" altLang="en-US" sz="2400" dirty="0">
                <a:ea typeface="ＭＳ Ｐゴシック" panose="020B0600070205080204" pitchFamily="34" charset="-128"/>
              </a:rPr>
              <a:t>Build a PBIS minute into all staff meetings</a:t>
            </a:r>
          </a:p>
          <a:p>
            <a:pPr>
              <a:lnSpc>
                <a:spcPct val="80000"/>
              </a:lnSpc>
            </a:pPr>
            <a:r>
              <a:rPr lang="en-US" altLang="en-US" sz="2400" dirty="0">
                <a:ea typeface="ＭＳ Ｐゴシック" panose="020B0600070205080204" pitchFamily="34" charset="-128"/>
              </a:rPr>
              <a:t>Seek feedback from all staff before finalizing decisions - </a:t>
            </a:r>
            <a:r>
              <a:rPr lang="en-US" altLang="en-US" sz="2400" u="sng" dirty="0">
                <a:ea typeface="ＭＳ Ｐゴシック" panose="020B0600070205080204" pitchFamily="34" charset="-128"/>
              </a:rPr>
              <a:t>process is important</a:t>
            </a:r>
          </a:p>
          <a:p>
            <a:pPr>
              <a:lnSpc>
                <a:spcPct val="80000"/>
              </a:lnSpc>
            </a:pPr>
            <a:r>
              <a:rPr lang="en-US" altLang="en-US" sz="2400" dirty="0">
                <a:ea typeface="ＭＳ Ｐゴシック" panose="020B0600070205080204" pitchFamily="34" charset="-128"/>
              </a:rPr>
              <a:t>Post PBIS progress data on a PBIS Bulletin Board in the staff room or send out in emails</a:t>
            </a:r>
          </a:p>
          <a:p>
            <a:pPr>
              <a:lnSpc>
                <a:spcPct val="80000"/>
              </a:lnSpc>
            </a:pPr>
            <a:r>
              <a:rPr lang="en-US" sz="2400" b="1" i="1" dirty="0">
                <a:solidFill>
                  <a:srgbClr val="FF0000"/>
                </a:solidFill>
              </a:rPr>
              <a:t>System of staff acknowledgements </a:t>
            </a:r>
          </a:p>
          <a:p>
            <a:pPr marL="0" indent="0">
              <a:lnSpc>
                <a:spcPct val="80000"/>
              </a:lnSpc>
              <a:buNone/>
            </a:pPr>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2935420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B94D8-027B-9D49-A71F-D26E3A82BAC5}"/>
              </a:ext>
            </a:extLst>
          </p:cNvPr>
          <p:cNvSpPr>
            <a:spLocks noGrp="1"/>
          </p:cNvSpPr>
          <p:nvPr>
            <p:ph type="title"/>
          </p:nvPr>
        </p:nvSpPr>
        <p:spPr>
          <a:xfrm>
            <a:off x="805542" y="2308225"/>
            <a:ext cx="10515600" cy="1325563"/>
          </a:xfrm>
        </p:spPr>
        <p:txBody>
          <a:bodyPr>
            <a:normAutofit fontScale="90000"/>
          </a:bodyPr>
          <a:lstStyle/>
          <a:p>
            <a:r>
              <a:rPr lang="en-US" dirty="0"/>
              <a:t>What are some prevention strategies that your leadership team can put in place to address issues of emotional exhaustion, high stress, and burnout? </a:t>
            </a:r>
          </a:p>
        </p:txBody>
      </p:sp>
    </p:spTree>
    <p:extLst>
      <p:ext uri="{BB962C8B-B14F-4D97-AF65-F5344CB8AC3E}">
        <p14:creationId xmlns:p14="http://schemas.microsoft.com/office/powerpoint/2010/main" val="4078228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A5D00C-9416-BE4F-8E33-FF7B02199F25}"/>
              </a:ext>
            </a:extLst>
          </p:cNvPr>
          <p:cNvSpPr txBox="1"/>
          <p:nvPr/>
        </p:nvSpPr>
        <p:spPr>
          <a:xfrm>
            <a:off x="396178" y="3594904"/>
            <a:ext cx="11523679" cy="1200329"/>
          </a:xfrm>
          <a:prstGeom prst="rect">
            <a:avLst/>
          </a:prstGeom>
          <a:noFill/>
        </p:spPr>
        <p:txBody>
          <a:bodyPr wrap="square" rtlCol="0">
            <a:spAutoFit/>
          </a:bodyPr>
          <a:lstStyle/>
          <a:p>
            <a:r>
              <a:rPr lang="en-US" sz="3600" dirty="0"/>
              <a:t>Manner of imparting information or skill so that others may learn (acquire skills or knowledge)</a:t>
            </a:r>
          </a:p>
        </p:txBody>
      </p:sp>
      <p:grpSp>
        <p:nvGrpSpPr>
          <p:cNvPr id="5" name="Group 4">
            <a:extLst>
              <a:ext uri="{FF2B5EF4-FFF2-40B4-BE49-F238E27FC236}">
                <a16:creationId xmlns:a16="http://schemas.microsoft.com/office/drawing/2014/main" id="{C96A0C54-5C7B-CC45-A06F-A7460F77E74D}"/>
              </a:ext>
            </a:extLst>
          </p:cNvPr>
          <p:cNvGrpSpPr/>
          <p:nvPr/>
        </p:nvGrpSpPr>
        <p:grpSpPr>
          <a:xfrm>
            <a:off x="0" y="1614275"/>
            <a:ext cx="7200900" cy="1723549"/>
            <a:chOff x="0" y="3671675"/>
            <a:chExt cx="7200900" cy="1723549"/>
          </a:xfrm>
        </p:grpSpPr>
        <p:sp>
          <p:nvSpPr>
            <p:cNvPr id="6" name="Rectangle 5">
              <a:extLst>
                <a:ext uri="{FF2B5EF4-FFF2-40B4-BE49-F238E27FC236}">
                  <a16:creationId xmlns:a16="http://schemas.microsoft.com/office/drawing/2014/main" id="{DFD7BCC5-3738-5845-B445-445E2345A267}"/>
                </a:ext>
              </a:extLst>
            </p:cNvPr>
            <p:cNvSpPr/>
            <p:nvPr/>
          </p:nvSpPr>
          <p:spPr>
            <a:xfrm>
              <a:off x="0" y="3928755"/>
              <a:ext cx="5336275" cy="116125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98AF2D-CA2E-4D43-A0C5-4CCB3CE7F8AB}"/>
                </a:ext>
              </a:extLst>
            </p:cNvPr>
            <p:cNvSpPr txBox="1"/>
            <p:nvPr/>
          </p:nvSpPr>
          <p:spPr>
            <a:xfrm>
              <a:off x="970128" y="3671675"/>
              <a:ext cx="6230772" cy="1723549"/>
            </a:xfrm>
            <a:prstGeom prst="rect">
              <a:avLst/>
            </a:prstGeom>
            <a:noFill/>
          </p:spPr>
          <p:txBody>
            <a:bodyPr wrap="square" rtlCol="0">
              <a:spAutoFit/>
            </a:bodyPr>
            <a:lstStyle/>
            <a:p>
              <a:r>
                <a:rPr lang="en-US" sz="10600" dirty="0">
                  <a:solidFill>
                    <a:schemeClr val="bg1"/>
                  </a:solidFill>
                </a:rPr>
                <a:t>TEACH</a:t>
              </a:r>
            </a:p>
          </p:txBody>
        </p:sp>
      </p:grpSp>
    </p:spTree>
    <p:extLst>
      <p:ext uri="{BB962C8B-B14F-4D97-AF65-F5344CB8AC3E}">
        <p14:creationId xmlns:p14="http://schemas.microsoft.com/office/powerpoint/2010/main" val="13065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1752-02EE-4744-A6FE-B33D0044135F}"/>
              </a:ext>
            </a:extLst>
          </p:cNvPr>
          <p:cNvSpPr>
            <a:spLocks noGrp="1"/>
          </p:cNvSpPr>
          <p:nvPr>
            <p:ph type="title"/>
          </p:nvPr>
        </p:nvSpPr>
        <p:spPr/>
        <p:txBody>
          <a:bodyPr/>
          <a:lstStyle/>
          <a:p>
            <a:r>
              <a:rPr lang="en-US" b="1" dirty="0">
                <a:solidFill>
                  <a:schemeClr val="accent6">
                    <a:lumMod val="50000"/>
                  </a:schemeClr>
                </a:solidFill>
              </a:rPr>
              <a:t>Teach</a:t>
            </a:r>
          </a:p>
        </p:txBody>
      </p:sp>
      <p:sp>
        <p:nvSpPr>
          <p:cNvPr id="5" name="Content Placeholder 4">
            <a:extLst>
              <a:ext uri="{FF2B5EF4-FFF2-40B4-BE49-F238E27FC236}">
                <a16:creationId xmlns:a16="http://schemas.microsoft.com/office/drawing/2014/main" id="{8F86244B-9EED-CC4A-8E32-6FB06BF38124}"/>
              </a:ext>
            </a:extLst>
          </p:cNvPr>
          <p:cNvSpPr>
            <a:spLocks noGrp="1"/>
          </p:cNvSpPr>
          <p:nvPr>
            <p:ph idx="1"/>
          </p:nvPr>
        </p:nvSpPr>
        <p:spPr/>
        <p:txBody>
          <a:bodyPr>
            <a:normAutofit/>
          </a:bodyPr>
          <a:lstStyle/>
          <a:p>
            <a:pPr>
              <a:lnSpc>
                <a:spcPct val="80000"/>
              </a:lnSpc>
            </a:pPr>
            <a:r>
              <a:rPr lang="en-US" sz="3600" dirty="0"/>
              <a:t>PBIS orientation for new staff</a:t>
            </a:r>
          </a:p>
          <a:p>
            <a:pPr>
              <a:lnSpc>
                <a:spcPct val="80000"/>
              </a:lnSpc>
            </a:pPr>
            <a:r>
              <a:rPr lang="en-US" sz="3600" dirty="0"/>
              <a:t>Have PBIS Staff Handbook</a:t>
            </a:r>
          </a:p>
          <a:p>
            <a:pPr>
              <a:lnSpc>
                <a:spcPct val="80000"/>
              </a:lnSpc>
            </a:pPr>
            <a:r>
              <a:rPr lang="en-US" altLang="en-US" sz="3600" dirty="0">
                <a:ea typeface="ＭＳ Ｐゴシック" panose="020B0600070205080204" pitchFamily="34" charset="-128"/>
              </a:rPr>
              <a:t>Time and resources for PD and reflection</a:t>
            </a:r>
            <a:endParaRPr lang="en-US" altLang="en-US" sz="3500" dirty="0">
              <a:ea typeface="ＭＳ Ｐゴシック" panose="020B0600070205080204" pitchFamily="34" charset="-128"/>
            </a:endParaRPr>
          </a:p>
          <a:p>
            <a:pPr>
              <a:lnSpc>
                <a:spcPct val="80000"/>
              </a:lnSpc>
            </a:pPr>
            <a:r>
              <a:rPr lang="en-US" altLang="en-US" sz="3500" dirty="0">
                <a:ea typeface="ＭＳ Ｐゴシック" panose="020B0600070205080204" pitchFamily="34" charset="-128"/>
              </a:rPr>
              <a:t>In-Service trainings based on school priorities</a:t>
            </a:r>
          </a:p>
          <a:p>
            <a:pPr>
              <a:lnSpc>
                <a:spcPct val="80000"/>
              </a:lnSpc>
            </a:pPr>
            <a:r>
              <a:rPr lang="en-US" altLang="en-US" sz="3500" dirty="0">
                <a:ea typeface="ＭＳ Ｐゴシック" panose="020B0600070205080204" pitchFamily="34" charset="-128"/>
              </a:rPr>
              <a:t>Classroom Behavior Practices supports</a:t>
            </a:r>
          </a:p>
          <a:p>
            <a:pPr lvl="1">
              <a:lnSpc>
                <a:spcPct val="80000"/>
              </a:lnSpc>
            </a:pPr>
            <a:r>
              <a:rPr lang="en-US" altLang="en-US" sz="3100" dirty="0">
                <a:ea typeface="ＭＳ Ｐゴシック" panose="020B0600070205080204" pitchFamily="34" charset="-128"/>
              </a:rPr>
              <a:t>Just like with students, don’t </a:t>
            </a:r>
            <a:r>
              <a:rPr lang="en-US" altLang="en-US" sz="3100" i="1" dirty="0">
                <a:ea typeface="ＭＳ Ｐゴシック" panose="020B0600070205080204" pitchFamily="34" charset="-128"/>
              </a:rPr>
              <a:t>assume</a:t>
            </a:r>
            <a:r>
              <a:rPr lang="en-US" altLang="en-US" sz="3100" dirty="0">
                <a:ea typeface="ＭＳ Ｐゴシック" panose="020B0600070205080204" pitchFamily="34" charset="-128"/>
              </a:rPr>
              <a:t> teachers know best practices in classroom behavior support</a:t>
            </a:r>
            <a:endParaRPr lang="en-US" altLang="en-US" sz="3100" i="1" dirty="0">
              <a:ea typeface="ＭＳ Ｐゴシック" panose="020B0600070205080204" pitchFamily="34" charset="-128"/>
            </a:endParaRPr>
          </a:p>
          <a:p>
            <a:pPr>
              <a:lnSpc>
                <a:spcPct val="80000"/>
              </a:lnSpc>
            </a:pPr>
            <a:r>
              <a:rPr lang="en-US" altLang="en-US" sz="3500" dirty="0">
                <a:ea typeface="ＭＳ Ｐゴシック" panose="020B0600070205080204" pitchFamily="34" charset="-128"/>
              </a:rPr>
              <a:t>VTPBIS Professional Development calendar</a:t>
            </a:r>
          </a:p>
        </p:txBody>
      </p:sp>
    </p:spTree>
    <p:extLst>
      <p:ext uri="{BB962C8B-B14F-4D97-AF65-F5344CB8AC3E}">
        <p14:creationId xmlns:p14="http://schemas.microsoft.com/office/powerpoint/2010/main" val="2918046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B94D8-027B-9D49-A71F-D26E3A82BAC5}"/>
              </a:ext>
            </a:extLst>
          </p:cNvPr>
          <p:cNvSpPr>
            <a:spLocks noGrp="1"/>
          </p:cNvSpPr>
          <p:nvPr>
            <p:ph type="title"/>
          </p:nvPr>
        </p:nvSpPr>
        <p:spPr>
          <a:xfrm>
            <a:off x="805542" y="2308225"/>
            <a:ext cx="10515600" cy="1325563"/>
          </a:xfrm>
        </p:spPr>
        <p:txBody>
          <a:bodyPr>
            <a:normAutofit fontScale="90000"/>
          </a:bodyPr>
          <a:lstStyle/>
          <a:p>
            <a:r>
              <a:rPr lang="en-US" dirty="0"/>
              <a:t>What are some “teach” strategies that your leadership team can put in place to address issues of emotional exhaustion, high stress, and burnout? </a:t>
            </a:r>
          </a:p>
        </p:txBody>
      </p:sp>
    </p:spTree>
    <p:extLst>
      <p:ext uri="{BB962C8B-B14F-4D97-AF65-F5344CB8AC3E}">
        <p14:creationId xmlns:p14="http://schemas.microsoft.com/office/powerpoint/2010/main" val="2598340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9E92D5-18E5-B44C-8522-A675C866B273}"/>
              </a:ext>
            </a:extLst>
          </p:cNvPr>
          <p:cNvGrpSpPr/>
          <p:nvPr/>
        </p:nvGrpSpPr>
        <p:grpSpPr>
          <a:xfrm>
            <a:off x="0" y="1542081"/>
            <a:ext cx="7519916" cy="1723549"/>
            <a:chOff x="0" y="5052724"/>
            <a:chExt cx="7519916" cy="1723549"/>
          </a:xfrm>
        </p:grpSpPr>
        <p:sp>
          <p:nvSpPr>
            <p:cNvPr id="5" name="Rectangle 4">
              <a:extLst>
                <a:ext uri="{FF2B5EF4-FFF2-40B4-BE49-F238E27FC236}">
                  <a16:creationId xmlns:a16="http://schemas.microsoft.com/office/drawing/2014/main" id="{46AE2339-BF12-C442-9052-AE1532D3ECAB}"/>
                </a:ext>
              </a:extLst>
            </p:cNvPr>
            <p:cNvSpPr/>
            <p:nvPr/>
          </p:nvSpPr>
          <p:spPr>
            <a:xfrm>
              <a:off x="0" y="5333871"/>
              <a:ext cx="7519916" cy="116125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D75F24-17CD-4B4B-AE60-E2D09F095AD1}"/>
                </a:ext>
              </a:extLst>
            </p:cNvPr>
            <p:cNvSpPr txBox="1"/>
            <p:nvPr/>
          </p:nvSpPr>
          <p:spPr>
            <a:xfrm>
              <a:off x="1022444" y="5052724"/>
              <a:ext cx="6497471" cy="1723549"/>
            </a:xfrm>
            <a:prstGeom prst="rect">
              <a:avLst/>
            </a:prstGeom>
            <a:noFill/>
          </p:spPr>
          <p:txBody>
            <a:bodyPr wrap="square" rtlCol="0">
              <a:spAutoFit/>
            </a:bodyPr>
            <a:lstStyle/>
            <a:p>
              <a:r>
                <a:rPr lang="en-US" sz="10600" dirty="0">
                  <a:solidFill>
                    <a:schemeClr val="bg1"/>
                  </a:solidFill>
                </a:rPr>
                <a:t>REINFORCE</a:t>
              </a:r>
            </a:p>
          </p:txBody>
        </p:sp>
      </p:grpSp>
      <p:sp>
        <p:nvSpPr>
          <p:cNvPr id="7" name="TextBox 6">
            <a:extLst>
              <a:ext uri="{FF2B5EF4-FFF2-40B4-BE49-F238E27FC236}">
                <a16:creationId xmlns:a16="http://schemas.microsoft.com/office/drawing/2014/main" id="{73D042F2-B323-474C-BD99-4A1530AEB2F6}"/>
              </a:ext>
            </a:extLst>
          </p:cNvPr>
          <p:cNvSpPr txBox="1"/>
          <p:nvPr/>
        </p:nvSpPr>
        <p:spPr>
          <a:xfrm>
            <a:off x="865414" y="3703041"/>
            <a:ext cx="10466615" cy="1200329"/>
          </a:xfrm>
          <a:prstGeom prst="rect">
            <a:avLst/>
          </a:prstGeom>
          <a:noFill/>
        </p:spPr>
        <p:txBody>
          <a:bodyPr wrap="square" rtlCol="0">
            <a:spAutoFit/>
          </a:bodyPr>
          <a:lstStyle/>
          <a:p>
            <a:r>
              <a:rPr lang="en-US" sz="3600" dirty="0"/>
              <a:t>Anything stimulus which strengthens or increases the probability of a specific response </a:t>
            </a:r>
          </a:p>
        </p:txBody>
      </p:sp>
    </p:spTree>
    <p:extLst>
      <p:ext uri="{BB962C8B-B14F-4D97-AF65-F5344CB8AC3E}">
        <p14:creationId xmlns:p14="http://schemas.microsoft.com/office/powerpoint/2010/main" val="271612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07F65-DB33-4C40-A0B3-2728F7EF53F0}"/>
              </a:ext>
            </a:extLst>
          </p:cNvPr>
          <p:cNvPicPr>
            <a:picLocks noChangeAspect="1"/>
          </p:cNvPicPr>
          <p:nvPr/>
        </p:nvPicPr>
        <p:blipFill rotWithShape="1">
          <a:blip r:embed="rId3"/>
          <a:srcRect l="5177" r="4698"/>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F4091752-02EE-4744-A6FE-B33D0044135F}"/>
              </a:ext>
            </a:extLst>
          </p:cNvPr>
          <p:cNvSpPr>
            <a:spLocks noGrp="1"/>
          </p:cNvSpPr>
          <p:nvPr>
            <p:ph type="title"/>
          </p:nvPr>
        </p:nvSpPr>
        <p:spPr>
          <a:xfrm>
            <a:off x="648928" y="235325"/>
            <a:ext cx="6586491" cy="1676603"/>
          </a:xfrm>
        </p:spPr>
        <p:txBody>
          <a:bodyPr>
            <a:normAutofit/>
          </a:bodyPr>
          <a:lstStyle/>
          <a:p>
            <a:r>
              <a:rPr lang="en-US" b="1" dirty="0">
                <a:solidFill>
                  <a:schemeClr val="accent6">
                    <a:lumMod val="50000"/>
                  </a:schemeClr>
                </a:solidFill>
              </a:rPr>
              <a:t>Reinforce</a:t>
            </a:r>
          </a:p>
        </p:txBody>
      </p:sp>
      <p:sp>
        <p:nvSpPr>
          <p:cNvPr id="5" name="Content Placeholder 4">
            <a:extLst>
              <a:ext uri="{FF2B5EF4-FFF2-40B4-BE49-F238E27FC236}">
                <a16:creationId xmlns:a16="http://schemas.microsoft.com/office/drawing/2014/main" id="{8F86244B-9EED-CC4A-8E32-6FB06BF38124}"/>
              </a:ext>
            </a:extLst>
          </p:cNvPr>
          <p:cNvSpPr>
            <a:spLocks noGrp="1"/>
          </p:cNvSpPr>
          <p:nvPr>
            <p:ph idx="1"/>
          </p:nvPr>
        </p:nvSpPr>
        <p:spPr>
          <a:xfrm>
            <a:off x="648928" y="1558638"/>
            <a:ext cx="6586489" cy="4311892"/>
          </a:xfrm>
        </p:spPr>
        <p:txBody>
          <a:bodyPr>
            <a:normAutofit/>
          </a:bodyPr>
          <a:lstStyle/>
          <a:p>
            <a:r>
              <a:rPr lang="en-US" altLang="en-US" sz="2400" dirty="0">
                <a:ea typeface="ＭＳ Ｐゴシック" panose="020B0600070205080204" pitchFamily="34" charset="-128"/>
              </a:rPr>
              <a:t>Catching students being good feels good!</a:t>
            </a:r>
          </a:p>
          <a:p>
            <a:r>
              <a:rPr lang="en-US" altLang="en-US" sz="2400" dirty="0">
                <a:ea typeface="ＭＳ Ｐゴシック" panose="020B0600070205080204" pitchFamily="34" charset="-128"/>
              </a:rPr>
              <a:t>Find ways for administrators, peers, and parents to provide high rates of positive to negative interactions with staff</a:t>
            </a:r>
          </a:p>
          <a:p>
            <a:r>
              <a:rPr lang="en-US" sz="2400" dirty="0"/>
              <a:t>Tie staff acknowledgements to their participation in PBIS</a:t>
            </a:r>
          </a:p>
          <a:p>
            <a:r>
              <a:rPr lang="en-US" sz="2400" dirty="0"/>
              <a:t>Staff acknowledgements can happen any time, for any reason</a:t>
            </a:r>
          </a:p>
          <a:p>
            <a:r>
              <a:rPr lang="en-US" sz="2400" dirty="0"/>
              <a:t>Best way to decide on acknowledgements? Ask!</a:t>
            </a:r>
          </a:p>
          <a:p>
            <a:pPr lvl="1"/>
            <a:r>
              <a:rPr lang="en-US" dirty="0"/>
              <a:t>Staff and students can give input about what is reinforcing for them!</a:t>
            </a:r>
          </a:p>
          <a:p>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123227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F05C9-6684-B847-92EC-255BB73E5EFC}"/>
              </a:ext>
            </a:extLst>
          </p:cNvPr>
          <p:cNvPicPr>
            <a:picLocks noChangeAspect="1"/>
          </p:cNvPicPr>
          <p:nvPr/>
        </p:nvPicPr>
        <p:blipFill rotWithShape="1">
          <a:blip r:embed="rId3"/>
          <a:srcRect r="9875"/>
          <a:stretch/>
        </p:blipFill>
        <p:spPr>
          <a:xfrm>
            <a:off x="7556408" y="10"/>
            <a:ext cx="4635591" cy="6857990"/>
          </a:xfrm>
          <a:prstGeom prst="rect">
            <a:avLst/>
          </a:prstGeom>
          <a:effectLst/>
        </p:spPr>
      </p:pic>
      <p:sp>
        <p:nvSpPr>
          <p:cNvPr id="69634" name="Rectangle 2">
            <a:extLst>
              <a:ext uri="{FF2B5EF4-FFF2-40B4-BE49-F238E27FC236}">
                <a16:creationId xmlns:a16="http://schemas.microsoft.com/office/drawing/2014/main" id="{4183BCA3-A51C-3E45-A02B-D315FEF447A6}"/>
              </a:ext>
            </a:extLst>
          </p:cNvPr>
          <p:cNvSpPr>
            <a:spLocks noGrp="1" noChangeArrowheads="1"/>
          </p:cNvSpPr>
          <p:nvPr>
            <p:ph type="title"/>
          </p:nvPr>
        </p:nvSpPr>
        <p:spPr>
          <a:xfrm>
            <a:off x="648929" y="629266"/>
            <a:ext cx="6586491" cy="1676603"/>
          </a:xfrm>
        </p:spPr>
        <p:txBody>
          <a:bodyPr>
            <a:normAutofit/>
          </a:bodyPr>
          <a:lstStyle/>
          <a:p>
            <a:r>
              <a:rPr lang="en-US" altLang="en-US" b="1" dirty="0">
                <a:solidFill>
                  <a:schemeClr val="accent6">
                    <a:lumMod val="50000"/>
                  </a:schemeClr>
                </a:solidFill>
              </a:rPr>
              <a:t>Reinforcements are effective when:</a:t>
            </a:r>
          </a:p>
        </p:txBody>
      </p:sp>
      <p:sp>
        <p:nvSpPr>
          <p:cNvPr id="69635" name="Rectangle 3">
            <a:extLst>
              <a:ext uri="{FF2B5EF4-FFF2-40B4-BE49-F238E27FC236}">
                <a16:creationId xmlns:a16="http://schemas.microsoft.com/office/drawing/2014/main" id="{3A39833D-1E2B-6245-AD68-A627D87DBC9F}"/>
              </a:ext>
            </a:extLst>
          </p:cNvPr>
          <p:cNvSpPr>
            <a:spLocks noGrp="1" noChangeArrowheads="1"/>
          </p:cNvSpPr>
          <p:nvPr>
            <p:ph idx="1"/>
          </p:nvPr>
        </p:nvSpPr>
        <p:spPr>
          <a:xfrm>
            <a:off x="648930" y="2438400"/>
            <a:ext cx="6586489" cy="3785419"/>
          </a:xfrm>
        </p:spPr>
        <p:txBody>
          <a:bodyPr>
            <a:normAutofit/>
          </a:bodyPr>
          <a:lstStyle/>
          <a:p>
            <a:r>
              <a:rPr lang="en-US" altLang="en-US" sz="3200" dirty="0"/>
              <a:t>Tied to specific behaviors</a:t>
            </a:r>
          </a:p>
          <a:p>
            <a:r>
              <a:rPr lang="en-US" altLang="en-US" sz="3200" dirty="0"/>
              <a:t>Delivered soon after the behavior</a:t>
            </a:r>
          </a:p>
          <a:p>
            <a:r>
              <a:rPr lang="en-US" altLang="en-US" sz="3200" dirty="0"/>
              <a:t>Age appropriate (actually valued by student/staff)</a:t>
            </a:r>
          </a:p>
          <a:p>
            <a:r>
              <a:rPr lang="en-US" altLang="en-US" sz="3200" dirty="0"/>
              <a:t>Delivered frequently </a:t>
            </a:r>
          </a:p>
          <a:p>
            <a:r>
              <a:rPr lang="en-US" altLang="en-US" sz="3200" dirty="0"/>
              <a:t>Gradually faded away</a:t>
            </a:r>
          </a:p>
        </p:txBody>
      </p:sp>
    </p:spTree>
    <p:extLst>
      <p:ext uri="{BB962C8B-B14F-4D97-AF65-F5344CB8AC3E}">
        <p14:creationId xmlns:p14="http://schemas.microsoft.com/office/powerpoint/2010/main" val="2728078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3" descr="Jolman ODR">
            <a:extLst>
              <a:ext uri="{FF2B5EF4-FFF2-40B4-BE49-F238E27FC236}">
                <a16:creationId xmlns:a16="http://schemas.microsoft.com/office/drawing/2014/main" id="{028A5CFF-81DC-AA4D-A4AC-C9F843F5D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895351"/>
            <a:ext cx="32877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1" descr="Central Triangle Cake">
            <a:extLst>
              <a:ext uri="{FF2B5EF4-FFF2-40B4-BE49-F238E27FC236}">
                <a16:creationId xmlns:a16="http://schemas.microsoft.com/office/drawing/2014/main" id="{47D682CA-3E27-9342-A13D-799B1DEF8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76" y="3340101"/>
            <a:ext cx="2151063"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2">
            <a:extLst>
              <a:ext uri="{FF2B5EF4-FFF2-40B4-BE49-F238E27FC236}">
                <a16:creationId xmlns:a16="http://schemas.microsoft.com/office/drawing/2014/main" id="{3C5FC143-15F2-2843-AC37-C8194D848423}"/>
              </a:ext>
            </a:extLst>
          </p:cNvPr>
          <p:cNvSpPr>
            <a:spLocks noGrp="1" noChangeArrowheads="1"/>
          </p:cNvSpPr>
          <p:nvPr>
            <p:ph type="title"/>
          </p:nvPr>
        </p:nvSpPr>
        <p:spPr>
          <a:xfrm>
            <a:off x="671515" y="325439"/>
            <a:ext cx="7772400" cy="660400"/>
          </a:xfrm>
        </p:spPr>
        <p:txBody>
          <a:bodyPr>
            <a:normAutofit fontScale="90000"/>
          </a:bodyPr>
          <a:lstStyle/>
          <a:p>
            <a:r>
              <a:rPr lang="en-US" b="1" dirty="0">
                <a:solidFill>
                  <a:schemeClr val="accent6">
                    <a:lumMod val="50000"/>
                  </a:schemeClr>
                </a:solidFill>
              </a:rPr>
              <a:t>Ideas for Staff Acknowledgement</a:t>
            </a:r>
            <a:endParaRPr lang="en-US" altLang="en-US" b="1" dirty="0">
              <a:solidFill>
                <a:schemeClr val="accent6">
                  <a:lumMod val="50000"/>
                </a:schemeClr>
              </a:solidFill>
            </a:endParaRPr>
          </a:p>
        </p:txBody>
      </p:sp>
      <p:pic>
        <p:nvPicPr>
          <p:cNvPr id="859139" name="Picture 3" descr="DSCN1543_3">
            <a:extLst>
              <a:ext uri="{FF2B5EF4-FFF2-40B4-BE49-F238E27FC236}">
                <a16:creationId xmlns:a16="http://schemas.microsoft.com/office/drawing/2014/main" id="{8D1B2BBD-1896-8E49-9603-82FB1E3014EE}"/>
              </a:ext>
            </a:extLst>
          </p:cNvPr>
          <p:cNvPicPr>
            <a:picLocks noChangeAspect="1" noChangeArrowheads="1"/>
          </p:cNvPicPr>
          <p:nvPr/>
        </p:nvPicPr>
        <p:blipFill>
          <a:blip r:embed="rId5"/>
          <a:srcRect/>
          <a:stretch>
            <a:fillRect/>
          </a:stretch>
        </p:blipFill>
        <p:spPr bwMode="auto">
          <a:xfrm>
            <a:off x="8739188" y="2241551"/>
            <a:ext cx="1852612" cy="24034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p:spPr>
      </p:pic>
      <p:pic>
        <p:nvPicPr>
          <p:cNvPr id="859140" name="Picture 4" descr="PBS Ceertificate Pontiac">
            <a:extLst>
              <a:ext uri="{FF2B5EF4-FFF2-40B4-BE49-F238E27FC236}">
                <a16:creationId xmlns:a16="http://schemas.microsoft.com/office/drawing/2014/main" id="{28D1858B-F1A7-E54E-B819-FCE4FD23ED01}"/>
              </a:ext>
            </a:extLst>
          </p:cNvPr>
          <p:cNvPicPr>
            <a:picLocks noChangeAspect="1" noChangeArrowheads="1"/>
          </p:cNvPicPr>
          <p:nvPr/>
        </p:nvPicPr>
        <p:blipFill>
          <a:blip r:embed="rId6"/>
          <a:srcRect/>
          <a:stretch>
            <a:fillRect/>
          </a:stretch>
        </p:blipFill>
        <p:spPr bwMode="auto">
          <a:xfrm>
            <a:off x="1663700" y="4403725"/>
            <a:ext cx="3581400" cy="211455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p:spPr>
      </p:pic>
      <p:pic>
        <p:nvPicPr>
          <p:cNvPr id="859141" name="Picture 5" descr="Beach Staff lunch">
            <a:extLst>
              <a:ext uri="{FF2B5EF4-FFF2-40B4-BE49-F238E27FC236}">
                <a16:creationId xmlns:a16="http://schemas.microsoft.com/office/drawing/2014/main" id="{D09A2E8B-464F-3C4A-920D-ED74111855D3}"/>
              </a:ext>
            </a:extLst>
          </p:cNvPr>
          <p:cNvPicPr>
            <a:picLocks noChangeAspect="1" noChangeArrowheads="1"/>
          </p:cNvPicPr>
          <p:nvPr/>
        </p:nvPicPr>
        <p:blipFill>
          <a:blip r:embed="rId7"/>
          <a:srcRect/>
          <a:stretch>
            <a:fillRect/>
          </a:stretch>
        </p:blipFill>
        <p:spPr bwMode="auto">
          <a:xfrm>
            <a:off x="1989139" y="1136650"/>
            <a:ext cx="3716337" cy="278765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p:spPr>
      </p:pic>
      <p:sp>
        <p:nvSpPr>
          <p:cNvPr id="859143" name="Rectangle 7">
            <a:extLst>
              <a:ext uri="{FF2B5EF4-FFF2-40B4-BE49-F238E27FC236}">
                <a16:creationId xmlns:a16="http://schemas.microsoft.com/office/drawing/2014/main" id="{77D2D626-5B9C-BF4A-B7F7-1C95DC651B7E}"/>
              </a:ext>
            </a:extLst>
          </p:cNvPr>
          <p:cNvSpPr>
            <a:spLocks noChangeArrowheads="1"/>
          </p:cNvSpPr>
          <p:nvPr/>
        </p:nvSpPr>
        <p:spPr bwMode="auto">
          <a:xfrm>
            <a:off x="1663700" y="3557589"/>
            <a:ext cx="2470150" cy="650875"/>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Beach staff recognition lunch</a:t>
            </a:r>
          </a:p>
        </p:txBody>
      </p:sp>
      <p:sp>
        <p:nvSpPr>
          <p:cNvPr id="859144" name="Rectangle 8">
            <a:extLst>
              <a:ext uri="{FF2B5EF4-FFF2-40B4-BE49-F238E27FC236}">
                <a16:creationId xmlns:a16="http://schemas.microsoft.com/office/drawing/2014/main" id="{A0E75227-449B-4A41-9070-7C95510AA52C}"/>
              </a:ext>
            </a:extLst>
          </p:cNvPr>
          <p:cNvSpPr>
            <a:spLocks noChangeArrowheads="1"/>
          </p:cNvSpPr>
          <p:nvPr/>
        </p:nvSpPr>
        <p:spPr bwMode="auto">
          <a:xfrm>
            <a:off x="3556000" y="6080126"/>
            <a:ext cx="2470150" cy="369332"/>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Certificate of training</a:t>
            </a:r>
          </a:p>
        </p:txBody>
      </p:sp>
      <p:sp>
        <p:nvSpPr>
          <p:cNvPr id="859145" name="Rectangle 9">
            <a:extLst>
              <a:ext uri="{FF2B5EF4-FFF2-40B4-BE49-F238E27FC236}">
                <a16:creationId xmlns:a16="http://schemas.microsoft.com/office/drawing/2014/main" id="{4BFB9E9B-EC98-FE46-9C5B-8CC0A57C77D6}"/>
              </a:ext>
            </a:extLst>
          </p:cNvPr>
          <p:cNvSpPr>
            <a:spLocks noChangeArrowheads="1"/>
          </p:cNvSpPr>
          <p:nvPr/>
        </p:nvSpPr>
        <p:spPr bwMode="auto">
          <a:xfrm>
            <a:off x="8197850" y="4649788"/>
            <a:ext cx="2470150" cy="646331"/>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Staff acknowledge each other</a:t>
            </a:r>
          </a:p>
        </p:txBody>
      </p:sp>
      <p:sp>
        <p:nvSpPr>
          <p:cNvPr id="859148" name="Rectangle 12">
            <a:extLst>
              <a:ext uri="{FF2B5EF4-FFF2-40B4-BE49-F238E27FC236}">
                <a16:creationId xmlns:a16="http://schemas.microsoft.com/office/drawing/2014/main" id="{BA50B19F-1E06-6A42-A5C9-13B17CDFA9A5}"/>
              </a:ext>
            </a:extLst>
          </p:cNvPr>
          <p:cNvSpPr>
            <a:spLocks noChangeArrowheads="1"/>
          </p:cNvSpPr>
          <p:nvPr/>
        </p:nvSpPr>
        <p:spPr bwMode="auto">
          <a:xfrm>
            <a:off x="6889750" y="5940426"/>
            <a:ext cx="2317750" cy="369332"/>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Staff celebration</a:t>
            </a:r>
          </a:p>
        </p:txBody>
      </p:sp>
      <p:sp>
        <p:nvSpPr>
          <p:cNvPr id="859150" name="Rectangle 14">
            <a:extLst>
              <a:ext uri="{FF2B5EF4-FFF2-40B4-BE49-F238E27FC236}">
                <a16:creationId xmlns:a16="http://schemas.microsoft.com/office/drawing/2014/main" id="{84E987A8-89DB-A440-80D9-B627648F1BDA}"/>
              </a:ext>
            </a:extLst>
          </p:cNvPr>
          <p:cNvSpPr>
            <a:spLocks noChangeArrowheads="1"/>
          </p:cNvSpPr>
          <p:nvPr/>
        </p:nvSpPr>
        <p:spPr bwMode="auto">
          <a:xfrm>
            <a:off x="9061450" y="1355726"/>
            <a:ext cx="1428750" cy="650875"/>
          </a:xfrm>
          <a:prstGeom prst="rect">
            <a:avLst/>
          </a:prstGeom>
          <a:solidFill>
            <a:srgbClr val="00FFFF"/>
          </a:solidFill>
          <a:ln w="9525">
            <a:solidFill>
              <a:schemeClr val="tx1"/>
            </a:solidFill>
            <a:miter lim="800000"/>
            <a:headEnd/>
            <a:tailEnd/>
          </a:ln>
          <a:effectLst>
            <a:outerShdw dist="35921" dir="2700000" algn="ctr" rotWithShape="0">
              <a:srgbClr val="808080"/>
            </a:outerShdw>
          </a:effectLst>
        </p:spPr>
        <p:txBody>
          <a:bodyPr>
            <a:spAutoFit/>
          </a:bodyPr>
          <a:lstStyle/>
          <a:p>
            <a:pPr algn="ctr">
              <a:defRPr/>
            </a:pPr>
            <a:r>
              <a:rPr lang="en-US" dirty="0">
                <a:solidFill>
                  <a:schemeClr val="tx2"/>
                </a:solidFill>
                <a:latin typeface="Calibri" panose="020F0502020204030204" pitchFamily="34" charset="0"/>
                <a:cs typeface="Calibri" panose="020F0502020204030204" pitchFamily="34" charset="0"/>
              </a:rPr>
              <a:t>Share data with staff</a:t>
            </a:r>
          </a:p>
        </p:txBody>
      </p:sp>
    </p:spTree>
    <p:extLst>
      <p:ext uri="{BB962C8B-B14F-4D97-AF65-F5344CB8AC3E}">
        <p14:creationId xmlns:p14="http://schemas.microsoft.com/office/powerpoint/2010/main" val="3519387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17317-E8B1-8B46-B44D-7C797D6BFEA0}"/>
              </a:ext>
            </a:extLst>
          </p:cNvPr>
          <p:cNvSpPr>
            <a:spLocks noGrp="1"/>
          </p:cNvSpPr>
          <p:nvPr>
            <p:ph type="title"/>
          </p:nvPr>
        </p:nvSpPr>
        <p:spPr/>
        <p:txBody>
          <a:bodyPr/>
          <a:lstStyle/>
          <a:p>
            <a:r>
              <a:rPr lang="en-US" b="1" dirty="0">
                <a:solidFill>
                  <a:schemeClr val="accent6">
                    <a:lumMod val="50000"/>
                  </a:schemeClr>
                </a:solidFill>
              </a:rPr>
              <a:t>Where can you find more ideas?</a:t>
            </a:r>
          </a:p>
        </p:txBody>
      </p:sp>
      <p:pic>
        <p:nvPicPr>
          <p:cNvPr id="4" name="Content Placeholder 3">
            <a:extLst>
              <a:ext uri="{FF2B5EF4-FFF2-40B4-BE49-F238E27FC236}">
                <a16:creationId xmlns:a16="http://schemas.microsoft.com/office/drawing/2014/main" id="{0CF9D962-D8DB-B541-96BF-DC2C484DE010}"/>
              </a:ext>
            </a:extLst>
          </p:cNvPr>
          <p:cNvPicPr>
            <a:picLocks noGrp="1" noChangeAspect="1"/>
          </p:cNvPicPr>
          <p:nvPr>
            <p:ph idx="1"/>
          </p:nvPr>
        </p:nvPicPr>
        <p:blipFill>
          <a:blip r:embed="rId3"/>
          <a:stretch>
            <a:fillRect/>
          </a:stretch>
        </p:blipFill>
        <p:spPr>
          <a:xfrm>
            <a:off x="355600" y="1370509"/>
            <a:ext cx="8681604" cy="3379291"/>
          </a:xfrm>
          <a:prstGeom prst="rect">
            <a:avLst/>
          </a:prstGeom>
        </p:spPr>
      </p:pic>
      <p:pic>
        <p:nvPicPr>
          <p:cNvPr id="6" name="Picture 5">
            <a:hlinkClick r:id="rId4"/>
            <a:extLst>
              <a:ext uri="{FF2B5EF4-FFF2-40B4-BE49-F238E27FC236}">
                <a16:creationId xmlns:a16="http://schemas.microsoft.com/office/drawing/2014/main" id="{F7892090-75D6-C54E-A460-FFF626617622}"/>
              </a:ext>
            </a:extLst>
          </p:cNvPr>
          <p:cNvPicPr>
            <a:picLocks noChangeAspect="1"/>
          </p:cNvPicPr>
          <p:nvPr/>
        </p:nvPicPr>
        <p:blipFill>
          <a:blip r:embed="rId5"/>
          <a:stretch>
            <a:fillRect/>
          </a:stretch>
        </p:blipFill>
        <p:spPr>
          <a:xfrm>
            <a:off x="5522250" y="3327400"/>
            <a:ext cx="6256695" cy="3530600"/>
          </a:xfrm>
          <a:prstGeom prst="rect">
            <a:avLst/>
          </a:prstGeom>
        </p:spPr>
      </p:pic>
      <p:cxnSp>
        <p:nvCxnSpPr>
          <p:cNvPr id="8" name="Curved Connector 7">
            <a:extLst>
              <a:ext uri="{FF2B5EF4-FFF2-40B4-BE49-F238E27FC236}">
                <a16:creationId xmlns:a16="http://schemas.microsoft.com/office/drawing/2014/main" id="{4A4104D5-790E-8A42-913A-D908DEABAEE1}"/>
              </a:ext>
            </a:extLst>
          </p:cNvPr>
          <p:cNvCxnSpPr>
            <a:cxnSpLocks/>
          </p:cNvCxnSpPr>
          <p:nvPr/>
        </p:nvCxnSpPr>
        <p:spPr>
          <a:xfrm flipV="1">
            <a:off x="4696402" y="3810000"/>
            <a:ext cx="825848" cy="749300"/>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95037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a:extLst>
              <a:ext uri="{FF2B5EF4-FFF2-40B4-BE49-F238E27FC236}">
                <a16:creationId xmlns:a16="http://schemas.microsoft.com/office/drawing/2014/main" id="{7F8F641F-D060-D742-A732-E13060AECA35}"/>
              </a:ext>
            </a:extLst>
          </p:cNvPr>
          <p:cNvPicPr>
            <a:picLocks noChangeAspect="1" noChangeArrowheads="1"/>
          </p:cNvPicPr>
          <p:nvPr/>
        </p:nvPicPr>
        <p:blipFill>
          <a:blip r:embed="rId3">
            <a:lum bright="50000" contrast="-66000"/>
            <a:alphaModFix amt="70000"/>
            <a:extLst>
              <a:ext uri="{28A0092B-C50C-407E-A947-70E740481C1C}">
                <a14:useLocalDpi xmlns:a14="http://schemas.microsoft.com/office/drawing/2010/main" val="0"/>
              </a:ext>
            </a:extLst>
          </a:blip>
          <a:srcRect/>
          <a:stretch>
            <a:fillRect/>
          </a:stretch>
        </p:blipFill>
        <p:spPr bwMode="auto">
          <a:xfrm>
            <a:off x="1524000" y="787400"/>
            <a:ext cx="9144000" cy="6070600"/>
          </a:xfrm>
          <a:prstGeom prst="rect">
            <a:avLst/>
          </a:prstGeom>
          <a:noFill/>
          <a:ln>
            <a:noFill/>
          </a:ln>
          <a:extLst>
            <a:ext uri="{909E8E84-426E-40DD-AFC4-6F175D3DCCD1}">
              <a14:hiddenFill xmlns:a14="http://schemas.microsoft.com/office/drawing/2010/main">
                <a:solidFill>
                  <a:srgbClr val="FFFFFF">
                    <a:alpha val="6705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a:extLst>
              <a:ext uri="{FF2B5EF4-FFF2-40B4-BE49-F238E27FC236}">
                <a16:creationId xmlns:a16="http://schemas.microsoft.com/office/drawing/2014/main" id="{DC6A5F87-FC58-0041-B955-5C3C4F17A3B4}"/>
              </a:ext>
            </a:extLst>
          </p:cNvPr>
          <p:cNvSpPr>
            <a:spLocks noGrp="1" noChangeArrowheads="1"/>
          </p:cNvSpPr>
          <p:nvPr>
            <p:ph type="title"/>
          </p:nvPr>
        </p:nvSpPr>
        <p:spPr>
          <a:xfrm>
            <a:off x="0" y="0"/>
            <a:ext cx="12192000" cy="1325563"/>
          </a:xfrm>
        </p:spPr>
        <p:txBody>
          <a:bodyPr/>
          <a:lstStyle/>
          <a:p>
            <a:pPr algn="ctr"/>
            <a:r>
              <a:rPr lang="en-US" altLang="en-US" b="1" dirty="0">
                <a:solidFill>
                  <a:schemeClr val="accent6">
                    <a:lumMod val="50000"/>
                  </a:schemeClr>
                </a:solidFill>
                <a:latin typeface="+mn-lt"/>
                <a:ea typeface="ＭＳ Ｐゴシック" panose="020B0600070205080204" pitchFamily="34" charset="-128"/>
              </a:rPr>
              <a:t>BEST Expectations</a:t>
            </a:r>
          </a:p>
        </p:txBody>
      </p:sp>
      <p:sp>
        <p:nvSpPr>
          <p:cNvPr id="34819" name="Rectangle 3">
            <a:extLst>
              <a:ext uri="{FF2B5EF4-FFF2-40B4-BE49-F238E27FC236}">
                <a16:creationId xmlns:a16="http://schemas.microsoft.com/office/drawing/2014/main" id="{5DC776F0-C43E-7746-A14F-2D3DD2A518C7}"/>
              </a:ext>
            </a:extLst>
          </p:cNvPr>
          <p:cNvSpPr>
            <a:spLocks noGrp="1" noChangeArrowheads="1"/>
          </p:cNvSpPr>
          <p:nvPr>
            <p:ph idx="1"/>
          </p:nvPr>
        </p:nvSpPr>
        <p:spPr>
          <a:xfrm>
            <a:off x="1981200" y="1337896"/>
            <a:ext cx="8229600" cy="4446588"/>
          </a:xfrm>
        </p:spPr>
        <p:txBody>
          <a:bodyPr/>
          <a:lstStyle/>
          <a:p>
            <a:pPr algn="ctr"/>
            <a:endParaRPr lang="en-US" altLang="en-US" sz="4400" dirty="0">
              <a:ea typeface="ＭＳ Ｐゴシック" panose="020B0600070205080204" pitchFamily="34" charset="-128"/>
            </a:endParaRPr>
          </a:p>
          <a:p>
            <a:pPr algn="ctr"/>
            <a:r>
              <a:rPr lang="en-US" altLang="en-US" sz="4400" dirty="0">
                <a:ea typeface="ＭＳ Ｐゴシック" panose="020B0600070205080204" pitchFamily="34" charset="-128"/>
              </a:rPr>
              <a:t>Be present</a:t>
            </a:r>
          </a:p>
          <a:p>
            <a:pPr algn="ctr"/>
            <a:r>
              <a:rPr lang="en-US" altLang="en-US" sz="4400" dirty="0">
                <a:ea typeface="ＭＳ Ｐゴシック" panose="020B0600070205080204" pitchFamily="34" charset="-128"/>
              </a:rPr>
              <a:t>Engage with others</a:t>
            </a:r>
          </a:p>
          <a:p>
            <a:pPr algn="ctr"/>
            <a:r>
              <a:rPr lang="en-US" altLang="en-US" sz="4400" dirty="0">
                <a:ea typeface="ＭＳ Ｐゴシック" panose="020B0600070205080204" pitchFamily="34" charset="-128"/>
              </a:rPr>
              <a:t>Strengths-based</a:t>
            </a:r>
          </a:p>
          <a:p>
            <a:pPr algn="ctr"/>
            <a:r>
              <a:rPr lang="en-US" altLang="en-US" sz="4400" dirty="0">
                <a:ea typeface="ＭＳ Ｐゴシック" panose="020B0600070205080204" pitchFamily="34" charset="-128"/>
              </a:rPr>
              <a:t>Team solutions</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958801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Freeform: Shape 19">
            <a:extLst>
              <a:ext uri="{FF2B5EF4-FFF2-40B4-BE49-F238E27FC236}">
                <a16:creationId xmlns:a16="http://schemas.microsoft.com/office/drawing/2014/main" id="{83FA766D-3260-4E0A-9E7F-A2C93DFF19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1">
            <a:extLst>
              <a:ext uri="{FF2B5EF4-FFF2-40B4-BE49-F238E27FC236}">
                <a16:creationId xmlns:a16="http://schemas.microsoft.com/office/drawing/2014/main" id="{5E10DA6E-C3FF-4539-BF84-4775BB7EC4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E04E15C-81ED-E64B-A976-DE686A728CC5}"/>
              </a:ext>
            </a:extLst>
          </p:cNvPr>
          <p:cNvPicPr>
            <a:picLocks noChangeAspect="1"/>
          </p:cNvPicPr>
          <p:nvPr/>
        </p:nvPicPr>
        <p:blipFill rotWithShape="1">
          <a:blip r:embed="rId3">
            <a:extLst/>
          </a:blip>
          <a:srcRect l="6427" r="4093" b="-2"/>
          <a:stretch/>
        </p:blipFill>
        <p:spPr>
          <a:xfrm>
            <a:off x="20" y="413156"/>
            <a:ext cx="393342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pic>
        <p:nvPicPr>
          <p:cNvPr id="7" name="Picture 6">
            <a:extLst>
              <a:ext uri="{FF2B5EF4-FFF2-40B4-BE49-F238E27FC236}">
                <a16:creationId xmlns:a16="http://schemas.microsoft.com/office/drawing/2014/main" id="{DD58B742-529E-1248-A54F-FDDB182E463D}"/>
              </a:ext>
            </a:extLst>
          </p:cNvPr>
          <p:cNvPicPr>
            <a:picLocks noChangeAspect="1"/>
          </p:cNvPicPr>
          <p:nvPr/>
        </p:nvPicPr>
        <p:blipFill rotWithShape="1">
          <a:blip r:embed="rId4"/>
          <a:srcRect l="10678" r="29174" b="-2"/>
          <a:stretch/>
        </p:blipFill>
        <p:spPr>
          <a:xfrm>
            <a:off x="8967068" y="2042"/>
            <a:ext cx="3224945" cy="4021318"/>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30" name="Freeform: Shape 23">
            <a:extLst>
              <a:ext uri="{FF2B5EF4-FFF2-40B4-BE49-F238E27FC236}">
                <a16:creationId xmlns:a16="http://schemas.microsoft.com/office/drawing/2014/main" id="{CB435A06-5FFD-4CF8-BE06-3796EC42003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90A48BE-AB47-3846-B82F-146C1F65C9B3}"/>
              </a:ext>
            </a:extLst>
          </p:cNvPr>
          <p:cNvPicPr>
            <a:picLocks noChangeAspect="1"/>
          </p:cNvPicPr>
          <p:nvPr/>
        </p:nvPicPr>
        <p:blipFill rotWithShape="1">
          <a:blip r:embed="rId5">
            <a:extLst/>
          </a:blip>
          <a:srcRect r="1" b="30604"/>
          <a:stretch/>
        </p:blipFill>
        <p:spPr>
          <a:xfrm>
            <a:off x="4518135" y="10"/>
            <a:ext cx="3236976" cy="299514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2" name="Title 1">
            <a:extLst>
              <a:ext uri="{FF2B5EF4-FFF2-40B4-BE49-F238E27FC236}">
                <a16:creationId xmlns:a16="http://schemas.microsoft.com/office/drawing/2014/main" id="{9FA909E4-56F7-3C40-9E06-757327F7E7D2}"/>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b="1" kern="1200">
                <a:solidFill>
                  <a:schemeClr val="tx1"/>
                </a:solidFill>
                <a:latin typeface="+mj-lt"/>
                <a:ea typeface="+mj-ea"/>
                <a:cs typeface="+mj-cs"/>
              </a:rPr>
              <a:t>JFK Staff Shout Out</a:t>
            </a:r>
          </a:p>
        </p:txBody>
      </p:sp>
    </p:spTree>
    <p:extLst>
      <p:ext uri="{BB962C8B-B14F-4D97-AF65-F5344CB8AC3E}">
        <p14:creationId xmlns:p14="http://schemas.microsoft.com/office/powerpoint/2010/main" val="1512964590"/>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B94D8-027B-9D49-A71F-D26E3A82BAC5}"/>
              </a:ext>
            </a:extLst>
          </p:cNvPr>
          <p:cNvSpPr>
            <a:spLocks noGrp="1"/>
          </p:cNvSpPr>
          <p:nvPr>
            <p:ph type="title"/>
          </p:nvPr>
        </p:nvSpPr>
        <p:spPr>
          <a:xfrm>
            <a:off x="805542" y="2308225"/>
            <a:ext cx="10515600" cy="1325563"/>
          </a:xfrm>
        </p:spPr>
        <p:txBody>
          <a:bodyPr>
            <a:normAutofit fontScale="90000"/>
          </a:bodyPr>
          <a:lstStyle/>
          <a:p>
            <a:r>
              <a:rPr lang="en-US" dirty="0"/>
              <a:t>What are some “reinforce” strategies that your leadership team can put in place to address issues of emotional exhaustion, high stress, and burnout? </a:t>
            </a:r>
          </a:p>
        </p:txBody>
      </p:sp>
    </p:spTree>
    <p:extLst>
      <p:ext uri="{BB962C8B-B14F-4D97-AF65-F5344CB8AC3E}">
        <p14:creationId xmlns:p14="http://schemas.microsoft.com/office/powerpoint/2010/main" val="1981085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BCCC-9F3D-E840-A8ED-2E9CCE333ECE}"/>
              </a:ext>
            </a:extLst>
          </p:cNvPr>
          <p:cNvSpPr>
            <a:spLocks noGrp="1"/>
          </p:cNvSpPr>
          <p:nvPr>
            <p:ph type="title"/>
          </p:nvPr>
        </p:nvSpPr>
        <p:spPr/>
        <p:txBody>
          <a:bodyPr/>
          <a:lstStyle/>
          <a:p>
            <a:r>
              <a:rPr lang="en-US" b="1" dirty="0">
                <a:solidFill>
                  <a:schemeClr val="accent6">
                    <a:lumMod val="50000"/>
                  </a:schemeClr>
                </a:solidFill>
              </a:rPr>
              <a:t>3, 2, 1 Reflection</a:t>
            </a:r>
          </a:p>
        </p:txBody>
      </p:sp>
      <p:sp>
        <p:nvSpPr>
          <p:cNvPr id="3" name="Content Placeholder 2">
            <a:extLst>
              <a:ext uri="{FF2B5EF4-FFF2-40B4-BE49-F238E27FC236}">
                <a16:creationId xmlns:a16="http://schemas.microsoft.com/office/drawing/2014/main" id="{B1CA3077-1DB1-C544-B069-6787FAAF1CA7}"/>
              </a:ext>
            </a:extLst>
          </p:cNvPr>
          <p:cNvSpPr>
            <a:spLocks noGrp="1"/>
          </p:cNvSpPr>
          <p:nvPr>
            <p:ph idx="1"/>
          </p:nvPr>
        </p:nvSpPr>
        <p:spPr/>
        <p:txBody>
          <a:bodyPr/>
          <a:lstStyle/>
          <a:p>
            <a:r>
              <a:rPr lang="en-US" dirty="0"/>
              <a:t>Write down three ideas you heard for supporting staff.</a:t>
            </a:r>
          </a:p>
          <a:p>
            <a:r>
              <a:rPr lang="en-US" dirty="0"/>
              <a:t>Name two things that you are going to bring back to your team.</a:t>
            </a:r>
          </a:p>
          <a:p>
            <a:r>
              <a:rPr lang="en-US" dirty="0"/>
              <a:t>Name one thing you can do to support staff now.</a:t>
            </a:r>
          </a:p>
          <a:p>
            <a:endParaRPr lang="en-US" dirty="0"/>
          </a:p>
        </p:txBody>
      </p:sp>
    </p:spTree>
    <p:extLst>
      <p:ext uri="{BB962C8B-B14F-4D97-AF65-F5344CB8AC3E}">
        <p14:creationId xmlns:p14="http://schemas.microsoft.com/office/powerpoint/2010/main" val="3940476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4AB264-AD47-3F41-ACFC-E7C3D3A43B96}"/>
              </a:ext>
            </a:extLst>
          </p:cNvPr>
          <p:cNvPicPr>
            <a:picLocks noChangeAspect="1"/>
          </p:cNvPicPr>
          <p:nvPr/>
        </p:nvPicPr>
        <p:blipFill rotWithShape="1">
          <a:blip r:embed="rId3">
            <a:alphaModFix amt="50000"/>
            <a:extLst/>
          </a:blip>
          <a:srcRect b="15414"/>
          <a:stretch/>
        </p:blipFill>
        <p:spPr>
          <a:xfrm>
            <a:off x="20" y="1"/>
            <a:ext cx="12191980" cy="6857999"/>
          </a:xfrm>
          <a:prstGeom prst="rect">
            <a:avLst/>
          </a:prstGeom>
        </p:spPr>
      </p:pic>
      <p:sp>
        <p:nvSpPr>
          <p:cNvPr id="113665" name="Title 3">
            <a:extLst>
              <a:ext uri="{FF2B5EF4-FFF2-40B4-BE49-F238E27FC236}">
                <a16:creationId xmlns:a16="http://schemas.microsoft.com/office/drawing/2014/main" id="{408A7F8B-62F6-7543-8581-2884C8BD03C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ltLang="en-US" sz="6000" b="1">
                <a:solidFill>
                  <a:srgbClr val="FFFFFF"/>
                </a:solidFill>
              </a:rPr>
              <a:t>Networking Sessions</a:t>
            </a:r>
          </a:p>
        </p:txBody>
      </p:sp>
    </p:spTree>
    <p:extLst>
      <p:ext uri="{BB962C8B-B14F-4D97-AF65-F5344CB8AC3E}">
        <p14:creationId xmlns:p14="http://schemas.microsoft.com/office/powerpoint/2010/main" val="213971491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4">
            <a:extLst>
              <a:ext uri="{FF2B5EF4-FFF2-40B4-BE49-F238E27FC236}">
                <a16:creationId xmlns:a16="http://schemas.microsoft.com/office/drawing/2014/main" id="{53B50DD3-B0AE-3B43-8567-D6F8560053D4}"/>
              </a:ext>
            </a:extLst>
          </p:cNvPr>
          <p:cNvSpPr>
            <a:spLocks noGrp="1"/>
          </p:cNvSpPr>
          <p:nvPr>
            <p:ph type="title"/>
          </p:nvPr>
        </p:nvSpPr>
        <p:spPr>
          <a:xfrm>
            <a:off x="838200" y="365125"/>
            <a:ext cx="10515600" cy="1325563"/>
          </a:xfrm>
        </p:spPr>
        <p:txBody>
          <a:bodyPr/>
          <a:lstStyle/>
          <a:p>
            <a:r>
              <a:rPr lang="en-US" altLang="en-US" b="1" dirty="0">
                <a:solidFill>
                  <a:schemeClr val="accent6">
                    <a:lumMod val="50000"/>
                  </a:schemeClr>
                </a:solidFill>
                <a:ea typeface="ＭＳ Ｐゴシック" panose="020B0600070205080204" pitchFamily="34" charset="-128"/>
              </a:rPr>
              <a:t>Topical Networking Carousel:</a:t>
            </a:r>
          </a:p>
        </p:txBody>
      </p:sp>
      <p:sp>
        <p:nvSpPr>
          <p:cNvPr id="6" name="Text Placeholder 5">
            <a:extLst>
              <a:ext uri="{FF2B5EF4-FFF2-40B4-BE49-F238E27FC236}">
                <a16:creationId xmlns:a16="http://schemas.microsoft.com/office/drawing/2014/main" id="{3FFB3662-E568-DB48-BCC5-29A20A8765BA}"/>
              </a:ext>
            </a:extLst>
          </p:cNvPr>
          <p:cNvSpPr>
            <a:spLocks noGrp="1"/>
          </p:cNvSpPr>
          <p:nvPr>
            <p:ph idx="1"/>
          </p:nvPr>
        </p:nvSpPr>
        <p:spPr>
          <a:xfrm>
            <a:off x="2370183" y="1690689"/>
            <a:ext cx="3199343" cy="3601747"/>
          </a:xfrm>
          <a:ln>
            <a:solidFill>
              <a:schemeClr val="tx1"/>
            </a:solidFill>
          </a:ln>
        </p:spPr>
        <p:txBody>
          <a:bodyPr>
            <a:normAutofit/>
          </a:bodyPr>
          <a:lstStyle/>
          <a:p>
            <a:pPr marL="203200" indent="0">
              <a:buNone/>
              <a:defRPr/>
            </a:pPr>
            <a:r>
              <a:rPr lang="en-US" b="1" dirty="0"/>
              <a:t>Session 1:</a:t>
            </a:r>
          </a:p>
          <a:p>
            <a:pPr marL="0" indent="0">
              <a:buNone/>
              <a:defRPr/>
            </a:pPr>
            <a:r>
              <a:rPr lang="en-US" sz="2000" dirty="0"/>
              <a:t>1. Restorative Practices within MTSS</a:t>
            </a:r>
          </a:p>
          <a:p>
            <a:pPr marL="0" indent="0">
              <a:buNone/>
              <a:defRPr/>
            </a:pPr>
            <a:r>
              <a:rPr lang="en-US" sz="2000" dirty="0"/>
              <a:t>2. Classroom Strategies</a:t>
            </a:r>
          </a:p>
          <a:p>
            <a:pPr marL="0" indent="0">
              <a:buNone/>
              <a:defRPr/>
            </a:pPr>
            <a:r>
              <a:rPr lang="en-US" sz="2000" dirty="0"/>
              <a:t>3. Data for Decision-making</a:t>
            </a:r>
          </a:p>
          <a:p>
            <a:pPr marL="0" indent="0">
              <a:buNone/>
              <a:defRPr/>
            </a:pPr>
            <a:r>
              <a:rPr lang="en-US" sz="2000" dirty="0"/>
              <a:t>4. Presenting/Reporting Data </a:t>
            </a:r>
          </a:p>
          <a:p>
            <a:pPr marL="0" indent="0">
              <a:buNone/>
              <a:defRPr/>
            </a:pPr>
            <a:r>
              <a:rPr lang="en-US" sz="2000" dirty="0"/>
              <a:t>5. Sustainability Strategies</a:t>
            </a:r>
          </a:p>
          <a:p>
            <a:pPr marL="0" indent="0">
              <a:buNone/>
              <a:defRPr/>
            </a:pPr>
            <a:r>
              <a:rPr lang="en-US" sz="2000" dirty="0"/>
              <a:t>6. PBIS Coordinators</a:t>
            </a:r>
          </a:p>
          <a:p>
            <a:pPr marL="0" indent="0">
              <a:buNone/>
              <a:defRPr/>
            </a:pPr>
            <a:r>
              <a:rPr lang="en-US" sz="2000" dirty="0"/>
              <a:t>7. Staff Acknowledgements</a:t>
            </a:r>
          </a:p>
        </p:txBody>
      </p:sp>
      <p:sp>
        <p:nvSpPr>
          <p:cNvPr id="7" name="Text Placeholder 5">
            <a:extLst>
              <a:ext uri="{FF2B5EF4-FFF2-40B4-BE49-F238E27FC236}">
                <a16:creationId xmlns:a16="http://schemas.microsoft.com/office/drawing/2014/main" id="{B8937F44-F26B-8748-A87D-55610D1DA697}"/>
              </a:ext>
            </a:extLst>
          </p:cNvPr>
          <p:cNvSpPr txBox="1">
            <a:spLocks/>
          </p:cNvSpPr>
          <p:nvPr/>
        </p:nvSpPr>
        <p:spPr>
          <a:xfrm>
            <a:off x="6845727" y="1690688"/>
            <a:ext cx="3231872" cy="360174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200" indent="0">
              <a:buFont typeface="Arial" panose="020B0604020202020204" pitchFamily="34" charset="0"/>
              <a:buNone/>
              <a:defRPr/>
            </a:pPr>
            <a:r>
              <a:rPr lang="en-US" b="1" dirty="0"/>
              <a:t>Session 2:</a:t>
            </a:r>
          </a:p>
          <a:p>
            <a:pPr marL="0" indent="0">
              <a:buNone/>
              <a:defRPr/>
            </a:pPr>
            <a:r>
              <a:rPr lang="en-US" sz="2000" dirty="0"/>
              <a:t>1. Restorative Practices within MTSS</a:t>
            </a:r>
          </a:p>
          <a:p>
            <a:pPr marL="0" indent="0">
              <a:buNone/>
              <a:defRPr/>
            </a:pPr>
            <a:r>
              <a:rPr lang="en-US" sz="2000" dirty="0"/>
              <a:t>2. Classroom Strategies</a:t>
            </a:r>
          </a:p>
          <a:p>
            <a:pPr marL="0" indent="0">
              <a:buNone/>
              <a:defRPr/>
            </a:pPr>
            <a:r>
              <a:rPr lang="en-US" sz="2000" dirty="0"/>
              <a:t>3. Data for Decision-making</a:t>
            </a:r>
          </a:p>
          <a:p>
            <a:pPr marL="0" indent="0">
              <a:buNone/>
              <a:defRPr/>
            </a:pPr>
            <a:r>
              <a:rPr lang="en-US" sz="2000" dirty="0"/>
              <a:t>4. Presenting/Reporting Data </a:t>
            </a:r>
          </a:p>
          <a:p>
            <a:pPr marL="0" indent="0">
              <a:buNone/>
              <a:defRPr/>
            </a:pPr>
            <a:r>
              <a:rPr lang="en-US" sz="2000" dirty="0"/>
              <a:t>5. Sustainability Strategies</a:t>
            </a:r>
          </a:p>
          <a:p>
            <a:pPr marL="0" indent="0">
              <a:buNone/>
              <a:defRPr/>
            </a:pPr>
            <a:r>
              <a:rPr lang="en-US" sz="2000" dirty="0"/>
              <a:t>6. PBIS Coordinators</a:t>
            </a:r>
          </a:p>
          <a:p>
            <a:pPr marL="0" indent="0">
              <a:buNone/>
              <a:defRPr/>
            </a:pPr>
            <a:r>
              <a:rPr lang="en-US" sz="2000" dirty="0"/>
              <a:t>7. Staff Acknowledgements</a:t>
            </a:r>
          </a:p>
        </p:txBody>
      </p:sp>
      <p:sp>
        <p:nvSpPr>
          <p:cNvPr id="2" name="TextBox 1">
            <a:extLst>
              <a:ext uri="{FF2B5EF4-FFF2-40B4-BE49-F238E27FC236}">
                <a16:creationId xmlns:a16="http://schemas.microsoft.com/office/drawing/2014/main" id="{2C46E312-756E-754E-9749-5BCD9A6F0073}"/>
              </a:ext>
            </a:extLst>
          </p:cNvPr>
          <p:cNvSpPr txBox="1"/>
          <p:nvPr/>
        </p:nvSpPr>
        <p:spPr>
          <a:xfrm>
            <a:off x="4828735" y="5609870"/>
            <a:ext cx="2534530" cy="523220"/>
          </a:xfrm>
          <a:prstGeom prst="rect">
            <a:avLst/>
          </a:prstGeom>
          <a:noFill/>
        </p:spPr>
        <p:txBody>
          <a:bodyPr wrap="square" rtlCol="0">
            <a:spAutoFit/>
          </a:bodyPr>
          <a:lstStyle/>
          <a:p>
            <a:r>
              <a:rPr lang="en-US" sz="2800" b="1" dirty="0">
                <a:solidFill>
                  <a:schemeClr val="accent6">
                    <a:lumMod val="50000"/>
                  </a:schemeClr>
                </a:solidFill>
              </a:rPr>
              <a:t>OR TEAM TIME!</a:t>
            </a:r>
          </a:p>
        </p:txBody>
      </p:sp>
    </p:spTree>
    <p:extLst>
      <p:ext uri="{BB962C8B-B14F-4D97-AF65-F5344CB8AC3E}">
        <p14:creationId xmlns:p14="http://schemas.microsoft.com/office/powerpoint/2010/main" val="1604474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52F4C-7568-9543-930D-40F05CCEE812}"/>
              </a:ext>
            </a:extLst>
          </p:cNvPr>
          <p:cNvSpPr>
            <a:spLocks noGrp="1"/>
          </p:cNvSpPr>
          <p:nvPr>
            <p:ph type="title"/>
          </p:nvPr>
        </p:nvSpPr>
        <p:spPr/>
        <p:txBody>
          <a:bodyPr/>
          <a:lstStyle/>
          <a:p>
            <a:r>
              <a:rPr lang="en-US" b="1" dirty="0">
                <a:solidFill>
                  <a:schemeClr val="accent6">
                    <a:lumMod val="50000"/>
                  </a:schemeClr>
                </a:solidFill>
              </a:rPr>
              <a:t>1. Restorative Practices within MTSS</a:t>
            </a:r>
          </a:p>
        </p:txBody>
      </p:sp>
      <p:sp>
        <p:nvSpPr>
          <p:cNvPr id="3" name="Content Placeholder 2">
            <a:extLst>
              <a:ext uri="{FF2B5EF4-FFF2-40B4-BE49-F238E27FC236}">
                <a16:creationId xmlns:a16="http://schemas.microsoft.com/office/drawing/2014/main" id="{50C5D484-2280-FD43-8A1A-0876007C6A40}"/>
              </a:ext>
            </a:extLst>
          </p:cNvPr>
          <p:cNvSpPr>
            <a:spLocks noGrp="1"/>
          </p:cNvSpPr>
          <p:nvPr>
            <p:ph idx="1"/>
          </p:nvPr>
        </p:nvSpPr>
        <p:spPr/>
        <p:txBody>
          <a:bodyPr/>
          <a:lstStyle/>
          <a:p>
            <a:r>
              <a:rPr lang="en-US" dirty="0"/>
              <a:t>“Restorative Justice is not another program to be imposed on schools. It is a </a:t>
            </a:r>
            <a:r>
              <a:rPr lang="en-US" b="1" dirty="0"/>
              <a:t>philosophy</a:t>
            </a:r>
            <a:r>
              <a:rPr lang="en-US" dirty="0"/>
              <a:t>, a </a:t>
            </a:r>
            <a:r>
              <a:rPr lang="en-US" b="1" dirty="0"/>
              <a:t>way of being </a:t>
            </a:r>
            <a:r>
              <a:rPr lang="en-US" dirty="0"/>
              <a:t>and </a:t>
            </a:r>
            <a:r>
              <a:rPr lang="en-US" b="1" dirty="0"/>
              <a:t>relating</a:t>
            </a:r>
            <a:r>
              <a:rPr lang="en-US" dirty="0"/>
              <a:t>. It </a:t>
            </a:r>
            <a:r>
              <a:rPr lang="en-US" b="1" dirty="0"/>
              <a:t>does not replace current initiatives</a:t>
            </a:r>
            <a:r>
              <a:rPr lang="en-US" dirty="0"/>
              <a:t>. Promising and evidence-based programs </a:t>
            </a:r>
            <a:r>
              <a:rPr lang="en-US" dirty="0">
                <a:solidFill>
                  <a:schemeClr val="bg2">
                    <a:lumMod val="50000"/>
                  </a:schemeClr>
                </a:solidFill>
              </a:rPr>
              <a:t>such as: Positive Behavior Intervention and Support (PBIS), Responsive Classroom, Second Step, Too Good for Violence, Too Good for Drugs, Tribes, and other initiatives</a:t>
            </a:r>
            <a:r>
              <a:rPr lang="en-US" dirty="0"/>
              <a:t> assist in building a </a:t>
            </a:r>
            <a:r>
              <a:rPr lang="en-US" b="1" dirty="0"/>
              <a:t>foundation and culture of caring</a:t>
            </a:r>
            <a:r>
              <a:rPr lang="en-US" dirty="0"/>
              <a:t>. These kinds of programs and initiatives </a:t>
            </a:r>
            <a:r>
              <a:rPr lang="en-US" b="1" i="1" dirty="0"/>
              <a:t>complement restorative practices</a:t>
            </a:r>
            <a:r>
              <a:rPr lang="en-US" dirty="0"/>
              <a:t>.”</a:t>
            </a:r>
            <a:endParaRPr lang="en-US" b="0" dirty="0">
              <a:effectLst/>
            </a:endParaRPr>
          </a:p>
          <a:p>
            <a:pPr marL="0" indent="0" fontAlgn="base">
              <a:buNone/>
            </a:pPr>
            <a:r>
              <a:rPr lang="en-US" i="1" dirty="0"/>
              <a:t>Spotlight Practice: Restorative Justice: A Working Guide for Our Schools</a:t>
            </a:r>
          </a:p>
          <a:p>
            <a:endParaRPr lang="en-US" dirty="0"/>
          </a:p>
        </p:txBody>
      </p:sp>
    </p:spTree>
    <p:extLst>
      <p:ext uri="{BB962C8B-B14F-4D97-AF65-F5344CB8AC3E}">
        <p14:creationId xmlns:p14="http://schemas.microsoft.com/office/powerpoint/2010/main" val="3535876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486D-DAF9-3B4A-A4CF-9DD74A656EF4}"/>
              </a:ext>
            </a:extLst>
          </p:cNvPr>
          <p:cNvSpPr>
            <a:spLocks noGrp="1"/>
          </p:cNvSpPr>
          <p:nvPr>
            <p:ph type="title"/>
          </p:nvPr>
        </p:nvSpPr>
        <p:spPr/>
        <p:txBody>
          <a:bodyPr/>
          <a:lstStyle/>
          <a:p>
            <a:r>
              <a:rPr lang="en-US" b="1" dirty="0">
                <a:solidFill>
                  <a:schemeClr val="accent6">
                    <a:lumMod val="50000"/>
                  </a:schemeClr>
                </a:solidFill>
              </a:rPr>
              <a:t>1. Restorative Practices within MTSS</a:t>
            </a:r>
            <a:endParaRPr lang="en-US" dirty="0"/>
          </a:p>
        </p:txBody>
      </p:sp>
      <p:sp>
        <p:nvSpPr>
          <p:cNvPr id="3" name="Content Placeholder 2">
            <a:extLst>
              <a:ext uri="{FF2B5EF4-FFF2-40B4-BE49-F238E27FC236}">
                <a16:creationId xmlns:a16="http://schemas.microsoft.com/office/drawing/2014/main" id="{568ED3E5-CF00-7340-B8BD-3EA29E3EA203}"/>
              </a:ext>
            </a:extLst>
          </p:cNvPr>
          <p:cNvSpPr>
            <a:spLocks noGrp="1"/>
          </p:cNvSpPr>
          <p:nvPr>
            <p:ph idx="1"/>
          </p:nvPr>
        </p:nvSpPr>
        <p:spPr>
          <a:xfrm>
            <a:off x="1077351" y="1881482"/>
            <a:ext cx="4380913" cy="4351338"/>
          </a:xfrm>
        </p:spPr>
        <p:txBody>
          <a:bodyPr/>
          <a:lstStyle/>
          <a:p>
            <a:r>
              <a:rPr lang="en-US" dirty="0"/>
              <a:t>Many schools decide to start their RP journey with their staff</a:t>
            </a:r>
          </a:p>
        </p:txBody>
      </p:sp>
      <p:pic>
        <p:nvPicPr>
          <p:cNvPr id="5" name="Picture 4">
            <a:extLst>
              <a:ext uri="{FF2B5EF4-FFF2-40B4-BE49-F238E27FC236}">
                <a16:creationId xmlns:a16="http://schemas.microsoft.com/office/drawing/2014/main" id="{AB10BEA9-0407-5942-A65A-FEF1EB875282}"/>
              </a:ext>
            </a:extLst>
          </p:cNvPr>
          <p:cNvPicPr>
            <a:picLocks noChangeAspect="1"/>
          </p:cNvPicPr>
          <p:nvPr/>
        </p:nvPicPr>
        <p:blipFill>
          <a:blip r:embed="rId3"/>
          <a:stretch>
            <a:fillRect/>
          </a:stretch>
        </p:blipFill>
        <p:spPr>
          <a:xfrm>
            <a:off x="5767754" y="1408127"/>
            <a:ext cx="6238824" cy="5298049"/>
          </a:xfrm>
          <a:prstGeom prst="rect">
            <a:avLst/>
          </a:prstGeom>
        </p:spPr>
      </p:pic>
    </p:spTree>
    <p:extLst>
      <p:ext uri="{BB962C8B-B14F-4D97-AF65-F5344CB8AC3E}">
        <p14:creationId xmlns:p14="http://schemas.microsoft.com/office/powerpoint/2010/main" val="3898769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6F40-C8D5-A840-AB8F-0077A0824406}"/>
              </a:ext>
            </a:extLst>
          </p:cNvPr>
          <p:cNvSpPr>
            <a:spLocks noGrp="1"/>
          </p:cNvSpPr>
          <p:nvPr>
            <p:ph type="title"/>
          </p:nvPr>
        </p:nvSpPr>
        <p:spPr/>
        <p:txBody>
          <a:bodyPr/>
          <a:lstStyle/>
          <a:p>
            <a:r>
              <a:rPr lang="en-US" b="1" dirty="0">
                <a:solidFill>
                  <a:schemeClr val="accent6">
                    <a:lumMod val="50000"/>
                  </a:schemeClr>
                </a:solidFill>
              </a:rPr>
              <a:t>1. Restorative Practices within MTSS</a:t>
            </a:r>
            <a:endParaRPr lang="en-US" dirty="0"/>
          </a:p>
        </p:txBody>
      </p:sp>
      <p:pic>
        <p:nvPicPr>
          <p:cNvPr id="5" name="Content Placeholder 4">
            <a:extLst>
              <a:ext uri="{FF2B5EF4-FFF2-40B4-BE49-F238E27FC236}">
                <a16:creationId xmlns:a16="http://schemas.microsoft.com/office/drawing/2014/main" id="{BC60EE85-5170-514E-AAA7-DBA6E92FBAD9}"/>
              </a:ext>
            </a:extLst>
          </p:cNvPr>
          <p:cNvPicPr>
            <a:picLocks noGrp="1" noChangeAspect="1"/>
          </p:cNvPicPr>
          <p:nvPr>
            <p:ph idx="1"/>
          </p:nvPr>
        </p:nvPicPr>
        <p:blipFill>
          <a:blip r:embed="rId3"/>
          <a:stretch>
            <a:fillRect/>
          </a:stretch>
        </p:blipFill>
        <p:spPr>
          <a:xfrm>
            <a:off x="1122292" y="1491797"/>
            <a:ext cx="9947416" cy="5054146"/>
          </a:xfrm>
        </p:spPr>
      </p:pic>
      <p:sp>
        <p:nvSpPr>
          <p:cNvPr id="3" name="TextBox 2">
            <a:extLst>
              <a:ext uri="{FF2B5EF4-FFF2-40B4-BE49-F238E27FC236}">
                <a16:creationId xmlns:a16="http://schemas.microsoft.com/office/drawing/2014/main" id="{5A08F0A5-6432-F640-8B85-8964EEAF2F9A}"/>
              </a:ext>
            </a:extLst>
          </p:cNvPr>
          <p:cNvSpPr txBox="1"/>
          <p:nvPr/>
        </p:nvSpPr>
        <p:spPr>
          <a:xfrm>
            <a:off x="3086100" y="6545943"/>
            <a:ext cx="7200900" cy="307777"/>
          </a:xfrm>
          <a:prstGeom prst="rect">
            <a:avLst/>
          </a:prstGeom>
          <a:noFill/>
        </p:spPr>
        <p:txBody>
          <a:bodyPr wrap="square" rtlCol="0">
            <a:spAutoFit/>
          </a:bodyPr>
          <a:lstStyle/>
          <a:p>
            <a:r>
              <a:rPr lang="en-US" sz="1400" dirty="0"/>
              <a:t>Oakland Unified School District – Family, Schools, and Community Partnerships Department</a:t>
            </a:r>
          </a:p>
        </p:txBody>
      </p:sp>
    </p:spTree>
    <p:extLst>
      <p:ext uri="{BB962C8B-B14F-4D97-AF65-F5344CB8AC3E}">
        <p14:creationId xmlns:p14="http://schemas.microsoft.com/office/powerpoint/2010/main" val="3830357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14E2-EDA8-A348-835B-7151B842EC84}"/>
              </a:ext>
            </a:extLst>
          </p:cNvPr>
          <p:cNvSpPr>
            <a:spLocks noGrp="1"/>
          </p:cNvSpPr>
          <p:nvPr>
            <p:ph type="title"/>
          </p:nvPr>
        </p:nvSpPr>
        <p:spPr/>
        <p:txBody>
          <a:bodyPr/>
          <a:lstStyle/>
          <a:p>
            <a:r>
              <a:rPr lang="en-US" b="1" dirty="0">
                <a:solidFill>
                  <a:schemeClr val="accent6">
                    <a:lumMod val="50000"/>
                  </a:schemeClr>
                </a:solidFill>
              </a:rPr>
              <a:t>1. Whole School Restorative Justice Principles</a:t>
            </a:r>
          </a:p>
        </p:txBody>
      </p:sp>
      <p:pic>
        <p:nvPicPr>
          <p:cNvPr id="5" name="Content Placeholder 4">
            <a:extLst>
              <a:ext uri="{FF2B5EF4-FFF2-40B4-BE49-F238E27FC236}">
                <a16:creationId xmlns:a16="http://schemas.microsoft.com/office/drawing/2014/main" id="{551C0E78-3651-8840-B2D1-40A77C8B93CB}"/>
              </a:ext>
            </a:extLst>
          </p:cNvPr>
          <p:cNvPicPr>
            <a:picLocks noGrp="1" noChangeAspect="1"/>
          </p:cNvPicPr>
          <p:nvPr>
            <p:ph idx="1"/>
          </p:nvPr>
        </p:nvPicPr>
        <p:blipFill>
          <a:blip r:embed="rId3"/>
          <a:stretch>
            <a:fillRect/>
          </a:stretch>
        </p:blipFill>
        <p:spPr>
          <a:xfrm>
            <a:off x="1755404" y="1690688"/>
            <a:ext cx="8681187" cy="4351338"/>
          </a:xfrm>
        </p:spPr>
      </p:pic>
      <p:sp>
        <p:nvSpPr>
          <p:cNvPr id="6" name="TextBox 5">
            <a:extLst>
              <a:ext uri="{FF2B5EF4-FFF2-40B4-BE49-F238E27FC236}">
                <a16:creationId xmlns:a16="http://schemas.microsoft.com/office/drawing/2014/main" id="{0ED9675E-4B74-584E-BCD8-18FDEBB07185}"/>
              </a:ext>
            </a:extLst>
          </p:cNvPr>
          <p:cNvSpPr txBox="1"/>
          <p:nvPr/>
        </p:nvSpPr>
        <p:spPr>
          <a:xfrm>
            <a:off x="2163261" y="6311900"/>
            <a:ext cx="7865475" cy="461665"/>
          </a:xfrm>
          <a:prstGeom prst="rect">
            <a:avLst/>
          </a:prstGeom>
          <a:noFill/>
        </p:spPr>
        <p:txBody>
          <a:bodyPr wrap="square" rtlCol="0">
            <a:spAutoFit/>
          </a:bodyPr>
          <a:lstStyle/>
          <a:p>
            <a:r>
              <a:rPr lang="en-US" sz="2400" b="1" dirty="0">
                <a:solidFill>
                  <a:schemeClr val="tx1">
                    <a:lumMod val="65000"/>
                    <a:lumOff val="35000"/>
                  </a:schemeClr>
                </a:solidFill>
              </a:rPr>
              <a:t>(Jon Kidde, Advancing Restorative Justice in Schools,</a:t>
            </a:r>
            <a:r>
              <a:rPr lang="en-US" sz="2400" dirty="0"/>
              <a:t> </a:t>
            </a:r>
            <a:r>
              <a:rPr lang="en-US" sz="2400" b="1" dirty="0">
                <a:solidFill>
                  <a:schemeClr val="tx1">
                    <a:lumMod val="65000"/>
                    <a:lumOff val="35000"/>
                  </a:schemeClr>
                </a:solidFill>
              </a:rPr>
              <a:t>2018)</a:t>
            </a:r>
          </a:p>
        </p:txBody>
      </p:sp>
    </p:spTree>
    <p:extLst>
      <p:ext uri="{BB962C8B-B14F-4D97-AF65-F5344CB8AC3E}">
        <p14:creationId xmlns:p14="http://schemas.microsoft.com/office/powerpoint/2010/main" val="2374461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BEBE-FCAB-E74A-8830-9DC38AC54A78}"/>
              </a:ext>
            </a:extLst>
          </p:cNvPr>
          <p:cNvSpPr>
            <a:spLocks noGrp="1"/>
          </p:cNvSpPr>
          <p:nvPr>
            <p:ph type="title"/>
          </p:nvPr>
        </p:nvSpPr>
        <p:spPr/>
        <p:txBody>
          <a:bodyPr/>
          <a:lstStyle/>
          <a:p>
            <a:r>
              <a:rPr lang="en-US" b="1" dirty="0">
                <a:solidFill>
                  <a:schemeClr val="accent6">
                    <a:lumMod val="50000"/>
                  </a:schemeClr>
                </a:solidFill>
              </a:rPr>
              <a:t>1. Restorative Practices within MTSS</a:t>
            </a:r>
            <a:endParaRPr lang="en-US" dirty="0"/>
          </a:p>
        </p:txBody>
      </p:sp>
      <p:sp>
        <p:nvSpPr>
          <p:cNvPr id="3" name="Content Placeholder 2">
            <a:extLst>
              <a:ext uri="{FF2B5EF4-FFF2-40B4-BE49-F238E27FC236}">
                <a16:creationId xmlns:a16="http://schemas.microsoft.com/office/drawing/2014/main" id="{57C9DD55-160C-FF41-8591-B4CB209C82D4}"/>
              </a:ext>
            </a:extLst>
          </p:cNvPr>
          <p:cNvSpPr>
            <a:spLocks noGrp="1"/>
          </p:cNvSpPr>
          <p:nvPr>
            <p:ph idx="1"/>
          </p:nvPr>
        </p:nvSpPr>
        <p:spPr/>
        <p:txBody>
          <a:bodyPr>
            <a:normAutofit/>
          </a:bodyPr>
          <a:lstStyle/>
          <a:p>
            <a:r>
              <a:rPr lang="en-US" sz="3600" dirty="0"/>
              <a:t>Conversation Starters:</a:t>
            </a:r>
          </a:p>
          <a:p>
            <a:pPr lvl="1"/>
            <a:r>
              <a:rPr lang="en-US" sz="3200" dirty="0"/>
              <a:t>How do you </a:t>
            </a:r>
            <a:r>
              <a:rPr lang="en-US" sz="3200" b="1" dirty="0"/>
              <a:t>define</a:t>
            </a:r>
            <a:r>
              <a:rPr lang="en-US" sz="3200" dirty="0"/>
              <a:t> Restorative Practices?</a:t>
            </a:r>
          </a:p>
          <a:p>
            <a:pPr lvl="1"/>
            <a:r>
              <a:rPr lang="en-US" sz="3200" dirty="0"/>
              <a:t>Have you/your school been </a:t>
            </a:r>
            <a:r>
              <a:rPr lang="en-US" sz="3200" b="1" dirty="0"/>
              <a:t>trained</a:t>
            </a:r>
            <a:r>
              <a:rPr lang="en-US" sz="3200" dirty="0"/>
              <a:t> in Restorative Practices? Where?</a:t>
            </a:r>
          </a:p>
          <a:p>
            <a:pPr lvl="1"/>
            <a:r>
              <a:rPr lang="en-US" sz="3200" dirty="0"/>
              <a:t>How have you </a:t>
            </a:r>
            <a:r>
              <a:rPr lang="en-US" sz="3200" b="1" dirty="0"/>
              <a:t>integrated</a:t>
            </a:r>
            <a:r>
              <a:rPr lang="en-US" sz="3200" dirty="0"/>
              <a:t> Restorative Practices with PBIS/MTSS? If you haven’t, how do you see RP </a:t>
            </a:r>
            <a:r>
              <a:rPr lang="en-US" sz="3200" b="1" dirty="0"/>
              <a:t>enhancing</a:t>
            </a:r>
            <a:r>
              <a:rPr lang="en-US" sz="3200" dirty="0"/>
              <a:t> PBIS/MTSS?</a:t>
            </a:r>
          </a:p>
          <a:p>
            <a:pPr lvl="1"/>
            <a:r>
              <a:rPr lang="en-US" sz="3200" dirty="0"/>
              <a:t>What </a:t>
            </a:r>
            <a:r>
              <a:rPr lang="en-US" sz="3200" b="1" dirty="0"/>
              <a:t>resources</a:t>
            </a:r>
            <a:r>
              <a:rPr lang="en-US" sz="3200" dirty="0"/>
              <a:t> can you share?</a:t>
            </a:r>
          </a:p>
        </p:txBody>
      </p:sp>
    </p:spTree>
    <p:extLst>
      <p:ext uri="{BB962C8B-B14F-4D97-AF65-F5344CB8AC3E}">
        <p14:creationId xmlns:p14="http://schemas.microsoft.com/office/powerpoint/2010/main" val="175962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81A71-E366-B846-930B-2C0DF46E1F0B}"/>
              </a:ext>
            </a:extLst>
          </p:cNvPr>
          <p:cNvPicPr>
            <a:picLocks noChangeAspect="1"/>
          </p:cNvPicPr>
          <p:nvPr/>
        </p:nvPicPr>
        <p:blipFill rotWithShape="1">
          <a:blip r:embed="rId3"/>
          <a:srcRect t="19273" b="5728"/>
          <a:stretch/>
        </p:blipFill>
        <p:spPr>
          <a:xfrm>
            <a:off x="-1" y="10"/>
            <a:ext cx="12192000" cy="6857990"/>
          </a:xfrm>
          <a:prstGeom prst="rect">
            <a:avLst/>
          </a:prstGeom>
        </p:spPr>
      </p:pic>
      <p:sp>
        <p:nvSpPr>
          <p:cNvPr id="71"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3" name="Straight Connector 72">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7889" name="Title 1">
            <a:extLst>
              <a:ext uri="{FF2B5EF4-FFF2-40B4-BE49-F238E27FC236}">
                <a16:creationId xmlns:a16="http://schemas.microsoft.com/office/drawing/2014/main" id="{DD7A0E23-A946-A140-AF84-05C770E86C74}"/>
              </a:ext>
            </a:extLst>
          </p:cNvPr>
          <p:cNvSpPr>
            <a:spLocks noGrp="1"/>
          </p:cNvSpPr>
          <p:nvPr>
            <p:ph type="title"/>
          </p:nvPr>
        </p:nvSpPr>
        <p:spPr>
          <a:xfrm>
            <a:off x="709448" y="1913950"/>
            <a:ext cx="4204137" cy="1342754"/>
          </a:xfrm>
        </p:spPr>
        <p:txBody>
          <a:bodyPr>
            <a:normAutofit/>
          </a:bodyPr>
          <a:lstStyle/>
          <a:p>
            <a:pPr algn="ctr"/>
            <a:r>
              <a:rPr lang="en-US" altLang="en-US" sz="3600" b="1" dirty="0" err="1">
                <a:solidFill>
                  <a:schemeClr val="accent6">
                    <a:lumMod val="50000"/>
                  </a:schemeClr>
                </a:solidFill>
                <a:ea typeface="ＭＳ Ｐゴシック" panose="020B0600070205080204" pitchFamily="34" charset="-128"/>
              </a:rPr>
              <a:t>Maitre’d</a:t>
            </a:r>
            <a:endParaRPr lang="en-US" altLang="en-US" sz="3600" b="1" dirty="0">
              <a:ea typeface="ＭＳ Ｐゴシック" panose="020B0600070205080204" pitchFamily="34" charset="-128"/>
            </a:endParaRPr>
          </a:p>
        </p:txBody>
      </p:sp>
      <p:sp>
        <p:nvSpPr>
          <p:cNvPr id="37890" name="Content Placeholder 2">
            <a:extLst>
              <a:ext uri="{FF2B5EF4-FFF2-40B4-BE49-F238E27FC236}">
                <a16:creationId xmlns:a16="http://schemas.microsoft.com/office/drawing/2014/main" id="{1DC964B9-08D8-6D47-9F4F-DD86D7C3555F}"/>
              </a:ext>
            </a:extLst>
          </p:cNvPr>
          <p:cNvSpPr>
            <a:spLocks noGrp="1"/>
          </p:cNvSpPr>
          <p:nvPr>
            <p:ph idx="1"/>
          </p:nvPr>
        </p:nvSpPr>
        <p:spPr>
          <a:xfrm>
            <a:off x="525516" y="3417573"/>
            <a:ext cx="4593021" cy="3194242"/>
          </a:xfrm>
        </p:spPr>
        <p:txBody>
          <a:bodyPr anchor="ctr">
            <a:normAutofit/>
          </a:bodyPr>
          <a:lstStyle/>
          <a:p>
            <a:r>
              <a:rPr lang="en-US" altLang="en-US" sz="2400" dirty="0">
                <a:ea typeface="ＭＳ Ｐゴシック" panose="020B0600070205080204" pitchFamily="34" charset="-128"/>
              </a:rPr>
              <a:t>Table for 3!</a:t>
            </a:r>
          </a:p>
          <a:p>
            <a:r>
              <a:rPr lang="en-US" altLang="en-US" sz="2400" dirty="0">
                <a:ea typeface="ＭＳ Ｐゴシック" panose="020B0600070205080204" pitchFamily="34" charset="-128"/>
              </a:rPr>
              <a:t>Introduce yourself.</a:t>
            </a:r>
          </a:p>
          <a:p>
            <a:r>
              <a:rPr lang="en-US" altLang="en-US" sz="2400" dirty="0">
                <a:ea typeface="ＭＳ Ｐゴシック" panose="020B0600070205080204" pitchFamily="34" charset="-128"/>
              </a:rPr>
              <a:t>Take turns answering this question:</a:t>
            </a:r>
          </a:p>
          <a:p>
            <a:pPr lvl="1"/>
            <a:r>
              <a:rPr lang="en-US" altLang="en-US" dirty="0">
                <a:ea typeface="ＭＳ Ｐゴシック" panose="020B0600070205080204" pitchFamily="34" charset="-128"/>
              </a:rPr>
              <a:t>Describe your teaming structure as it relates to PBIS. What are some strengths and challenges?</a:t>
            </a:r>
          </a:p>
        </p:txBody>
      </p:sp>
    </p:spTree>
    <p:extLst>
      <p:ext uri="{BB962C8B-B14F-4D97-AF65-F5344CB8AC3E}">
        <p14:creationId xmlns:p14="http://schemas.microsoft.com/office/powerpoint/2010/main" val="986611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8259-4288-6144-A545-1350C0BB3590}"/>
              </a:ext>
            </a:extLst>
          </p:cNvPr>
          <p:cNvSpPr>
            <a:spLocks noGrp="1"/>
          </p:cNvSpPr>
          <p:nvPr>
            <p:ph type="title"/>
          </p:nvPr>
        </p:nvSpPr>
        <p:spPr/>
        <p:txBody>
          <a:bodyPr/>
          <a:lstStyle/>
          <a:p>
            <a:r>
              <a:rPr lang="en-US" b="1" dirty="0">
                <a:solidFill>
                  <a:schemeClr val="accent6">
                    <a:lumMod val="50000"/>
                  </a:schemeClr>
                </a:solidFill>
              </a:rPr>
              <a:t>2. Classroom Strategies</a:t>
            </a:r>
          </a:p>
        </p:txBody>
      </p:sp>
      <p:pic>
        <p:nvPicPr>
          <p:cNvPr id="5" name="Picture 4">
            <a:extLst>
              <a:ext uri="{FF2B5EF4-FFF2-40B4-BE49-F238E27FC236}">
                <a16:creationId xmlns:a16="http://schemas.microsoft.com/office/drawing/2014/main" id="{216E6E4B-A88C-5246-B5EA-C73060315E9B}"/>
              </a:ext>
            </a:extLst>
          </p:cNvPr>
          <p:cNvPicPr>
            <a:picLocks noChangeAspect="1"/>
          </p:cNvPicPr>
          <p:nvPr/>
        </p:nvPicPr>
        <p:blipFill>
          <a:blip r:embed="rId3"/>
          <a:stretch>
            <a:fillRect/>
          </a:stretch>
        </p:blipFill>
        <p:spPr>
          <a:xfrm>
            <a:off x="6921500" y="88900"/>
            <a:ext cx="5067300" cy="3378200"/>
          </a:xfrm>
          <a:prstGeom prst="rect">
            <a:avLst/>
          </a:prstGeom>
        </p:spPr>
      </p:pic>
      <p:sp>
        <p:nvSpPr>
          <p:cNvPr id="3" name="Content Placeholder 2">
            <a:extLst>
              <a:ext uri="{FF2B5EF4-FFF2-40B4-BE49-F238E27FC236}">
                <a16:creationId xmlns:a16="http://schemas.microsoft.com/office/drawing/2014/main" id="{49648218-48DB-C447-9253-E742BD1E689D}"/>
              </a:ext>
            </a:extLst>
          </p:cNvPr>
          <p:cNvSpPr>
            <a:spLocks noGrp="1"/>
          </p:cNvSpPr>
          <p:nvPr>
            <p:ph idx="1"/>
          </p:nvPr>
        </p:nvSpPr>
        <p:spPr>
          <a:xfrm>
            <a:off x="279400" y="2193925"/>
            <a:ext cx="9436100" cy="4351338"/>
          </a:xfrm>
        </p:spPr>
        <p:txBody>
          <a:bodyPr>
            <a:normAutofit fontScale="92500" lnSpcReduction="20000"/>
          </a:bodyPr>
          <a:lstStyle/>
          <a:p>
            <a:pPr marL="0" indent="0">
              <a:buClr>
                <a:srgbClr val="0000FF"/>
              </a:buClr>
              <a:buNone/>
              <a:defRPr/>
            </a:pPr>
            <a:r>
              <a:rPr lang="en-US" altLang="en-US" sz="3000" b="1" dirty="0">
                <a:ea typeface="ＭＳ Ｐゴシック" charset="-128"/>
              </a:rPr>
              <a:t>6 Critical Features of Evidence-Based </a:t>
            </a:r>
          </a:p>
          <a:p>
            <a:pPr marL="0" indent="0">
              <a:buClr>
                <a:srgbClr val="0000FF"/>
              </a:buClr>
              <a:buNone/>
              <a:defRPr/>
            </a:pPr>
            <a:r>
              <a:rPr lang="en-US" altLang="en-US" sz="3000" b="1" dirty="0">
                <a:ea typeface="ＭＳ Ｐゴシック" charset="-128"/>
              </a:rPr>
              <a:t>Classroom Management:</a:t>
            </a:r>
            <a:endParaRPr lang="en-US" sz="3000" b="1" dirty="0">
              <a:cs typeface="ＭＳ Ｐゴシック" charset="-128"/>
            </a:endParaRPr>
          </a:p>
          <a:p>
            <a:pPr marL="762000" indent="-762000">
              <a:buClr>
                <a:srgbClr val="0000FF"/>
              </a:buClr>
              <a:buFontTx/>
              <a:buAutoNum type="arabicPeriod"/>
              <a:defRPr/>
            </a:pPr>
            <a:r>
              <a:rPr lang="en-US" b="1" dirty="0">
                <a:cs typeface="ＭＳ Ｐゴシック" charset="-128"/>
              </a:rPr>
              <a:t>Maximize structure </a:t>
            </a:r>
            <a:r>
              <a:rPr lang="en-US" b="1" dirty="0">
                <a:solidFill>
                  <a:schemeClr val="bg1">
                    <a:lumMod val="50000"/>
                  </a:schemeClr>
                </a:solidFill>
                <a:cs typeface="ＭＳ Ｐゴシック" charset="-128"/>
              </a:rPr>
              <a:t>in your classroom. </a:t>
            </a:r>
          </a:p>
          <a:p>
            <a:pPr marL="762000" indent="-762000">
              <a:buClr>
                <a:srgbClr val="0000FF"/>
              </a:buClr>
              <a:buFontTx/>
              <a:buAutoNum type="arabicPeriod"/>
              <a:defRPr/>
            </a:pPr>
            <a:r>
              <a:rPr lang="en-US" b="1" dirty="0">
                <a:solidFill>
                  <a:srgbClr val="000000"/>
                </a:solidFill>
                <a:cs typeface="ＭＳ Ｐゴシック" charset="-128"/>
              </a:rPr>
              <a:t>Establish and teach e</a:t>
            </a:r>
            <a:r>
              <a:rPr lang="en-US" b="1" dirty="0">
                <a:cs typeface="ＭＳ Ｐゴシック" charset="-128"/>
              </a:rPr>
              <a:t>xpectation</a:t>
            </a:r>
            <a:r>
              <a:rPr lang="en-US" b="1" dirty="0">
                <a:solidFill>
                  <a:srgbClr val="000000"/>
                </a:solidFill>
                <a:cs typeface="ＭＳ Ｐゴシック" charset="-128"/>
              </a:rPr>
              <a:t>s.</a:t>
            </a:r>
            <a:endParaRPr lang="en-US" sz="800" b="1" dirty="0">
              <a:cs typeface="ＭＳ Ｐゴシック" charset="-128"/>
            </a:endParaRPr>
          </a:p>
          <a:p>
            <a:pPr marL="762000" indent="-762000">
              <a:buClr>
                <a:srgbClr val="0000FF"/>
              </a:buClr>
              <a:buFontTx/>
              <a:buAutoNum type="arabicPeriod"/>
              <a:defRPr/>
            </a:pPr>
            <a:r>
              <a:rPr lang="en-US" b="1" dirty="0">
                <a:solidFill>
                  <a:srgbClr val="000000"/>
                </a:solidFill>
                <a:cs typeface="ＭＳ Ｐゴシック" charset="-128"/>
              </a:rPr>
              <a:t>Actively engage </a:t>
            </a:r>
            <a:r>
              <a:rPr lang="en-US" b="1" dirty="0">
                <a:cs typeface="ＭＳ Ｐゴシック" charset="-128"/>
              </a:rPr>
              <a:t>students </a:t>
            </a:r>
            <a:r>
              <a:rPr lang="en-US" b="1" dirty="0">
                <a:solidFill>
                  <a:srgbClr val="7F7F7F"/>
                </a:solidFill>
                <a:cs typeface="ＭＳ Ｐゴシック" charset="-128"/>
              </a:rPr>
              <a:t>in observable ways.</a:t>
            </a:r>
            <a:endParaRPr lang="en-US" sz="800" b="1" dirty="0">
              <a:cs typeface="ＭＳ Ｐゴシック" charset="-128"/>
            </a:endParaRPr>
          </a:p>
          <a:p>
            <a:pPr marL="762000" indent="-762000">
              <a:buClr>
                <a:srgbClr val="0000FF"/>
              </a:buClr>
              <a:buFontTx/>
              <a:buAutoNum type="arabicPeriod"/>
              <a:defRPr/>
            </a:pPr>
            <a:r>
              <a:rPr lang="en-US" b="1" dirty="0">
                <a:solidFill>
                  <a:srgbClr val="7F7F7F"/>
                </a:solidFill>
                <a:cs typeface="ＭＳ Ｐゴシック" charset="-128"/>
              </a:rPr>
              <a:t>Establish a </a:t>
            </a:r>
            <a:r>
              <a:rPr lang="en-US" b="1" dirty="0">
                <a:solidFill>
                  <a:srgbClr val="000000"/>
                </a:solidFill>
                <a:cs typeface="ＭＳ Ｐゴシック" charset="-128"/>
              </a:rPr>
              <a:t>continuum of strategies </a:t>
            </a:r>
            <a:r>
              <a:rPr lang="en-US" b="1" dirty="0">
                <a:cs typeface="ＭＳ Ｐゴシック" charset="-128"/>
              </a:rPr>
              <a:t>to </a:t>
            </a:r>
            <a:r>
              <a:rPr lang="en-US" b="1" dirty="0">
                <a:solidFill>
                  <a:srgbClr val="000000"/>
                </a:solidFill>
                <a:cs typeface="ＭＳ Ｐゴシック" charset="-128"/>
              </a:rPr>
              <a:t>acknowledge expected behavior</a:t>
            </a:r>
            <a:r>
              <a:rPr lang="en-US" b="1" dirty="0">
                <a:cs typeface="ＭＳ Ｐゴシック" charset="-128"/>
              </a:rPr>
              <a:t>.</a:t>
            </a:r>
            <a:endParaRPr lang="en-US" sz="800" b="1" dirty="0">
              <a:cs typeface="ＭＳ Ｐゴシック" charset="-128"/>
            </a:endParaRPr>
          </a:p>
          <a:p>
            <a:pPr marL="762000" indent="-762000">
              <a:buClr>
                <a:srgbClr val="0000FF"/>
              </a:buClr>
              <a:buFontTx/>
              <a:buAutoNum type="arabicPeriod"/>
              <a:defRPr/>
            </a:pPr>
            <a:r>
              <a:rPr lang="en-US" b="1" dirty="0">
                <a:solidFill>
                  <a:srgbClr val="7F7F7F"/>
                </a:solidFill>
                <a:cs typeface="ＭＳ Ｐゴシック" charset="-128"/>
              </a:rPr>
              <a:t>Establish a </a:t>
            </a:r>
            <a:r>
              <a:rPr lang="en-US" b="1" dirty="0">
                <a:solidFill>
                  <a:srgbClr val="000000"/>
                </a:solidFill>
                <a:cs typeface="ＭＳ Ｐゴシック" charset="-128"/>
              </a:rPr>
              <a:t>continuum of strategies </a:t>
            </a:r>
            <a:r>
              <a:rPr lang="en-US" b="1" dirty="0">
                <a:cs typeface="ＭＳ Ｐゴシック" charset="-128"/>
              </a:rPr>
              <a:t>to </a:t>
            </a:r>
            <a:r>
              <a:rPr lang="en-US" b="1" dirty="0">
                <a:solidFill>
                  <a:srgbClr val="000000"/>
                </a:solidFill>
                <a:cs typeface="ＭＳ Ｐゴシック" charset="-128"/>
              </a:rPr>
              <a:t>respond to unexpected behavior</a:t>
            </a:r>
            <a:r>
              <a:rPr lang="en-US" b="1" dirty="0">
                <a:cs typeface="ＭＳ Ｐゴシック" charset="-128"/>
              </a:rPr>
              <a:t>.</a:t>
            </a:r>
          </a:p>
          <a:p>
            <a:pPr marL="762000" indent="-762000">
              <a:buClr>
                <a:srgbClr val="0000FF"/>
              </a:buClr>
              <a:buFontTx/>
              <a:buAutoNum type="arabicPeriod"/>
              <a:defRPr/>
            </a:pPr>
            <a:r>
              <a:rPr lang="en-US" b="1" dirty="0">
                <a:solidFill>
                  <a:schemeClr val="bg1">
                    <a:lumMod val="50000"/>
                  </a:schemeClr>
                </a:solidFill>
                <a:cs typeface="ＭＳ Ｐゴシック" charset="-128"/>
              </a:rPr>
              <a:t>Use self reflection and behavior data to </a:t>
            </a:r>
            <a:r>
              <a:rPr lang="en-US" b="1" dirty="0">
                <a:cs typeface="ＭＳ Ｐゴシック" charset="-128"/>
              </a:rPr>
              <a:t>progress monitor and problem solve</a:t>
            </a:r>
          </a:p>
          <a:p>
            <a:endParaRPr lang="en-US" dirty="0"/>
          </a:p>
        </p:txBody>
      </p:sp>
    </p:spTree>
    <p:extLst>
      <p:ext uri="{BB962C8B-B14F-4D97-AF65-F5344CB8AC3E}">
        <p14:creationId xmlns:p14="http://schemas.microsoft.com/office/powerpoint/2010/main" val="2012539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B2FE-E67D-AB43-8A1B-5CE9C84A671C}"/>
              </a:ext>
            </a:extLst>
          </p:cNvPr>
          <p:cNvSpPr>
            <a:spLocks noGrp="1"/>
          </p:cNvSpPr>
          <p:nvPr>
            <p:ph type="title"/>
          </p:nvPr>
        </p:nvSpPr>
        <p:spPr/>
        <p:txBody>
          <a:bodyPr/>
          <a:lstStyle/>
          <a:p>
            <a:r>
              <a:rPr lang="en-US" b="1" dirty="0">
                <a:solidFill>
                  <a:schemeClr val="accent6">
                    <a:lumMod val="50000"/>
                  </a:schemeClr>
                </a:solidFill>
              </a:rPr>
              <a:t>2. Classroom Strategies</a:t>
            </a:r>
            <a:endParaRPr lang="en-US" dirty="0"/>
          </a:p>
        </p:txBody>
      </p:sp>
      <p:sp>
        <p:nvSpPr>
          <p:cNvPr id="3" name="Content Placeholder 2">
            <a:extLst>
              <a:ext uri="{FF2B5EF4-FFF2-40B4-BE49-F238E27FC236}">
                <a16:creationId xmlns:a16="http://schemas.microsoft.com/office/drawing/2014/main" id="{43418B0D-B9D2-8B46-9570-67F566EFB3E5}"/>
              </a:ext>
            </a:extLst>
          </p:cNvPr>
          <p:cNvSpPr>
            <a:spLocks noGrp="1"/>
          </p:cNvSpPr>
          <p:nvPr>
            <p:ph idx="1"/>
          </p:nvPr>
        </p:nvSpPr>
        <p:spPr>
          <a:xfrm>
            <a:off x="504371" y="5359854"/>
            <a:ext cx="10515600" cy="1207861"/>
          </a:xfrm>
        </p:spPr>
        <p:txBody>
          <a:bodyPr>
            <a:normAutofit lnSpcReduction="10000"/>
          </a:bodyPr>
          <a:lstStyle/>
          <a:p>
            <a:pPr marL="0" indent="0">
              <a:buNone/>
            </a:pPr>
            <a:r>
              <a:rPr lang="en-US" b="1" u="sng" dirty="0"/>
              <a:t>Resource: </a:t>
            </a:r>
            <a:r>
              <a:rPr lang="en-US" dirty="0">
                <a:hlinkClick r:id="rId3"/>
              </a:rPr>
              <a:t>https://www.pbis.org/common/cms/files/pbisresources/Supporting%20and%20Responding%20to%20Behavior.pdf</a:t>
            </a:r>
            <a:r>
              <a:rPr lang="en-US" dirty="0"/>
              <a:t> </a:t>
            </a:r>
          </a:p>
          <a:p>
            <a:endParaRPr lang="en-US" dirty="0"/>
          </a:p>
        </p:txBody>
      </p:sp>
      <p:pic>
        <p:nvPicPr>
          <p:cNvPr id="5" name="Picture 4">
            <a:extLst>
              <a:ext uri="{FF2B5EF4-FFF2-40B4-BE49-F238E27FC236}">
                <a16:creationId xmlns:a16="http://schemas.microsoft.com/office/drawing/2014/main" id="{4864D8AE-3E1D-7845-93A0-9FF414CA7A17}"/>
              </a:ext>
            </a:extLst>
          </p:cNvPr>
          <p:cNvPicPr>
            <a:picLocks noChangeAspect="1"/>
          </p:cNvPicPr>
          <p:nvPr/>
        </p:nvPicPr>
        <p:blipFill>
          <a:blip r:embed="rId4"/>
          <a:stretch>
            <a:fillRect/>
          </a:stretch>
        </p:blipFill>
        <p:spPr>
          <a:xfrm>
            <a:off x="3063192" y="1552044"/>
            <a:ext cx="6065616" cy="3665842"/>
          </a:xfrm>
          <a:prstGeom prst="rect">
            <a:avLst/>
          </a:prstGeom>
        </p:spPr>
      </p:pic>
    </p:spTree>
    <p:extLst>
      <p:ext uri="{BB962C8B-B14F-4D97-AF65-F5344CB8AC3E}">
        <p14:creationId xmlns:p14="http://schemas.microsoft.com/office/powerpoint/2010/main" val="1031965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B2FE-E67D-AB43-8A1B-5CE9C84A671C}"/>
              </a:ext>
            </a:extLst>
          </p:cNvPr>
          <p:cNvSpPr>
            <a:spLocks noGrp="1"/>
          </p:cNvSpPr>
          <p:nvPr>
            <p:ph type="title"/>
          </p:nvPr>
        </p:nvSpPr>
        <p:spPr/>
        <p:txBody>
          <a:bodyPr/>
          <a:lstStyle/>
          <a:p>
            <a:r>
              <a:rPr lang="en-US" b="1" dirty="0">
                <a:solidFill>
                  <a:schemeClr val="accent6">
                    <a:lumMod val="50000"/>
                  </a:schemeClr>
                </a:solidFill>
              </a:rPr>
              <a:t>2. Classroom Strategies</a:t>
            </a:r>
            <a:endParaRPr lang="en-US" dirty="0"/>
          </a:p>
        </p:txBody>
      </p:sp>
      <p:sp>
        <p:nvSpPr>
          <p:cNvPr id="3" name="Content Placeholder 2">
            <a:extLst>
              <a:ext uri="{FF2B5EF4-FFF2-40B4-BE49-F238E27FC236}">
                <a16:creationId xmlns:a16="http://schemas.microsoft.com/office/drawing/2014/main" id="{43418B0D-B9D2-8B46-9570-67F566EFB3E5}"/>
              </a:ext>
            </a:extLst>
          </p:cNvPr>
          <p:cNvSpPr>
            <a:spLocks noGrp="1"/>
          </p:cNvSpPr>
          <p:nvPr>
            <p:ph idx="1"/>
          </p:nvPr>
        </p:nvSpPr>
        <p:spPr>
          <a:xfrm>
            <a:off x="504370" y="1690688"/>
            <a:ext cx="11481303" cy="4877027"/>
          </a:xfrm>
        </p:spPr>
        <p:txBody>
          <a:bodyPr>
            <a:normAutofit/>
          </a:bodyPr>
          <a:lstStyle/>
          <a:p>
            <a:r>
              <a:rPr lang="en-US" sz="3200" dirty="0"/>
              <a:t>Conversation Starters:</a:t>
            </a:r>
          </a:p>
          <a:p>
            <a:pPr lvl="1"/>
            <a:r>
              <a:rPr lang="en-US" sz="2800" dirty="0"/>
              <a:t>Do you feel like </a:t>
            </a:r>
            <a:r>
              <a:rPr lang="en-US" sz="2800" b="1" dirty="0"/>
              <a:t>PBIS exists in the classroom </a:t>
            </a:r>
            <a:r>
              <a:rPr lang="en-US" sz="2800" dirty="0"/>
              <a:t>in your school?</a:t>
            </a:r>
          </a:p>
          <a:p>
            <a:pPr lvl="1"/>
            <a:r>
              <a:rPr lang="en-US" sz="2800" dirty="0"/>
              <a:t>What areas of classroom management are </a:t>
            </a:r>
            <a:r>
              <a:rPr lang="en-US" sz="2800" b="1" dirty="0"/>
              <a:t>challenging</a:t>
            </a:r>
            <a:r>
              <a:rPr lang="en-US" sz="2800" dirty="0"/>
              <a:t> for your teachers?</a:t>
            </a:r>
          </a:p>
          <a:p>
            <a:pPr lvl="1"/>
            <a:r>
              <a:rPr lang="en-US" sz="2800" dirty="0"/>
              <a:t>What </a:t>
            </a:r>
            <a:r>
              <a:rPr lang="en-US" sz="2800" b="1" dirty="0"/>
              <a:t>strategies</a:t>
            </a:r>
            <a:r>
              <a:rPr lang="en-US" sz="2800" dirty="0"/>
              <a:t> has your school used to improve PBIS in the classroom?</a:t>
            </a:r>
          </a:p>
          <a:p>
            <a:pPr lvl="1"/>
            <a:r>
              <a:rPr lang="en-US" sz="2800" dirty="0"/>
              <a:t>Do you have anyone who has been/is being trained as </a:t>
            </a:r>
            <a:r>
              <a:rPr lang="en-US" sz="2800" b="1" dirty="0"/>
              <a:t>Classroom Behavior Practice Coach</a:t>
            </a:r>
            <a:r>
              <a:rPr lang="en-US" sz="2800" dirty="0"/>
              <a:t> in your school? How are they being utilized?</a:t>
            </a:r>
          </a:p>
          <a:p>
            <a:pPr lvl="1"/>
            <a:r>
              <a:rPr lang="en-US" sz="2800" dirty="0"/>
              <a:t>What </a:t>
            </a:r>
            <a:r>
              <a:rPr lang="en-US" sz="2800" b="1" dirty="0"/>
              <a:t>resources</a:t>
            </a:r>
            <a:r>
              <a:rPr lang="en-US" sz="2800" dirty="0"/>
              <a:t> can you share?</a:t>
            </a:r>
          </a:p>
        </p:txBody>
      </p:sp>
    </p:spTree>
    <p:extLst>
      <p:ext uri="{BB962C8B-B14F-4D97-AF65-F5344CB8AC3E}">
        <p14:creationId xmlns:p14="http://schemas.microsoft.com/office/powerpoint/2010/main" val="125155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8259-4288-6144-A545-1350C0BB3590}"/>
              </a:ext>
            </a:extLst>
          </p:cNvPr>
          <p:cNvSpPr>
            <a:spLocks noGrp="1"/>
          </p:cNvSpPr>
          <p:nvPr>
            <p:ph type="title"/>
          </p:nvPr>
        </p:nvSpPr>
        <p:spPr>
          <a:xfrm>
            <a:off x="838200" y="474662"/>
            <a:ext cx="10515600" cy="1325563"/>
          </a:xfrm>
        </p:spPr>
        <p:txBody>
          <a:bodyPr>
            <a:normAutofit/>
          </a:bodyPr>
          <a:lstStyle/>
          <a:p>
            <a:pPr>
              <a:defRPr/>
            </a:pPr>
            <a:r>
              <a:rPr lang="en-US" sz="3800" b="1" dirty="0">
                <a:solidFill>
                  <a:schemeClr val="accent6">
                    <a:lumMod val="50000"/>
                  </a:schemeClr>
                </a:solidFill>
              </a:rPr>
              <a:t>3. Student Data for Decision-Making: Common Issues</a:t>
            </a:r>
          </a:p>
        </p:txBody>
      </p:sp>
      <p:graphicFrame>
        <p:nvGraphicFramePr>
          <p:cNvPr id="4" name="Table 3">
            <a:extLst>
              <a:ext uri="{FF2B5EF4-FFF2-40B4-BE49-F238E27FC236}">
                <a16:creationId xmlns:a16="http://schemas.microsoft.com/office/drawing/2014/main" id="{13A75686-2583-FE47-B678-49DCCF071AA3}"/>
              </a:ext>
            </a:extLst>
          </p:cNvPr>
          <p:cNvGraphicFramePr>
            <a:graphicFrameLocks noGrp="1"/>
          </p:cNvGraphicFramePr>
          <p:nvPr>
            <p:extLst>
              <p:ext uri="{D42A27DB-BD31-4B8C-83A1-F6EECF244321}">
                <p14:modId xmlns:p14="http://schemas.microsoft.com/office/powerpoint/2010/main" val="2806379950"/>
              </p:ext>
            </p:extLst>
          </p:nvPr>
        </p:nvGraphicFramePr>
        <p:xfrm>
          <a:off x="838200" y="1520825"/>
          <a:ext cx="10397836" cy="4759960"/>
        </p:xfrm>
        <a:graphic>
          <a:graphicData uri="http://schemas.openxmlformats.org/drawingml/2006/table">
            <a:tbl>
              <a:tblPr firstRow="1" bandRow="1">
                <a:tableStyleId>{93296810-A885-4BE3-A3E7-6D5BEEA58F35}</a:tableStyleId>
              </a:tblPr>
              <a:tblGrid>
                <a:gridCol w="5198918">
                  <a:extLst>
                    <a:ext uri="{9D8B030D-6E8A-4147-A177-3AD203B41FA5}">
                      <a16:colId xmlns:a16="http://schemas.microsoft.com/office/drawing/2014/main" val="2202196498"/>
                    </a:ext>
                  </a:extLst>
                </a:gridCol>
                <a:gridCol w="5198918">
                  <a:extLst>
                    <a:ext uri="{9D8B030D-6E8A-4147-A177-3AD203B41FA5}">
                      <a16:colId xmlns:a16="http://schemas.microsoft.com/office/drawing/2014/main" val="644418102"/>
                    </a:ext>
                  </a:extLst>
                </a:gridCol>
              </a:tblGrid>
              <a:tr h="370840">
                <a:tc>
                  <a:txBody>
                    <a:bodyPr/>
                    <a:lstStyle/>
                    <a:p>
                      <a:pPr algn="ctr"/>
                      <a:r>
                        <a:rPr lang="en-US" sz="2400" b="1" dirty="0"/>
                        <a:t>Problem</a:t>
                      </a:r>
                    </a:p>
                  </a:txBody>
                  <a:tcPr/>
                </a:tc>
                <a:tc>
                  <a:txBody>
                    <a:bodyPr/>
                    <a:lstStyle/>
                    <a:p>
                      <a:pPr algn="ctr"/>
                      <a:r>
                        <a:rPr lang="en-US" sz="2400" b="1" dirty="0"/>
                        <a:t>Solutions</a:t>
                      </a:r>
                    </a:p>
                  </a:txBody>
                  <a:tcPr/>
                </a:tc>
                <a:extLst>
                  <a:ext uri="{0D108BD9-81ED-4DB2-BD59-A6C34878D82A}">
                    <a16:rowId xmlns:a16="http://schemas.microsoft.com/office/drawing/2014/main" val="408393528"/>
                  </a:ext>
                </a:extLst>
              </a:tr>
              <a:tr h="370840">
                <a:tc>
                  <a:txBody>
                    <a:bodyPr/>
                    <a:lstStyle/>
                    <a:p>
                      <a:r>
                        <a:rPr lang="en-US" dirty="0"/>
                        <a:t>We don’t have </a:t>
                      </a:r>
                      <a:r>
                        <a:rPr lang="en-US" b="1" dirty="0"/>
                        <a:t>enough</a:t>
                      </a:r>
                      <a:r>
                        <a:rPr lang="en-US" dirty="0"/>
                        <a:t> data - Our staff don’t document students’ behavior</a:t>
                      </a:r>
                    </a:p>
                  </a:txBody>
                  <a:tcPr/>
                </a:tc>
                <a:tc>
                  <a:txBody>
                    <a:bodyPr/>
                    <a:lstStyle/>
                    <a:p>
                      <a:r>
                        <a:rPr lang="en-US" dirty="0"/>
                        <a:t>Find out the </a:t>
                      </a:r>
                      <a:r>
                        <a:rPr lang="en-US" b="1" dirty="0"/>
                        <a:t>reason</a:t>
                      </a:r>
                      <a:r>
                        <a:rPr lang="en-US" dirty="0"/>
                        <a:t> behind staff reluctance (i.e. afraid it will be used against them; too time consuming; don’t see the purpose) and </a:t>
                      </a:r>
                      <a:r>
                        <a:rPr lang="en-US" b="1" dirty="0"/>
                        <a:t>address it </a:t>
                      </a:r>
                      <a:r>
                        <a:rPr lang="en-US" dirty="0"/>
                        <a:t>(i.e. explain how it will be used; share data back with them; use the data to change students’ behavior)</a:t>
                      </a:r>
                    </a:p>
                  </a:txBody>
                  <a:tcPr/>
                </a:tc>
                <a:extLst>
                  <a:ext uri="{0D108BD9-81ED-4DB2-BD59-A6C34878D82A}">
                    <a16:rowId xmlns:a16="http://schemas.microsoft.com/office/drawing/2014/main" val="164077980"/>
                  </a:ext>
                </a:extLst>
              </a:tr>
              <a:tr h="370840">
                <a:tc>
                  <a:txBody>
                    <a:bodyPr/>
                    <a:lstStyle/>
                    <a:p>
                      <a:r>
                        <a:rPr lang="en-US" dirty="0"/>
                        <a:t>We don’t think our data is </a:t>
                      </a:r>
                      <a:r>
                        <a:rPr lang="en-US" b="1" dirty="0"/>
                        <a:t>accurate</a:t>
                      </a:r>
                    </a:p>
                  </a:txBody>
                  <a:tcPr/>
                </a:tc>
                <a:tc>
                  <a:txBody>
                    <a:bodyPr/>
                    <a:lstStyle/>
                    <a:p>
                      <a:r>
                        <a:rPr lang="en-US" dirty="0"/>
                        <a:t>Determine </a:t>
                      </a:r>
                      <a:r>
                        <a:rPr lang="en-US" b="1" dirty="0"/>
                        <a:t>data decision rules </a:t>
                      </a:r>
                      <a:r>
                        <a:rPr lang="en-US" dirty="0"/>
                        <a:t>that will enable you to have a “just right” amount of data</a:t>
                      </a:r>
                    </a:p>
                  </a:txBody>
                  <a:tcPr/>
                </a:tc>
                <a:extLst>
                  <a:ext uri="{0D108BD9-81ED-4DB2-BD59-A6C34878D82A}">
                    <a16:rowId xmlns:a16="http://schemas.microsoft.com/office/drawing/2014/main" val="1396817220"/>
                  </a:ext>
                </a:extLst>
              </a:tr>
              <a:tr h="370840">
                <a:tc>
                  <a:txBody>
                    <a:bodyPr/>
                    <a:lstStyle/>
                    <a:p>
                      <a:r>
                        <a:rPr lang="en-US" dirty="0"/>
                        <a:t>We are wasting too much </a:t>
                      </a:r>
                      <a:r>
                        <a:rPr lang="en-US" b="1" dirty="0"/>
                        <a:t>paper</a:t>
                      </a:r>
                    </a:p>
                  </a:txBody>
                  <a:tcPr/>
                </a:tc>
                <a:tc>
                  <a:txBody>
                    <a:bodyPr/>
                    <a:lstStyle/>
                    <a:p>
                      <a:r>
                        <a:rPr lang="en-US" b="1" dirty="0"/>
                        <a:t>Paperless referrals!</a:t>
                      </a:r>
                    </a:p>
                  </a:txBody>
                  <a:tcPr/>
                </a:tc>
                <a:extLst>
                  <a:ext uri="{0D108BD9-81ED-4DB2-BD59-A6C34878D82A}">
                    <a16:rowId xmlns:a16="http://schemas.microsoft.com/office/drawing/2014/main" val="2814174539"/>
                  </a:ext>
                </a:extLst>
              </a:tr>
              <a:tr h="370840">
                <a:tc>
                  <a:txBody>
                    <a:bodyPr/>
                    <a:lstStyle/>
                    <a:p>
                      <a:r>
                        <a:rPr lang="en-US" dirty="0"/>
                        <a:t>We don’t know how to utilize </a:t>
                      </a:r>
                      <a:r>
                        <a:rPr lang="en-US" b="1" dirty="0"/>
                        <a:t>SWIS/PBIS Apps </a:t>
                      </a:r>
                      <a:r>
                        <a:rPr lang="en-US" dirty="0"/>
                        <a:t>to its full capacity</a:t>
                      </a:r>
                    </a:p>
                  </a:txBody>
                  <a:tcPr/>
                </a:tc>
                <a:tc>
                  <a:txBody>
                    <a:bodyPr/>
                    <a:lstStyle/>
                    <a:p>
                      <a:r>
                        <a:rPr lang="en-US" b="1" dirty="0"/>
                        <a:t>Webinars </a:t>
                      </a:r>
                      <a:r>
                        <a:rPr lang="en-US" dirty="0"/>
                        <a:t>(SWIS, SWIS-CICO, TFI); Videos on </a:t>
                      </a:r>
                      <a:r>
                        <a:rPr lang="en-US" b="1" dirty="0"/>
                        <a:t>PBIS Apps website</a:t>
                      </a:r>
                      <a:r>
                        <a:rPr lang="en-US" dirty="0"/>
                        <a:t>; possible session at BEST </a:t>
                      </a:r>
                      <a:r>
                        <a:rPr lang="en-US" b="1" dirty="0"/>
                        <a:t>Summer Institute</a:t>
                      </a:r>
                      <a:r>
                        <a:rPr lang="en-US" dirty="0"/>
                        <a:t>; time during networking session</a:t>
                      </a:r>
                      <a:r>
                        <a:rPr lang="en-US" b="1" dirty="0"/>
                        <a:t> today</a:t>
                      </a:r>
                      <a:r>
                        <a:rPr lang="en-US" dirty="0"/>
                        <a:t>!</a:t>
                      </a:r>
                    </a:p>
                  </a:txBody>
                  <a:tcPr/>
                </a:tc>
                <a:extLst>
                  <a:ext uri="{0D108BD9-81ED-4DB2-BD59-A6C34878D82A}">
                    <a16:rowId xmlns:a16="http://schemas.microsoft.com/office/drawing/2014/main" val="133588290"/>
                  </a:ext>
                </a:extLst>
              </a:tr>
              <a:tr h="370840">
                <a:tc>
                  <a:txBody>
                    <a:bodyPr/>
                    <a:lstStyle/>
                    <a:p>
                      <a:r>
                        <a:rPr lang="en-US" dirty="0"/>
                        <a:t>We don’t know how to capture the data of students on </a:t>
                      </a:r>
                      <a:r>
                        <a:rPr lang="en-US" b="1" dirty="0"/>
                        <a:t>Tier III plans</a:t>
                      </a:r>
                    </a:p>
                  </a:txBody>
                  <a:tcPr/>
                </a:tc>
                <a:tc>
                  <a:txBody>
                    <a:bodyPr/>
                    <a:lstStyle/>
                    <a:p>
                      <a:r>
                        <a:rPr lang="en-US" dirty="0"/>
                        <a:t>Determine </a:t>
                      </a:r>
                      <a:r>
                        <a:rPr lang="en-US" b="1" dirty="0"/>
                        <a:t>data decision rules </a:t>
                      </a:r>
                      <a:r>
                        <a:rPr lang="en-US" dirty="0"/>
                        <a:t>that will enable you to have the data you need for these students/school-wide without overwhelming those responsible</a:t>
                      </a:r>
                    </a:p>
                  </a:txBody>
                  <a:tcPr/>
                </a:tc>
                <a:extLst>
                  <a:ext uri="{0D108BD9-81ED-4DB2-BD59-A6C34878D82A}">
                    <a16:rowId xmlns:a16="http://schemas.microsoft.com/office/drawing/2014/main" val="1899142083"/>
                  </a:ext>
                </a:extLst>
              </a:tr>
            </a:tbl>
          </a:graphicData>
        </a:graphic>
      </p:graphicFrame>
    </p:spTree>
    <p:extLst>
      <p:ext uri="{BB962C8B-B14F-4D97-AF65-F5344CB8AC3E}">
        <p14:creationId xmlns:p14="http://schemas.microsoft.com/office/powerpoint/2010/main" val="902034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3. Student Data for Decision-Making</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fontScale="92500" lnSpcReduction="10000"/>
          </a:bodyPr>
          <a:lstStyle/>
          <a:p>
            <a:r>
              <a:rPr lang="en-US" sz="3600" dirty="0"/>
              <a:t>Conversation Starters:</a:t>
            </a:r>
          </a:p>
          <a:p>
            <a:pPr lvl="1"/>
            <a:r>
              <a:rPr lang="en-US" sz="3200" dirty="0"/>
              <a:t>Do you have too much, too little, or just the right </a:t>
            </a:r>
            <a:r>
              <a:rPr lang="en-US" sz="3200" b="1" dirty="0"/>
              <a:t>amount</a:t>
            </a:r>
            <a:r>
              <a:rPr lang="en-US" sz="3200" dirty="0"/>
              <a:t> of data?</a:t>
            </a:r>
          </a:p>
          <a:p>
            <a:pPr lvl="1"/>
            <a:r>
              <a:rPr lang="en-US" sz="3200" dirty="0"/>
              <a:t>How do you </a:t>
            </a:r>
            <a:r>
              <a:rPr lang="en-US" sz="3200" b="1" dirty="0"/>
              <a:t>encourage</a:t>
            </a:r>
            <a:r>
              <a:rPr lang="en-US" sz="3200" dirty="0"/>
              <a:t> staff to document behavior?</a:t>
            </a:r>
          </a:p>
          <a:p>
            <a:pPr lvl="1"/>
            <a:r>
              <a:rPr lang="en-US" sz="3200" dirty="0"/>
              <a:t>What </a:t>
            </a:r>
            <a:r>
              <a:rPr lang="en-US" sz="3200" b="1" dirty="0"/>
              <a:t>data decision rules </a:t>
            </a:r>
            <a:r>
              <a:rPr lang="en-US" sz="3200" dirty="0"/>
              <a:t>do you have? What data decision rules are you in need of?</a:t>
            </a:r>
          </a:p>
          <a:p>
            <a:pPr lvl="1"/>
            <a:r>
              <a:rPr lang="en-US" sz="3200" dirty="0"/>
              <a:t>Are you using </a:t>
            </a:r>
            <a:r>
              <a:rPr lang="en-US" sz="3200" b="1" dirty="0"/>
              <a:t>paperless referrals</a:t>
            </a:r>
            <a:r>
              <a:rPr lang="en-US" sz="3200" dirty="0"/>
              <a:t>? Have you looked into it?</a:t>
            </a:r>
          </a:p>
          <a:p>
            <a:pPr lvl="1"/>
            <a:r>
              <a:rPr lang="en-US" sz="3200" dirty="0"/>
              <a:t>How do you document behaviors of students on </a:t>
            </a:r>
            <a:r>
              <a:rPr lang="en-US" sz="3200" b="1" dirty="0"/>
              <a:t>Tier III plans</a:t>
            </a:r>
            <a:r>
              <a:rPr lang="en-US" sz="3200" dirty="0"/>
              <a:t>?</a:t>
            </a:r>
          </a:p>
          <a:p>
            <a:pPr lvl="1"/>
            <a:r>
              <a:rPr lang="en-US" sz="3200" dirty="0"/>
              <a:t>Do you have a way of tracking </a:t>
            </a:r>
            <a:r>
              <a:rPr lang="en-US" sz="3200" b="1" dirty="0"/>
              <a:t>positive behaviors</a:t>
            </a:r>
            <a:r>
              <a:rPr lang="en-US" sz="3200" dirty="0"/>
              <a:t>?</a:t>
            </a:r>
          </a:p>
          <a:p>
            <a:pPr lvl="1"/>
            <a:r>
              <a:rPr lang="en-US" sz="3200" dirty="0"/>
              <a:t>What </a:t>
            </a:r>
            <a:r>
              <a:rPr lang="en-US" sz="3200" b="1" dirty="0"/>
              <a:t>resources</a:t>
            </a:r>
            <a:r>
              <a:rPr lang="en-US" sz="3200" dirty="0"/>
              <a:t> can you share?</a:t>
            </a:r>
          </a:p>
          <a:p>
            <a:pPr lvl="1"/>
            <a:endParaRPr lang="en-US" sz="3200" dirty="0"/>
          </a:p>
          <a:p>
            <a:pPr lvl="1"/>
            <a:endParaRPr lang="en-US" sz="3200" dirty="0"/>
          </a:p>
          <a:p>
            <a:endParaRPr lang="en-US" sz="3600" dirty="0"/>
          </a:p>
        </p:txBody>
      </p:sp>
    </p:spTree>
    <p:extLst>
      <p:ext uri="{BB962C8B-B14F-4D97-AF65-F5344CB8AC3E}">
        <p14:creationId xmlns:p14="http://schemas.microsoft.com/office/powerpoint/2010/main" val="2367066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4018-6162-754D-9DB6-A92BE434D180}"/>
              </a:ext>
            </a:extLst>
          </p:cNvPr>
          <p:cNvSpPr>
            <a:spLocks noGrp="1"/>
          </p:cNvSpPr>
          <p:nvPr>
            <p:ph type="title"/>
          </p:nvPr>
        </p:nvSpPr>
        <p:spPr/>
        <p:txBody>
          <a:bodyPr/>
          <a:lstStyle/>
          <a:p>
            <a:r>
              <a:rPr lang="en-US" b="1" dirty="0">
                <a:solidFill>
                  <a:schemeClr val="accent6">
                    <a:lumMod val="50000"/>
                  </a:schemeClr>
                </a:solidFill>
              </a:rPr>
              <a:t>4. Presenting/Reporting Data </a:t>
            </a:r>
          </a:p>
        </p:txBody>
      </p:sp>
      <p:sp>
        <p:nvSpPr>
          <p:cNvPr id="3" name="Content Placeholder 2">
            <a:extLst>
              <a:ext uri="{FF2B5EF4-FFF2-40B4-BE49-F238E27FC236}">
                <a16:creationId xmlns:a16="http://schemas.microsoft.com/office/drawing/2014/main" id="{BD171B78-D0FE-F24C-9D50-82CCBCBBB1AC}"/>
              </a:ext>
            </a:extLst>
          </p:cNvPr>
          <p:cNvSpPr>
            <a:spLocks noGrp="1"/>
          </p:cNvSpPr>
          <p:nvPr>
            <p:ph sz="half" idx="1"/>
          </p:nvPr>
        </p:nvSpPr>
        <p:spPr/>
        <p:txBody>
          <a:bodyPr>
            <a:normAutofit fontScale="92500" lnSpcReduction="10000"/>
          </a:bodyPr>
          <a:lstStyle/>
          <a:p>
            <a:r>
              <a:rPr lang="en-US" dirty="0"/>
              <a:t>Who are your stakeholders?</a:t>
            </a:r>
          </a:p>
          <a:p>
            <a:r>
              <a:rPr lang="en-US" dirty="0"/>
              <a:t>What data should you share?</a:t>
            </a:r>
          </a:p>
          <a:p>
            <a:pPr lvl="1"/>
            <a:r>
              <a:rPr lang="en-US" dirty="0"/>
              <a:t>Fidelity Data</a:t>
            </a:r>
          </a:p>
          <a:p>
            <a:pPr lvl="2"/>
            <a:r>
              <a:rPr lang="en-US" dirty="0"/>
              <a:t>TFI</a:t>
            </a:r>
          </a:p>
          <a:p>
            <a:pPr lvl="2"/>
            <a:r>
              <a:rPr lang="en-US" dirty="0"/>
              <a:t>SAS</a:t>
            </a:r>
          </a:p>
          <a:p>
            <a:pPr lvl="1"/>
            <a:r>
              <a:rPr lang="en-US" dirty="0"/>
              <a:t>Outcome Data</a:t>
            </a:r>
          </a:p>
          <a:p>
            <a:pPr lvl="2"/>
            <a:r>
              <a:rPr lang="en-US" dirty="0"/>
              <a:t>ODRs</a:t>
            </a:r>
          </a:p>
          <a:p>
            <a:pPr lvl="2"/>
            <a:r>
              <a:rPr lang="en-US" dirty="0"/>
              <a:t>Climate</a:t>
            </a:r>
          </a:p>
          <a:p>
            <a:pPr lvl="2"/>
            <a:r>
              <a:rPr lang="en-US" dirty="0"/>
              <a:t>Family Engagement</a:t>
            </a:r>
          </a:p>
          <a:p>
            <a:pPr lvl="2"/>
            <a:r>
              <a:rPr lang="en-US" dirty="0"/>
              <a:t>Academics</a:t>
            </a:r>
          </a:p>
          <a:p>
            <a:pPr lvl="2"/>
            <a:r>
              <a:rPr lang="en-US" dirty="0"/>
              <a:t>Graduation rates</a:t>
            </a:r>
          </a:p>
          <a:p>
            <a:pPr lvl="2"/>
            <a:r>
              <a:rPr lang="en-US" dirty="0"/>
              <a:t>Attendance</a:t>
            </a:r>
          </a:p>
          <a:p>
            <a:pPr lvl="2"/>
            <a:r>
              <a:rPr lang="en-US" dirty="0"/>
              <a:t>Staff Retention</a:t>
            </a:r>
          </a:p>
        </p:txBody>
      </p:sp>
      <p:sp>
        <p:nvSpPr>
          <p:cNvPr id="4" name="Content Placeholder 3">
            <a:extLst>
              <a:ext uri="{FF2B5EF4-FFF2-40B4-BE49-F238E27FC236}">
                <a16:creationId xmlns:a16="http://schemas.microsoft.com/office/drawing/2014/main" id="{A6E59CC1-F099-EE4E-9FBA-31E1616B109F}"/>
              </a:ext>
            </a:extLst>
          </p:cNvPr>
          <p:cNvSpPr>
            <a:spLocks noGrp="1"/>
          </p:cNvSpPr>
          <p:nvPr>
            <p:ph sz="half" idx="2"/>
          </p:nvPr>
        </p:nvSpPr>
        <p:spPr>
          <a:xfrm>
            <a:off x="6172200" y="1825625"/>
            <a:ext cx="5181600" cy="4351338"/>
          </a:xfrm>
        </p:spPr>
        <p:txBody>
          <a:bodyPr>
            <a:normAutofit/>
          </a:bodyPr>
          <a:lstStyle/>
          <a:p>
            <a:r>
              <a:rPr lang="en-US" sz="2600" dirty="0"/>
              <a:t>When should you share the data?</a:t>
            </a:r>
          </a:p>
          <a:p>
            <a:r>
              <a:rPr lang="en-US" sz="2600" dirty="0"/>
              <a:t>Where/how should you share it?</a:t>
            </a:r>
          </a:p>
          <a:p>
            <a:r>
              <a:rPr lang="en-US" sz="2600" dirty="0"/>
              <a:t>Why should you share data with stakeholders?</a:t>
            </a:r>
          </a:p>
        </p:txBody>
      </p:sp>
    </p:spTree>
    <p:extLst>
      <p:ext uri="{BB962C8B-B14F-4D97-AF65-F5344CB8AC3E}">
        <p14:creationId xmlns:p14="http://schemas.microsoft.com/office/powerpoint/2010/main" val="3841891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4. Presenting/Reporting Data </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fontScale="92500" lnSpcReduction="20000"/>
          </a:bodyPr>
          <a:lstStyle/>
          <a:p>
            <a:r>
              <a:rPr lang="en-US" sz="3200" dirty="0"/>
              <a:t>Conversation Starters:</a:t>
            </a:r>
          </a:p>
          <a:p>
            <a:pPr lvl="1"/>
            <a:r>
              <a:rPr lang="en-US" sz="2800" b="1" dirty="0"/>
              <a:t>Who</a:t>
            </a:r>
            <a:r>
              <a:rPr lang="en-US" sz="2800" dirty="0"/>
              <a:t> do you share data with currently? What stakeholders are you missing?</a:t>
            </a:r>
          </a:p>
          <a:p>
            <a:pPr lvl="1"/>
            <a:r>
              <a:rPr lang="en-US" sz="2800" dirty="0"/>
              <a:t>What </a:t>
            </a:r>
            <a:r>
              <a:rPr lang="en-US" sz="2800" b="1" dirty="0"/>
              <a:t>methods</a:t>
            </a:r>
            <a:r>
              <a:rPr lang="en-US" sz="2800" dirty="0"/>
              <a:t> have you used to share your data?</a:t>
            </a:r>
          </a:p>
          <a:p>
            <a:pPr lvl="1"/>
            <a:r>
              <a:rPr lang="en-US" sz="2800" dirty="0"/>
              <a:t>What </a:t>
            </a:r>
            <a:r>
              <a:rPr lang="en-US" sz="2800" b="1" dirty="0"/>
              <a:t>outcome data</a:t>
            </a:r>
            <a:r>
              <a:rPr lang="en-US" sz="2800" dirty="0"/>
              <a:t> to you have access to? How can you utilize it?</a:t>
            </a:r>
          </a:p>
          <a:p>
            <a:pPr lvl="1"/>
            <a:endParaRPr lang="en-US" sz="2800" dirty="0"/>
          </a:p>
          <a:p>
            <a:r>
              <a:rPr lang="en-US" sz="3200" dirty="0"/>
              <a:t>Time to create staff presentations to share fidelity data (template provided)</a:t>
            </a:r>
          </a:p>
          <a:p>
            <a:pPr lvl="1"/>
            <a:r>
              <a:rPr lang="en-US" dirty="0"/>
              <a:t>Acknowledgements for completing SAS + TFI, Summary of Results, Strengths, and Challenges</a:t>
            </a:r>
          </a:p>
          <a:p>
            <a:pPr lvl="1"/>
            <a:r>
              <a:rPr lang="en-US" dirty="0"/>
              <a:t>Three goals</a:t>
            </a:r>
            <a:br>
              <a:rPr lang="en-US" dirty="0"/>
            </a:br>
            <a:endParaRPr lang="en-US" sz="2800" dirty="0"/>
          </a:p>
          <a:p>
            <a:endParaRPr lang="en-US" sz="3200" dirty="0"/>
          </a:p>
          <a:p>
            <a:endParaRPr lang="en-US" sz="3200" dirty="0"/>
          </a:p>
        </p:txBody>
      </p:sp>
    </p:spTree>
    <p:extLst>
      <p:ext uri="{BB962C8B-B14F-4D97-AF65-F5344CB8AC3E}">
        <p14:creationId xmlns:p14="http://schemas.microsoft.com/office/powerpoint/2010/main" val="77264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1071-CBDA-D649-BAB1-C31140D0C4DB}"/>
              </a:ext>
            </a:extLst>
          </p:cNvPr>
          <p:cNvSpPr>
            <a:spLocks noGrp="1"/>
          </p:cNvSpPr>
          <p:nvPr>
            <p:ph type="title"/>
          </p:nvPr>
        </p:nvSpPr>
        <p:spPr/>
        <p:txBody>
          <a:bodyPr/>
          <a:lstStyle/>
          <a:p>
            <a:r>
              <a:rPr lang="en-US" b="1" dirty="0">
                <a:solidFill>
                  <a:schemeClr val="accent6">
                    <a:lumMod val="50000"/>
                  </a:schemeClr>
                </a:solidFill>
              </a:rPr>
              <a:t>5. Sustainability Strategies</a:t>
            </a:r>
          </a:p>
        </p:txBody>
      </p:sp>
      <p:sp>
        <p:nvSpPr>
          <p:cNvPr id="3" name="Content Placeholder 2">
            <a:extLst>
              <a:ext uri="{FF2B5EF4-FFF2-40B4-BE49-F238E27FC236}">
                <a16:creationId xmlns:a16="http://schemas.microsoft.com/office/drawing/2014/main" id="{E5EDC7AC-A60D-0F40-B446-4C691B13FF79}"/>
              </a:ext>
            </a:extLst>
          </p:cNvPr>
          <p:cNvSpPr>
            <a:spLocks noGrp="1"/>
          </p:cNvSpPr>
          <p:nvPr>
            <p:ph idx="1"/>
          </p:nvPr>
        </p:nvSpPr>
        <p:spPr>
          <a:xfrm>
            <a:off x="838200" y="1825625"/>
            <a:ext cx="5854700" cy="4351338"/>
          </a:xfrm>
        </p:spPr>
        <p:txBody>
          <a:bodyPr/>
          <a:lstStyle/>
          <a:p>
            <a:pPr fontAlgn="base"/>
            <a:r>
              <a:rPr lang="en-US" dirty="0"/>
              <a:t>Administrator support</a:t>
            </a:r>
          </a:p>
          <a:p>
            <a:pPr fontAlgn="base"/>
            <a:r>
              <a:rPr lang="en-US" dirty="0"/>
              <a:t>Staff support, buy-in, acknowledgement</a:t>
            </a:r>
          </a:p>
          <a:p>
            <a:pPr fontAlgn="base"/>
            <a:r>
              <a:rPr lang="en-US" dirty="0"/>
              <a:t>Strong Team</a:t>
            </a:r>
          </a:p>
          <a:p>
            <a:pPr fontAlgn="base"/>
            <a:r>
              <a:rPr lang="en-US" dirty="0"/>
              <a:t>Use of data</a:t>
            </a:r>
          </a:p>
          <a:p>
            <a:pPr fontAlgn="base"/>
            <a:r>
              <a:rPr lang="en-US" dirty="0"/>
              <a:t>Coaching</a:t>
            </a:r>
          </a:p>
        </p:txBody>
      </p:sp>
      <p:pic>
        <p:nvPicPr>
          <p:cNvPr id="5" name="Picture 4">
            <a:extLst>
              <a:ext uri="{FF2B5EF4-FFF2-40B4-BE49-F238E27FC236}">
                <a16:creationId xmlns:a16="http://schemas.microsoft.com/office/drawing/2014/main" id="{B0E696FD-F221-1144-86DD-E0E5071C30DF}"/>
              </a:ext>
            </a:extLst>
          </p:cNvPr>
          <p:cNvPicPr>
            <a:picLocks noChangeAspect="1"/>
          </p:cNvPicPr>
          <p:nvPr/>
        </p:nvPicPr>
        <p:blipFill rotWithShape="1">
          <a:blip r:embed="rId3"/>
          <a:srcRect l="10417" t="17407" r="8611"/>
          <a:stretch/>
        </p:blipFill>
        <p:spPr>
          <a:xfrm>
            <a:off x="5384800" y="1562265"/>
            <a:ext cx="6705599" cy="5129841"/>
          </a:xfrm>
          <a:prstGeom prst="rect">
            <a:avLst/>
          </a:prstGeom>
        </p:spPr>
      </p:pic>
    </p:spTree>
    <p:extLst>
      <p:ext uri="{BB962C8B-B14F-4D97-AF65-F5344CB8AC3E}">
        <p14:creationId xmlns:p14="http://schemas.microsoft.com/office/powerpoint/2010/main" val="305623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5. Sustainability Strategies</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a:bodyPr>
          <a:lstStyle/>
          <a:p>
            <a:r>
              <a:rPr lang="en-US" sz="3200" dirty="0"/>
              <a:t>Conversation Starters:</a:t>
            </a:r>
          </a:p>
          <a:p>
            <a:pPr lvl="1"/>
            <a:r>
              <a:rPr lang="en-US" sz="2800" dirty="0"/>
              <a:t>How does your </a:t>
            </a:r>
            <a:r>
              <a:rPr lang="en-US" sz="2800" b="1" dirty="0"/>
              <a:t>administrator</a:t>
            </a:r>
            <a:r>
              <a:rPr lang="en-US" sz="2800" dirty="0"/>
              <a:t> show support of PBIS?</a:t>
            </a:r>
          </a:p>
          <a:p>
            <a:pPr lvl="1"/>
            <a:r>
              <a:rPr lang="en-US" sz="2800" dirty="0"/>
              <a:t>How do you encourage </a:t>
            </a:r>
            <a:r>
              <a:rPr lang="en-US" sz="2800" b="1" dirty="0"/>
              <a:t>staff buy-in</a:t>
            </a:r>
            <a:r>
              <a:rPr lang="en-US" sz="2800" dirty="0"/>
              <a:t>?</a:t>
            </a:r>
          </a:p>
          <a:p>
            <a:pPr lvl="1"/>
            <a:r>
              <a:rPr lang="en-US" sz="2800" dirty="0"/>
              <a:t>What are the strengths of your </a:t>
            </a:r>
            <a:r>
              <a:rPr lang="en-US" sz="2800" b="1" dirty="0"/>
              <a:t>team</a:t>
            </a:r>
            <a:r>
              <a:rPr lang="en-US" sz="2800" dirty="0"/>
              <a:t>?</a:t>
            </a:r>
          </a:p>
          <a:p>
            <a:pPr lvl="1"/>
            <a:r>
              <a:rPr lang="en-US" sz="2800" dirty="0"/>
              <a:t>How does your team use/report </a:t>
            </a:r>
            <a:r>
              <a:rPr lang="en-US" sz="2800" b="1" dirty="0"/>
              <a:t>data</a:t>
            </a:r>
            <a:r>
              <a:rPr lang="en-US" sz="2800" dirty="0"/>
              <a:t>?</a:t>
            </a:r>
          </a:p>
          <a:p>
            <a:pPr lvl="1"/>
            <a:r>
              <a:rPr lang="en-US" sz="2800" dirty="0"/>
              <a:t>Have you utilized </a:t>
            </a:r>
            <a:r>
              <a:rPr lang="en-US" sz="2800" b="1" dirty="0"/>
              <a:t>coaching</a:t>
            </a:r>
            <a:r>
              <a:rPr lang="en-US" sz="2800" dirty="0"/>
              <a:t>? What has your coach helped your school with?</a:t>
            </a:r>
          </a:p>
          <a:p>
            <a:pPr lvl="1"/>
            <a:r>
              <a:rPr lang="en-US" sz="2800" dirty="0"/>
              <a:t>What have you done to </a:t>
            </a:r>
            <a:r>
              <a:rPr lang="en-US" sz="2800" b="1" dirty="0"/>
              <a:t>“spice up” </a:t>
            </a:r>
            <a:r>
              <a:rPr lang="en-US" sz="2800" dirty="0"/>
              <a:t>PBIS in your school in order to help it sustain?</a:t>
            </a:r>
          </a:p>
          <a:p>
            <a:endParaRPr lang="en-US" sz="3200" dirty="0"/>
          </a:p>
        </p:txBody>
      </p:sp>
    </p:spTree>
    <p:extLst>
      <p:ext uri="{BB962C8B-B14F-4D97-AF65-F5344CB8AC3E}">
        <p14:creationId xmlns:p14="http://schemas.microsoft.com/office/powerpoint/2010/main" val="556433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19E6-D69A-E943-A4AD-C879E5337714}"/>
              </a:ext>
            </a:extLst>
          </p:cNvPr>
          <p:cNvSpPr>
            <a:spLocks noGrp="1"/>
          </p:cNvSpPr>
          <p:nvPr>
            <p:ph type="title"/>
          </p:nvPr>
        </p:nvSpPr>
        <p:spPr>
          <a:xfrm>
            <a:off x="838200" y="365125"/>
            <a:ext cx="10515600" cy="1325563"/>
          </a:xfrm>
        </p:spPr>
        <p:txBody>
          <a:bodyPr/>
          <a:lstStyle/>
          <a:p>
            <a:r>
              <a:rPr lang="en-US" b="1" dirty="0">
                <a:solidFill>
                  <a:schemeClr val="accent6">
                    <a:lumMod val="50000"/>
                  </a:schemeClr>
                </a:solidFill>
              </a:rPr>
              <a:t>6. SU/SD and School Coordinators</a:t>
            </a:r>
          </a:p>
        </p:txBody>
      </p:sp>
      <p:sp>
        <p:nvSpPr>
          <p:cNvPr id="3" name="Content Placeholder 2">
            <a:extLst>
              <a:ext uri="{FF2B5EF4-FFF2-40B4-BE49-F238E27FC236}">
                <a16:creationId xmlns:a16="http://schemas.microsoft.com/office/drawing/2014/main" id="{42918A5D-37D7-6641-A3EF-087274C3A796}"/>
              </a:ext>
            </a:extLst>
          </p:cNvPr>
          <p:cNvSpPr>
            <a:spLocks noGrp="1"/>
          </p:cNvSpPr>
          <p:nvPr>
            <p:ph idx="1"/>
          </p:nvPr>
        </p:nvSpPr>
        <p:spPr>
          <a:xfrm>
            <a:off x="838200" y="1825625"/>
            <a:ext cx="7654636" cy="4351338"/>
          </a:xfrm>
        </p:spPr>
        <p:txBody>
          <a:bodyPr/>
          <a:lstStyle/>
          <a:p>
            <a:pPr fontAlgn="base"/>
            <a:r>
              <a:rPr lang="en-US" dirty="0"/>
              <a:t>System-wide support for PBIS at the school and SU/SD level is key to sustainability</a:t>
            </a:r>
          </a:p>
          <a:p>
            <a:pPr fontAlgn="base"/>
            <a:r>
              <a:rPr lang="en-US" dirty="0"/>
              <a:t>Coordinator Checklists</a:t>
            </a:r>
          </a:p>
        </p:txBody>
      </p:sp>
      <p:pic>
        <p:nvPicPr>
          <p:cNvPr id="5" name="Picture 4">
            <a:extLst>
              <a:ext uri="{FF2B5EF4-FFF2-40B4-BE49-F238E27FC236}">
                <a16:creationId xmlns:a16="http://schemas.microsoft.com/office/drawing/2014/main" id="{D8B3EEAD-3894-2E43-AA04-D13FC7FD6115}"/>
              </a:ext>
            </a:extLst>
          </p:cNvPr>
          <p:cNvPicPr>
            <a:picLocks noChangeAspect="1"/>
          </p:cNvPicPr>
          <p:nvPr/>
        </p:nvPicPr>
        <p:blipFill rotWithShape="1">
          <a:blip r:embed="rId3"/>
          <a:srcRect t="12754"/>
          <a:stretch/>
        </p:blipFill>
        <p:spPr>
          <a:xfrm>
            <a:off x="8656615" y="232857"/>
            <a:ext cx="3239491" cy="3768437"/>
          </a:xfrm>
          <a:prstGeom prst="rect">
            <a:avLst/>
          </a:prstGeom>
        </p:spPr>
      </p:pic>
      <p:pic>
        <p:nvPicPr>
          <p:cNvPr id="4" name="Picture 3">
            <a:hlinkClick r:id="rId4"/>
            <a:extLst>
              <a:ext uri="{FF2B5EF4-FFF2-40B4-BE49-F238E27FC236}">
                <a16:creationId xmlns:a16="http://schemas.microsoft.com/office/drawing/2014/main" id="{6F9F4C9E-244B-084D-9619-1F8BB91A017F}"/>
              </a:ext>
            </a:extLst>
          </p:cNvPr>
          <p:cNvPicPr>
            <a:picLocks noChangeAspect="1"/>
          </p:cNvPicPr>
          <p:nvPr/>
        </p:nvPicPr>
        <p:blipFill>
          <a:blip r:embed="rId5"/>
          <a:stretch>
            <a:fillRect/>
          </a:stretch>
        </p:blipFill>
        <p:spPr>
          <a:xfrm rot="894897">
            <a:off x="4729005" y="3058312"/>
            <a:ext cx="3945154" cy="3462439"/>
          </a:xfrm>
          <a:prstGeom prst="rect">
            <a:avLst/>
          </a:prstGeom>
        </p:spPr>
      </p:pic>
    </p:spTree>
    <p:extLst>
      <p:ext uri="{BB962C8B-B14F-4D97-AF65-F5344CB8AC3E}">
        <p14:creationId xmlns:p14="http://schemas.microsoft.com/office/powerpoint/2010/main" val="884201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F33914A-8E5A-F54D-9483-DFB0846467DB}"/>
              </a:ext>
            </a:extLst>
          </p:cNvPr>
          <p:cNvSpPr>
            <a:spLocks noGrp="1"/>
          </p:cNvSpPr>
          <p:nvPr>
            <p:ph type="title"/>
          </p:nvPr>
        </p:nvSpPr>
        <p:spPr/>
        <p:txBody>
          <a:bodyPr/>
          <a:lstStyle/>
          <a:p>
            <a:r>
              <a:rPr lang="en-US" altLang="en-US" b="1" dirty="0" err="1">
                <a:solidFill>
                  <a:schemeClr val="accent6">
                    <a:lumMod val="50000"/>
                  </a:schemeClr>
                </a:solidFill>
                <a:ea typeface="ＭＳ Ｐゴシック" panose="020B0600070205080204" pitchFamily="34" charset="-128"/>
              </a:rPr>
              <a:t>Maitre’d</a:t>
            </a:r>
            <a:endParaRPr lang="en-US" altLang="en-US" b="1" dirty="0">
              <a:solidFill>
                <a:schemeClr val="accent6">
                  <a:lumMod val="50000"/>
                </a:schemeClr>
              </a:solidFill>
              <a:ea typeface="ＭＳ Ｐゴシック" panose="020B0600070205080204" pitchFamily="34" charset="-128"/>
            </a:endParaRPr>
          </a:p>
        </p:txBody>
      </p:sp>
      <p:sp>
        <p:nvSpPr>
          <p:cNvPr id="38914" name="Content Placeholder 2">
            <a:extLst>
              <a:ext uri="{FF2B5EF4-FFF2-40B4-BE49-F238E27FC236}">
                <a16:creationId xmlns:a16="http://schemas.microsoft.com/office/drawing/2014/main" id="{22FA9359-AF48-264D-9AA2-B2FF57640449}"/>
              </a:ext>
            </a:extLst>
          </p:cNvPr>
          <p:cNvSpPr>
            <a:spLocks noGrp="1"/>
          </p:cNvSpPr>
          <p:nvPr>
            <p:ph idx="1"/>
          </p:nvPr>
        </p:nvSpPr>
        <p:spPr>
          <a:xfrm>
            <a:off x="838200" y="1825625"/>
            <a:ext cx="10515600" cy="4532972"/>
          </a:xfrm>
        </p:spPr>
        <p:txBody>
          <a:bodyPr>
            <a:normAutofit lnSpcReduction="10000"/>
          </a:bodyPr>
          <a:lstStyle/>
          <a:p>
            <a:r>
              <a:rPr lang="en-US" altLang="en-US" dirty="0">
                <a:ea typeface="ＭＳ Ｐゴシック" panose="020B0600070205080204" pitchFamily="34" charset="-128"/>
              </a:rPr>
              <a:t>Table for 2!</a:t>
            </a:r>
          </a:p>
          <a:p>
            <a:r>
              <a:rPr lang="en-US" altLang="en-US" dirty="0">
                <a:ea typeface="ＭＳ Ｐゴシック" panose="020B0600070205080204" pitchFamily="34" charset="-128"/>
              </a:rPr>
              <a:t>Introduce yourself.</a:t>
            </a:r>
          </a:p>
          <a:p>
            <a:r>
              <a:rPr lang="en-US" altLang="en-US" dirty="0">
                <a:ea typeface="ＭＳ Ｐゴシック" panose="020B0600070205080204" pitchFamily="34" charset="-128"/>
              </a:rPr>
              <a:t>Answer this question:</a:t>
            </a:r>
          </a:p>
          <a:p>
            <a:pPr lvl="1"/>
            <a:r>
              <a:rPr lang="en-US" altLang="en-US" dirty="0">
                <a:ea typeface="ＭＳ Ｐゴシック" panose="020B0600070205080204" pitchFamily="34" charset="-128"/>
              </a:rPr>
              <a:t>Describe the strengths and challenges of 1-2 of the following core practices at your school:</a:t>
            </a:r>
          </a:p>
          <a:p>
            <a:pPr lvl="2"/>
            <a:r>
              <a:rPr lang="en-US" altLang="en-US" sz="2400" dirty="0">
                <a:ea typeface="ＭＳ Ｐゴシック" panose="020B0600070205080204" pitchFamily="34" charset="-128"/>
              </a:rPr>
              <a:t>Teaching expectations</a:t>
            </a:r>
          </a:p>
          <a:p>
            <a:pPr lvl="2"/>
            <a:r>
              <a:rPr lang="en-US" altLang="en-US" sz="2400" dirty="0">
                <a:ea typeface="ＭＳ Ｐゴシック" panose="020B0600070205080204" pitchFamily="34" charset="-128"/>
              </a:rPr>
              <a:t>Acknowledgements - student, class, school-wide, staff</a:t>
            </a:r>
          </a:p>
          <a:p>
            <a:pPr lvl="2"/>
            <a:r>
              <a:rPr lang="en-US" altLang="en-US" sz="2400" dirty="0">
                <a:ea typeface="ＭＳ Ｐゴシック" panose="020B0600070205080204" pitchFamily="34" charset="-128"/>
              </a:rPr>
              <a:t>Consistent responses to problem behavior</a:t>
            </a:r>
          </a:p>
          <a:p>
            <a:pPr lvl="2"/>
            <a:r>
              <a:rPr lang="en-US" altLang="en-US" sz="2400" dirty="0">
                <a:ea typeface="ＭＳ Ｐゴシック" panose="020B0600070205080204" pitchFamily="34" charset="-128"/>
              </a:rPr>
              <a:t>Check-in/Check-out</a:t>
            </a:r>
          </a:p>
          <a:p>
            <a:pPr lvl="2"/>
            <a:r>
              <a:rPr lang="en-US" altLang="en-US" sz="2400" dirty="0">
                <a:ea typeface="ＭＳ Ｐゴシック" panose="020B0600070205080204" pitchFamily="34" charset="-128"/>
              </a:rPr>
              <a:t>Other Targeted Interventions</a:t>
            </a:r>
          </a:p>
          <a:p>
            <a:pPr lvl="2"/>
            <a:r>
              <a:rPr lang="en-US" altLang="en-US" sz="2400" dirty="0">
                <a:ea typeface="ＭＳ Ｐゴシック" panose="020B0600070205080204" pitchFamily="34" charset="-128"/>
              </a:rPr>
              <a:t>Supporting students with FBA/BSP</a:t>
            </a:r>
          </a:p>
        </p:txBody>
      </p:sp>
      <p:pic>
        <p:nvPicPr>
          <p:cNvPr id="3" name="Picture 2">
            <a:extLst>
              <a:ext uri="{FF2B5EF4-FFF2-40B4-BE49-F238E27FC236}">
                <a16:creationId xmlns:a16="http://schemas.microsoft.com/office/drawing/2014/main" id="{5D0D8EAA-0E92-7E45-BA04-ADAF73263996}"/>
              </a:ext>
            </a:extLst>
          </p:cNvPr>
          <p:cNvPicPr>
            <a:picLocks noChangeAspect="1"/>
          </p:cNvPicPr>
          <p:nvPr/>
        </p:nvPicPr>
        <p:blipFill rotWithShape="1">
          <a:blip r:embed="rId3"/>
          <a:srcRect t="29286" b="15476"/>
          <a:stretch/>
        </p:blipFill>
        <p:spPr>
          <a:xfrm>
            <a:off x="8051402" y="233870"/>
            <a:ext cx="3888218" cy="2864930"/>
          </a:xfrm>
          <a:prstGeom prst="rect">
            <a:avLst/>
          </a:prstGeom>
        </p:spPr>
      </p:pic>
    </p:spTree>
    <p:extLst>
      <p:ext uri="{BB962C8B-B14F-4D97-AF65-F5344CB8AC3E}">
        <p14:creationId xmlns:p14="http://schemas.microsoft.com/office/powerpoint/2010/main" val="601306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6. SU/SD and School Coordinators</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a:bodyPr>
          <a:lstStyle/>
          <a:p>
            <a:r>
              <a:rPr lang="en-US" sz="3600" dirty="0"/>
              <a:t>Conversation Starters:</a:t>
            </a:r>
          </a:p>
          <a:p>
            <a:pPr lvl="1"/>
            <a:r>
              <a:rPr lang="en-US" sz="3200" dirty="0"/>
              <a:t>What is your </a:t>
            </a:r>
            <a:r>
              <a:rPr lang="en-US" sz="3200" b="1" dirty="0"/>
              <a:t>full-time role </a:t>
            </a:r>
            <a:r>
              <a:rPr lang="en-US" sz="3200" dirty="0"/>
              <a:t>in your school/district?</a:t>
            </a:r>
          </a:p>
          <a:p>
            <a:pPr lvl="1"/>
            <a:r>
              <a:rPr lang="en-US" sz="3200" dirty="0"/>
              <a:t>How much </a:t>
            </a:r>
            <a:r>
              <a:rPr lang="en-US" sz="3200" b="1" dirty="0"/>
              <a:t>time</a:t>
            </a:r>
            <a:r>
              <a:rPr lang="en-US" sz="3200" dirty="0"/>
              <a:t> do you have to devote to PBIS?</a:t>
            </a:r>
          </a:p>
          <a:p>
            <a:pPr lvl="1"/>
            <a:r>
              <a:rPr lang="en-US" sz="3200" dirty="0"/>
              <a:t>What is challenging about </a:t>
            </a:r>
            <a:r>
              <a:rPr lang="en-US" sz="3200" b="1" dirty="0"/>
              <a:t>balancing</a:t>
            </a:r>
            <a:r>
              <a:rPr lang="en-US" sz="3200" dirty="0"/>
              <a:t> your roles?</a:t>
            </a:r>
          </a:p>
          <a:p>
            <a:pPr lvl="1"/>
            <a:r>
              <a:rPr lang="en-US" sz="3200" dirty="0"/>
              <a:t>How do you manage your </a:t>
            </a:r>
            <a:r>
              <a:rPr lang="en-US" sz="3200" b="1" dirty="0"/>
              <a:t>responsibilities</a:t>
            </a:r>
            <a:r>
              <a:rPr lang="en-US" sz="3200" dirty="0"/>
              <a:t> as School or SU/SD Coordinator?</a:t>
            </a:r>
          </a:p>
          <a:p>
            <a:pPr lvl="1"/>
            <a:r>
              <a:rPr lang="en-US" sz="3200" dirty="0"/>
              <a:t>What is your </a:t>
            </a:r>
            <a:r>
              <a:rPr lang="en-US" sz="3200" b="1" dirty="0"/>
              <a:t>favorite</a:t>
            </a:r>
            <a:r>
              <a:rPr lang="en-US" sz="3200" dirty="0"/>
              <a:t> part of being a Coordinator?</a:t>
            </a:r>
          </a:p>
          <a:p>
            <a:endParaRPr lang="en-US" sz="3600" dirty="0"/>
          </a:p>
        </p:txBody>
      </p:sp>
    </p:spTree>
    <p:extLst>
      <p:ext uri="{BB962C8B-B14F-4D97-AF65-F5344CB8AC3E}">
        <p14:creationId xmlns:p14="http://schemas.microsoft.com/office/powerpoint/2010/main" val="3605078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CDF5-031F-514A-9569-35001EEF6A0D}"/>
              </a:ext>
            </a:extLst>
          </p:cNvPr>
          <p:cNvSpPr>
            <a:spLocks noGrp="1"/>
          </p:cNvSpPr>
          <p:nvPr>
            <p:ph type="title"/>
          </p:nvPr>
        </p:nvSpPr>
        <p:spPr/>
        <p:txBody>
          <a:bodyPr/>
          <a:lstStyle/>
          <a:p>
            <a:r>
              <a:rPr lang="en-US" b="1" dirty="0">
                <a:solidFill>
                  <a:schemeClr val="accent6">
                    <a:lumMod val="50000"/>
                  </a:schemeClr>
                </a:solidFill>
              </a:rPr>
              <a:t>7. Staff Acknowledgements</a:t>
            </a:r>
          </a:p>
        </p:txBody>
      </p:sp>
      <p:sp>
        <p:nvSpPr>
          <p:cNvPr id="4" name="Content Placeholder 2">
            <a:extLst>
              <a:ext uri="{FF2B5EF4-FFF2-40B4-BE49-F238E27FC236}">
                <a16:creationId xmlns:a16="http://schemas.microsoft.com/office/drawing/2014/main" id="{D4F5D47D-7A90-5B4B-9CCF-B0B96BD2D06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 the time is important</a:t>
            </a:r>
          </a:p>
          <a:p>
            <a:r>
              <a:rPr lang="en-US" dirty="0"/>
              <a:t>Know your context</a:t>
            </a:r>
          </a:p>
          <a:p>
            <a:r>
              <a:rPr lang="en-US" dirty="0"/>
              <a:t>Staff voice/choice</a:t>
            </a:r>
          </a:p>
          <a:p>
            <a:r>
              <a:rPr lang="en-US" dirty="0"/>
              <a:t>Importance of relationships</a:t>
            </a:r>
          </a:p>
          <a:p>
            <a:r>
              <a:rPr lang="en-US" dirty="0"/>
              <a:t>Tie to PBIS</a:t>
            </a:r>
          </a:p>
          <a:p>
            <a:r>
              <a:rPr lang="en-US" dirty="0"/>
              <a:t>Google PBIS Staff Rewards.  Here’s one: </a:t>
            </a:r>
            <a:r>
              <a:rPr lang="en-US" dirty="0">
                <a:hlinkClick r:id="rId3"/>
              </a:rPr>
              <a:t>https://www.pbisrewards.com/teacher-incentives/</a:t>
            </a:r>
            <a:r>
              <a:rPr lang="en-US" dirty="0"/>
              <a:t> </a:t>
            </a:r>
          </a:p>
          <a:p>
            <a:endParaRPr lang="en-US" dirty="0"/>
          </a:p>
        </p:txBody>
      </p:sp>
      <p:pic>
        <p:nvPicPr>
          <p:cNvPr id="8" name="Picture 7">
            <a:extLst>
              <a:ext uri="{FF2B5EF4-FFF2-40B4-BE49-F238E27FC236}">
                <a16:creationId xmlns:a16="http://schemas.microsoft.com/office/drawing/2014/main" id="{723D6FCA-ABF4-E34C-9CFF-30106494D2C5}"/>
              </a:ext>
            </a:extLst>
          </p:cNvPr>
          <p:cNvPicPr>
            <a:picLocks noChangeAspect="1"/>
          </p:cNvPicPr>
          <p:nvPr/>
        </p:nvPicPr>
        <p:blipFill rotWithShape="1">
          <a:blip r:embed="rId4"/>
          <a:srcRect l="4079" t="18272" r="7321" b="26419"/>
          <a:stretch/>
        </p:blipFill>
        <p:spPr>
          <a:xfrm>
            <a:off x="5757333" y="1471111"/>
            <a:ext cx="6282267" cy="2711422"/>
          </a:xfrm>
          <a:prstGeom prst="rect">
            <a:avLst/>
          </a:prstGeom>
        </p:spPr>
      </p:pic>
    </p:spTree>
    <p:extLst>
      <p:ext uri="{BB962C8B-B14F-4D97-AF65-F5344CB8AC3E}">
        <p14:creationId xmlns:p14="http://schemas.microsoft.com/office/powerpoint/2010/main" val="626006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7. Staff Acknowledgements</a:t>
            </a:r>
            <a:endParaRPr lang="en-US"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a:bodyPr>
          <a:lstStyle/>
          <a:p>
            <a:r>
              <a:rPr lang="en-US" sz="3600" dirty="0"/>
              <a:t>Conversation Starters:</a:t>
            </a:r>
          </a:p>
          <a:p>
            <a:pPr lvl="1"/>
            <a:r>
              <a:rPr lang="en-US" sz="3200" dirty="0"/>
              <a:t>What unique </a:t>
            </a:r>
            <a:r>
              <a:rPr lang="en-US" sz="3200" b="1" dirty="0"/>
              <a:t>challenges</a:t>
            </a:r>
            <a:r>
              <a:rPr lang="en-US" sz="3200" dirty="0"/>
              <a:t> have you experienced with staff acknowledgements?</a:t>
            </a:r>
          </a:p>
          <a:p>
            <a:pPr lvl="1"/>
            <a:r>
              <a:rPr lang="en-US" sz="3200" dirty="0"/>
              <a:t>What staff acknowledgements have you </a:t>
            </a:r>
            <a:r>
              <a:rPr lang="en-US" sz="3200" b="1" dirty="0"/>
              <a:t>tried</a:t>
            </a:r>
            <a:r>
              <a:rPr lang="en-US" sz="3200" dirty="0"/>
              <a:t> and how did they work?</a:t>
            </a:r>
          </a:p>
          <a:p>
            <a:pPr lvl="1"/>
            <a:r>
              <a:rPr lang="en-US" sz="3200" dirty="0"/>
              <a:t>How can you connect staff acknowledgements with </a:t>
            </a:r>
            <a:r>
              <a:rPr lang="en-US" sz="3200" b="1" dirty="0"/>
              <a:t>burn-out prevention</a:t>
            </a:r>
            <a:r>
              <a:rPr lang="en-US" sz="3200" dirty="0"/>
              <a:t>?</a:t>
            </a:r>
          </a:p>
          <a:p>
            <a:pPr lvl="1"/>
            <a:r>
              <a:rPr lang="en-US" sz="3200" dirty="0"/>
              <a:t>How can you connect staff acknowledgements with </a:t>
            </a:r>
            <a:r>
              <a:rPr lang="en-US" sz="3200" b="1" dirty="0"/>
              <a:t>PBIS sustainability</a:t>
            </a:r>
            <a:r>
              <a:rPr lang="en-US" sz="3200" dirty="0"/>
              <a:t>?</a:t>
            </a:r>
          </a:p>
        </p:txBody>
      </p:sp>
    </p:spTree>
    <p:extLst>
      <p:ext uri="{BB962C8B-B14F-4D97-AF65-F5344CB8AC3E}">
        <p14:creationId xmlns:p14="http://schemas.microsoft.com/office/powerpoint/2010/main" val="1756408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526EE25-9335-644E-B8D4-EE4DFE6DA6CF}"/>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Networking Guidelines </a:t>
            </a:r>
          </a:p>
        </p:txBody>
      </p:sp>
      <p:sp>
        <p:nvSpPr>
          <p:cNvPr id="117762" name="Text Placeholder 2">
            <a:extLst>
              <a:ext uri="{FF2B5EF4-FFF2-40B4-BE49-F238E27FC236}">
                <a16:creationId xmlns:a16="http://schemas.microsoft.com/office/drawing/2014/main" id="{EE43A06B-B48E-814A-98E4-6C82A2B8F735}"/>
              </a:ext>
            </a:extLst>
          </p:cNvPr>
          <p:cNvSpPr>
            <a:spLocks noGrp="1"/>
          </p:cNvSpPr>
          <p:nvPr>
            <p:ph idx="1"/>
          </p:nvPr>
        </p:nvSpPr>
        <p:spPr/>
        <p:txBody>
          <a:bodyPr>
            <a:normAutofit/>
          </a:bodyPr>
          <a:lstStyle/>
          <a:p>
            <a:pPr marL="203200" indent="0">
              <a:buNone/>
            </a:pPr>
            <a:r>
              <a:rPr lang="en-US" altLang="en-US" sz="3600" dirty="0">
                <a:ea typeface="ＭＳ Ｐゴシック" panose="020B0600070205080204" pitchFamily="34" charset="-128"/>
              </a:rPr>
              <a:t>7 Topics, 7 Tables, 7 Unique Conversations…</a:t>
            </a:r>
          </a:p>
          <a:p>
            <a:pPr marL="203200" indent="0">
              <a:buNone/>
            </a:pPr>
            <a:endParaRPr lang="en-US" altLang="en-US" sz="1800" dirty="0">
              <a:ea typeface="ＭＳ Ｐゴシック" panose="020B0600070205080204" pitchFamily="34" charset="-128"/>
            </a:endParaRP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Select a topic and find corresponding table</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Facilitator guides the conversation</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Allow everyone a turn to speak </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Reflect on the following:</a:t>
            </a:r>
          </a:p>
          <a:p>
            <a:pPr marL="1974850" lvl="3" indent="-514350">
              <a:buFont typeface="Calibri" panose="020F0502020204030204" pitchFamily="34" charset="0"/>
              <a:buAutoNum type="alphaLcParenR"/>
            </a:pPr>
            <a:r>
              <a:rPr lang="en-US" altLang="en-US" sz="2400" dirty="0">
                <a:ea typeface="ＭＳ Ｐゴシック" panose="020B0600070205080204" pitchFamily="34" charset="-128"/>
              </a:rPr>
              <a:t>Operationally define the topic.</a:t>
            </a:r>
          </a:p>
          <a:p>
            <a:pPr marL="1974850" lvl="3" indent="-514350">
              <a:buFont typeface="Calibri" panose="020F0502020204030204" pitchFamily="34" charset="0"/>
              <a:buAutoNum type="alphaLcParenR"/>
            </a:pPr>
            <a:r>
              <a:rPr lang="en-US" altLang="en-US" sz="2400" dirty="0">
                <a:ea typeface="ＭＳ Ｐゴシック" panose="020B0600070205080204" pitchFamily="34" charset="-128"/>
              </a:rPr>
              <a:t>Use the conversation starters as guidelines</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Record ideas in your own notes</a:t>
            </a:r>
          </a:p>
          <a:p>
            <a:pPr marL="1117600" lvl="1" indent="-514350">
              <a:buNone/>
            </a:pPr>
            <a:endParaRPr lang="en-US" altLang="en-US" sz="3200" dirty="0">
              <a:ea typeface="ＭＳ Ｐゴシック" panose="020B0600070205080204" pitchFamily="34" charset="-128"/>
            </a:endParaRPr>
          </a:p>
          <a:p>
            <a:pPr marL="203200" indent="0">
              <a:buNone/>
            </a:pPr>
            <a:endParaRPr lang="en-US" altLang="en-US" sz="3600" dirty="0">
              <a:ea typeface="ＭＳ Ｐゴシック" panose="020B0600070205080204" pitchFamily="34" charset="-128"/>
            </a:endParaRPr>
          </a:p>
        </p:txBody>
      </p:sp>
      <p:sp>
        <p:nvSpPr>
          <p:cNvPr id="4" name="Text Placeholder 5">
            <a:extLst>
              <a:ext uri="{FF2B5EF4-FFF2-40B4-BE49-F238E27FC236}">
                <a16:creationId xmlns:a16="http://schemas.microsoft.com/office/drawing/2014/main" id="{86D02817-5B42-2741-B68B-2D65B72D0E81}"/>
              </a:ext>
            </a:extLst>
          </p:cNvPr>
          <p:cNvSpPr txBox="1">
            <a:spLocks/>
          </p:cNvSpPr>
          <p:nvPr/>
        </p:nvSpPr>
        <p:spPr>
          <a:xfrm>
            <a:off x="8610345" y="3503388"/>
            <a:ext cx="3199343" cy="305564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t>1. Restorative Practices within MTSS</a:t>
            </a:r>
          </a:p>
          <a:p>
            <a:pPr marL="0" indent="0">
              <a:buFont typeface="Arial" panose="020B0604020202020204" pitchFamily="34" charset="0"/>
              <a:buNone/>
              <a:defRPr/>
            </a:pPr>
            <a:r>
              <a:rPr lang="en-US" sz="2000" dirty="0"/>
              <a:t>2. Classroom Strategies</a:t>
            </a:r>
          </a:p>
          <a:p>
            <a:pPr marL="0" indent="0">
              <a:buFont typeface="Arial" panose="020B0604020202020204" pitchFamily="34" charset="0"/>
              <a:buNone/>
              <a:defRPr/>
            </a:pPr>
            <a:r>
              <a:rPr lang="en-US" sz="2000" dirty="0"/>
              <a:t>3. Data for Decision-making</a:t>
            </a:r>
          </a:p>
          <a:p>
            <a:pPr marL="0" indent="0">
              <a:buFont typeface="Arial" panose="020B0604020202020204" pitchFamily="34" charset="0"/>
              <a:buNone/>
              <a:defRPr/>
            </a:pPr>
            <a:r>
              <a:rPr lang="en-US" sz="2000" dirty="0"/>
              <a:t>4. Presenting/Reporting Data </a:t>
            </a:r>
          </a:p>
          <a:p>
            <a:pPr marL="0" indent="0">
              <a:buFont typeface="Arial" panose="020B0604020202020204" pitchFamily="34" charset="0"/>
              <a:buNone/>
              <a:defRPr/>
            </a:pPr>
            <a:r>
              <a:rPr lang="en-US" sz="2000" dirty="0"/>
              <a:t>5. Sustainability Strategies</a:t>
            </a:r>
          </a:p>
          <a:p>
            <a:pPr marL="0" indent="0">
              <a:buFont typeface="Arial" panose="020B0604020202020204" pitchFamily="34" charset="0"/>
              <a:buNone/>
              <a:defRPr/>
            </a:pPr>
            <a:r>
              <a:rPr lang="en-US" sz="2000" dirty="0"/>
              <a:t>6. PBIS Coordinators</a:t>
            </a:r>
          </a:p>
          <a:p>
            <a:pPr marL="0" indent="0">
              <a:buFont typeface="Arial" panose="020B0604020202020204" pitchFamily="34" charset="0"/>
              <a:buNone/>
              <a:defRPr/>
            </a:pPr>
            <a:r>
              <a:rPr lang="en-US" sz="2000" dirty="0"/>
              <a:t>7. Staff Acknowledgements</a:t>
            </a:r>
          </a:p>
        </p:txBody>
      </p:sp>
    </p:spTree>
    <p:extLst>
      <p:ext uri="{BB962C8B-B14F-4D97-AF65-F5344CB8AC3E}">
        <p14:creationId xmlns:p14="http://schemas.microsoft.com/office/powerpoint/2010/main" val="173895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a:xfrm>
            <a:off x="457200" y="365125"/>
            <a:ext cx="10896600" cy="1325563"/>
          </a:xfrm>
          <a:noFill/>
          <a:extLst>
            <a:ext uri="{909E8E84-426E-40DD-AFC4-6F175D3DCCD1}">
              <a14:hiddenFill xmlns:a14="http://schemas.microsoft.com/office/drawing/2010/main">
                <a:solidFill>
                  <a:srgbClr val="FFFFFF"/>
                </a:solidFill>
              </a14:hiddenFill>
            </a:ext>
          </a:extLst>
        </p:spPr>
        <p:txBody>
          <a:bodyPr vert="horz" lIns="91440" tIns="45720" rIns="91440" bIns="45720" rtlCol="0" anchor="ctr">
            <a:normAutofit/>
          </a:bodyPr>
          <a:lstStyle/>
          <a:p>
            <a:r>
              <a:rPr lang="en-US" altLang="en-US" b="1" dirty="0">
                <a:solidFill>
                  <a:schemeClr val="accent6">
                    <a:lumMod val="50000"/>
                  </a:schemeClr>
                </a:solidFill>
                <a:ea typeface="ＭＳ Ｐゴシック" charset="-128"/>
              </a:rPr>
              <a:t>Important VTPBIS Matters</a:t>
            </a:r>
          </a:p>
        </p:txBody>
      </p:sp>
      <p:sp>
        <p:nvSpPr>
          <p:cNvPr id="145410" name="Content Placeholder 2"/>
          <p:cNvSpPr>
            <a:spLocks noGrp="1"/>
          </p:cNvSpPr>
          <p:nvPr>
            <p:ph idx="1"/>
          </p:nvPr>
        </p:nvSpPr>
        <p:spPr/>
        <p:txBody>
          <a:bodyPr/>
          <a:lstStyle/>
          <a:p>
            <a:pPr fontAlgn="base"/>
            <a:r>
              <a:rPr lang="en-US" dirty="0"/>
              <a:t>VTPBIS Acknowledgements</a:t>
            </a:r>
          </a:p>
          <a:p>
            <a:pPr fontAlgn="base"/>
            <a:r>
              <a:rPr lang="en-US" dirty="0"/>
              <a:t>Summer Institute</a:t>
            </a:r>
          </a:p>
          <a:p>
            <a:pPr fontAlgn="base"/>
            <a:r>
              <a:rPr lang="en-US" dirty="0"/>
              <a:t>Next Year’s PD Calendar</a:t>
            </a:r>
          </a:p>
          <a:p>
            <a:pPr fontAlgn="base"/>
            <a:r>
              <a:rPr lang="en-US" b="1" i="1" dirty="0"/>
              <a:t>What else?</a:t>
            </a:r>
          </a:p>
          <a:p>
            <a:pPr eaLnBrk="1" hangingPunct="1"/>
            <a:endParaRPr lang="en-US" altLang="en-US" sz="3000" dirty="0">
              <a:ea typeface="ＭＳ Ｐゴシック" charset="-128"/>
            </a:endParaRPr>
          </a:p>
        </p:txBody>
      </p:sp>
      <p:pic>
        <p:nvPicPr>
          <p:cNvPr id="3" name="Picture 2">
            <a:extLst>
              <a:ext uri="{FF2B5EF4-FFF2-40B4-BE49-F238E27FC236}">
                <a16:creationId xmlns:a16="http://schemas.microsoft.com/office/drawing/2014/main" id="{C43EAAA3-7F62-D841-B35A-7C4AE6BE1B55}"/>
              </a:ext>
            </a:extLst>
          </p:cNvPr>
          <p:cNvPicPr>
            <a:picLocks noChangeAspect="1"/>
          </p:cNvPicPr>
          <p:nvPr/>
        </p:nvPicPr>
        <p:blipFill>
          <a:blip r:embed="rId3"/>
          <a:stretch>
            <a:fillRect/>
          </a:stretch>
        </p:blipFill>
        <p:spPr>
          <a:xfrm>
            <a:off x="6070600" y="2606411"/>
            <a:ext cx="5930900" cy="3953933"/>
          </a:xfrm>
          <a:prstGeom prst="rect">
            <a:avLst/>
          </a:prstGeom>
        </p:spPr>
      </p:pic>
    </p:spTree>
    <p:extLst>
      <p:ext uri="{BB962C8B-B14F-4D97-AF65-F5344CB8AC3E}">
        <p14:creationId xmlns:p14="http://schemas.microsoft.com/office/powerpoint/2010/main" val="2406282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2541-87E4-9945-A900-B31EEE39F4B1}"/>
              </a:ext>
            </a:extLst>
          </p:cNvPr>
          <p:cNvSpPr>
            <a:spLocks noGrp="1"/>
          </p:cNvSpPr>
          <p:nvPr>
            <p:ph type="title"/>
          </p:nvPr>
        </p:nvSpPr>
        <p:spPr/>
        <p:txBody>
          <a:bodyPr/>
          <a:lstStyle/>
          <a:p>
            <a:r>
              <a:rPr lang="en-US" b="1" dirty="0">
                <a:solidFill>
                  <a:schemeClr val="accent6">
                    <a:lumMod val="50000"/>
                  </a:schemeClr>
                </a:solidFill>
              </a:rPr>
              <a:t>VTPBIS Acknowledgements</a:t>
            </a:r>
          </a:p>
        </p:txBody>
      </p:sp>
      <p:sp>
        <p:nvSpPr>
          <p:cNvPr id="3" name="Content Placeholder 2">
            <a:extLst>
              <a:ext uri="{FF2B5EF4-FFF2-40B4-BE49-F238E27FC236}">
                <a16:creationId xmlns:a16="http://schemas.microsoft.com/office/drawing/2014/main" id="{0703F21D-498F-7240-B26C-F41F0613C948}"/>
              </a:ext>
            </a:extLst>
          </p:cNvPr>
          <p:cNvSpPr>
            <a:spLocks noGrp="1"/>
          </p:cNvSpPr>
          <p:nvPr>
            <p:ph idx="1"/>
          </p:nvPr>
        </p:nvSpPr>
        <p:spPr/>
        <p:txBody>
          <a:bodyPr>
            <a:normAutofit fontScale="85000" lnSpcReduction="10000"/>
          </a:bodyPr>
          <a:lstStyle/>
          <a:p>
            <a:r>
              <a:rPr lang="en-US" u="sng" dirty="0"/>
              <a:t>Merit:</a:t>
            </a:r>
          </a:p>
          <a:p>
            <a:pPr lvl="1"/>
            <a:r>
              <a:rPr lang="en-US" b="1" dirty="0"/>
              <a:t>No application </a:t>
            </a:r>
            <a:r>
              <a:rPr lang="en-US" dirty="0"/>
              <a:t>- All schools that:</a:t>
            </a:r>
          </a:p>
          <a:p>
            <a:pPr lvl="2"/>
            <a:r>
              <a:rPr lang="en-US" sz="2100" dirty="0"/>
              <a:t>Implement Universal PBIS with </a:t>
            </a:r>
            <a:r>
              <a:rPr lang="en-US" sz="2100" b="1" dirty="0"/>
              <a:t>fidelity</a:t>
            </a:r>
            <a:r>
              <a:rPr lang="en-US" sz="2100" dirty="0"/>
              <a:t> (measured as 70% on the Tiered Fidelity Inventory (TFI) or 80/80 on the School-wide Evaluation Tool (SET))</a:t>
            </a:r>
          </a:p>
          <a:p>
            <a:pPr lvl="2"/>
            <a:r>
              <a:rPr lang="en-US" sz="2100" dirty="0"/>
              <a:t>Use behavior </a:t>
            </a:r>
            <a:r>
              <a:rPr lang="en-US" sz="2100" b="1" dirty="0"/>
              <a:t>data</a:t>
            </a:r>
            <a:r>
              <a:rPr lang="en-US" sz="2100" dirty="0"/>
              <a:t> (Big 7 data) within a problem-solving framework to improve student outcomes</a:t>
            </a:r>
          </a:p>
          <a:p>
            <a:pPr lvl="2"/>
            <a:r>
              <a:rPr lang="en-US" sz="2100" dirty="0"/>
              <a:t>Complete the annual </a:t>
            </a:r>
            <a:r>
              <a:rPr lang="en-US" sz="2100" b="1" dirty="0"/>
              <a:t>Self-Assessment Survey (SAS) </a:t>
            </a:r>
            <a:r>
              <a:rPr lang="en-US" sz="2100" dirty="0"/>
              <a:t>to help plan/revise implementation</a:t>
            </a:r>
          </a:p>
          <a:p>
            <a:r>
              <a:rPr lang="en-US" u="sng" dirty="0"/>
              <a:t>Exemplar:</a:t>
            </a:r>
          </a:p>
          <a:p>
            <a:pPr lvl="1"/>
            <a:r>
              <a:rPr lang="en-US" b="1" dirty="0"/>
              <a:t>Application will be emailed </a:t>
            </a:r>
            <a:r>
              <a:rPr lang="en-US" dirty="0"/>
              <a:t>to all eligible schools</a:t>
            </a:r>
          </a:p>
          <a:p>
            <a:pPr lvl="1"/>
            <a:r>
              <a:rPr lang="en-US" dirty="0"/>
              <a:t>Show evidence of the above </a:t>
            </a:r>
            <a:r>
              <a:rPr lang="en-US" b="1" dirty="0"/>
              <a:t>plus</a:t>
            </a:r>
            <a:r>
              <a:rPr lang="en-US" dirty="0"/>
              <a:t>:</a:t>
            </a:r>
          </a:p>
          <a:p>
            <a:pPr lvl="2"/>
            <a:r>
              <a:rPr lang="en-US" sz="2100" dirty="0"/>
              <a:t>Sustained fidelity of implementation of Universal PBIS as demonstrated by </a:t>
            </a:r>
            <a:r>
              <a:rPr lang="en-US" sz="2100" b="1" dirty="0"/>
              <a:t>two consecutive years</a:t>
            </a:r>
            <a:r>
              <a:rPr lang="en-US" sz="2100" dirty="0"/>
              <a:t> of Tiered Fidelity Inventory (TFI) at 70% or 80% on School-wide Evaluation Tool (SET)</a:t>
            </a:r>
          </a:p>
          <a:p>
            <a:pPr lvl="2"/>
            <a:r>
              <a:rPr lang="en-US" sz="2100" dirty="0"/>
              <a:t>Sustained implementation has had positive effects on </a:t>
            </a:r>
            <a:r>
              <a:rPr lang="en-US" sz="2100" b="1" dirty="0"/>
              <a:t>academic, behavioral, and social/climate data</a:t>
            </a:r>
          </a:p>
          <a:p>
            <a:r>
              <a:rPr lang="en-US" dirty="0"/>
              <a:t>Acknowledgements will be presented at the VTPBIS Leadership Forum in </a:t>
            </a:r>
            <a:r>
              <a:rPr lang="en-US" b="1" dirty="0"/>
              <a:t>October</a:t>
            </a:r>
          </a:p>
        </p:txBody>
      </p:sp>
      <p:pic>
        <p:nvPicPr>
          <p:cNvPr id="5" name="Picture 4">
            <a:extLst>
              <a:ext uri="{FF2B5EF4-FFF2-40B4-BE49-F238E27FC236}">
                <a16:creationId xmlns:a16="http://schemas.microsoft.com/office/drawing/2014/main" id="{FFF138B7-BDEF-2F4C-95D8-03D1F0618DB3}"/>
              </a:ext>
            </a:extLst>
          </p:cNvPr>
          <p:cNvPicPr>
            <a:picLocks noChangeAspect="1"/>
          </p:cNvPicPr>
          <p:nvPr/>
        </p:nvPicPr>
        <p:blipFill rotWithShape="1">
          <a:blip r:embed="rId3"/>
          <a:srcRect t="27963"/>
          <a:stretch/>
        </p:blipFill>
        <p:spPr>
          <a:xfrm>
            <a:off x="7734300" y="139700"/>
            <a:ext cx="4064000" cy="2195689"/>
          </a:xfrm>
          <a:prstGeom prst="rect">
            <a:avLst/>
          </a:prstGeom>
        </p:spPr>
      </p:pic>
    </p:spTree>
    <p:extLst>
      <p:ext uri="{BB962C8B-B14F-4D97-AF65-F5344CB8AC3E}">
        <p14:creationId xmlns:p14="http://schemas.microsoft.com/office/powerpoint/2010/main" val="1680039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CC55ACC-A2F6-403C-A3A4-D59B3734D45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0909B9B-E8A9-B94D-BB91-C38DE33C32EB}"/>
              </a:ext>
            </a:extLst>
          </p:cNvPr>
          <p:cNvPicPr>
            <a:picLocks noChangeAspect="1"/>
          </p:cNvPicPr>
          <p:nvPr/>
        </p:nvPicPr>
        <p:blipFill rotWithShape="1">
          <a:blip r:embed="rId3"/>
          <a:srcRect r="2253" b="-1"/>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4" name="Title 3">
            <a:extLst>
              <a:ext uri="{FF2B5EF4-FFF2-40B4-BE49-F238E27FC236}">
                <a16:creationId xmlns:a16="http://schemas.microsoft.com/office/drawing/2014/main" id="{BDCC821E-7035-9E40-B79C-AA60D05E8756}"/>
              </a:ext>
            </a:extLst>
          </p:cNvPr>
          <p:cNvSpPr>
            <a:spLocks noGrp="1"/>
          </p:cNvSpPr>
          <p:nvPr>
            <p:ph type="title"/>
          </p:nvPr>
        </p:nvSpPr>
        <p:spPr>
          <a:xfrm>
            <a:off x="804673" y="544777"/>
            <a:ext cx="4524973" cy="6033444"/>
          </a:xfrm>
        </p:spPr>
        <p:txBody>
          <a:bodyPr vert="horz" lIns="91440" tIns="45720" rIns="91440" bIns="45720" rtlCol="0" anchor="t">
            <a:normAutofit/>
          </a:bodyPr>
          <a:lstStyle/>
          <a:p>
            <a:pPr algn="ctr"/>
            <a:r>
              <a:rPr lang="en-US" sz="7200" b="1" dirty="0"/>
              <a:t>Thanks for always being someone we can </a:t>
            </a:r>
            <a:r>
              <a:rPr lang="en-US" sz="7200" b="1" dirty="0">
                <a:solidFill>
                  <a:srgbClr val="FFFF00"/>
                </a:solidFill>
              </a:rPr>
              <a:t>count</a:t>
            </a:r>
            <a:r>
              <a:rPr lang="en-US" sz="7200" b="1" dirty="0"/>
              <a:t> on!</a:t>
            </a:r>
          </a:p>
        </p:txBody>
      </p:sp>
    </p:spTree>
    <p:extLst>
      <p:ext uri="{BB962C8B-B14F-4D97-AF65-F5344CB8AC3E}">
        <p14:creationId xmlns:p14="http://schemas.microsoft.com/office/powerpoint/2010/main" val="2691330751"/>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A6C9-6D0D-A546-8DA3-F56380A6E432}"/>
              </a:ext>
            </a:extLst>
          </p:cNvPr>
          <p:cNvSpPr>
            <a:spLocks noGrp="1"/>
          </p:cNvSpPr>
          <p:nvPr>
            <p:ph type="title"/>
          </p:nvPr>
        </p:nvSpPr>
        <p:spPr>
          <a:xfrm>
            <a:off x="621786" y="2401717"/>
            <a:ext cx="5297101" cy="2852737"/>
          </a:xfrm>
        </p:spPr>
        <p:txBody>
          <a:bodyPr>
            <a:noAutofit/>
          </a:bodyPr>
          <a:lstStyle/>
          <a:p>
            <a:pPr algn="ctr"/>
            <a:r>
              <a:rPr lang="en-US" sz="7200" dirty="0"/>
              <a:t>We hope all of your PBIS wishes come true!</a:t>
            </a:r>
          </a:p>
        </p:txBody>
      </p:sp>
      <p:pic>
        <p:nvPicPr>
          <p:cNvPr id="4" name="Picture 3">
            <a:extLst>
              <a:ext uri="{FF2B5EF4-FFF2-40B4-BE49-F238E27FC236}">
                <a16:creationId xmlns:a16="http://schemas.microsoft.com/office/drawing/2014/main" id="{B6246736-F319-2848-A400-7DEDBAF45A68}"/>
              </a:ext>
            </a:extLst>
          </p:cNvPr>
          <p:cNvPicPr>
            <a:picLocks noChangeAspect="1"/>
          </p:cNvPicPr>
          <p:nvPr/>
        </p:nvPicPr>
        <p:blipFill rotWithShape="1">
          <a:blip r:embed="rId3"/>
          <a:srcRect b="2981"/>
          <a:stretch/>
        </p:blipFill>
        <p:spPr>
          <a:xfrm>
            <a:off x="6021605" y="368234"/>
            <a:ext cx="5461724" cy="5577837"/>
          </a:xfrm>
          <a:prstGeom prst="rect">
            <a:avLst/>
          </a:prstGeom>
          <a:effectLst/>
        </p:spPr>
      </p:pic>
    </p:spTree>
    <p:extLst>
      <p:ext uri="{BB962C8B-B14F-4D97-AF65-F5344CB8AC3E}">
        <p14:creationId xmlns:p14="http://schemas.microsoft.com/office/powerpoint/2010/main" val="4855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5">
            <a:extLst>
              <a:ext uri="{FF2B5EF4-FFF2-40B4-BE49-F238E27FC236}">
                <a16:creationId xmlns:a16="http://schemas.microsoft.com/office/drawing/2014/main" id="{E26B9EF5-5D92-4AC7-BC55-FC5C4C98ED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17">
            <a:extLst>
              <a:ext uri="{FF2B5EF4-FFF2-40B4-BE49-F238E27FC236}">
                <a16:creationId xmlns:a16="http://schemas.microsoft.com/office/drawing/2014/main" id="{F05C5575-0F07-43D0-AE78-81EAA8E671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3D5A72F-EFA1-9344-B397-0716CBCF01AA}"/>
              </a:ext>
            </a:extLst>
          </p:cNvPr>
          <p:cNvPicPr>
            <a:picLocks noChangeAspect="1"/>
          </p:cNvPicPr>
          <p:nvPr/>
        </p:nvPicPr>
        <p:blipFill rotWithShape="1">
          <a:blip r:embed="rId3"/>
          <a:srcRect t="26847" r="-1" b="17597"/>
          <a:stretch/>
        </p:blipFill>
        <p:spPr>
          <a:xfrm>
            <a:off x="3639395" y="1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7" name="Picture 6">
            <a:extLst>
              <a:ext uri="{FF2B5EF4-FFF2-40B4-BE49-F238E27FC236}">
                <a16:creationId xmlns:a16="http://schemas.microsoft.com/office/drawing/2014/main" id="{A956CE47-B4CB-D246-985C-4CBDC7CA6B4E}"/>
              </a:ext>
            </a:extLst>
          </p:cNvPr>
          <p:cNvPicPr>
            <a:picLocks noChangeAspect="1"/>
          </p:cNvPicPr>
          <p:nvPr/>
        </p:nvPicPr>
        <p:blipFill rotWithShape="1">
          <a:blip r:embed="rId4"/>
          <a:srcRect l="7199" r="30576" b="-2"/>
          <a:stretch/>
        </p:blipFill>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
        <p:nvSpPr>
          <p:cNvPr id="4" name="Title 3">
            <a:extLst>
              <a:ext uri="{FF2B5EF4-FFF2-40B4-BE49-F238E27FC236}">
                <a16:creationId xmlns:a16="http://schemas.microsoft.com/office/drawing/2014/main" id="{5D5CEF1D-36BF-3B40-85A6-4A0B474D5EBD}"/>
              </a:ext>
            </a:extLst>
          </p:cNvPr>
          <p:cNvSpPr>
            <a:spLocks noGrp="1"/>
          </p:cNvSpPr>
          <p:nvPr>
            <p:ph type="title"/>
          </p:nvPr>
        </p:nvSpPr>
        <p:spPr>
          <a:xfrm>
            <a:off x="804672" y="4007335"/>
            <a:ext cx="6455833" cy="1497998"/>
          </a:xfrm>
        </p:spPr>
        <p:txBody>
          <a:bodyPr vert="horz" lIns="91440" tIns="45720" rIns="91440" bIns="45720" rtlCol="0" anchor="t">
            <a:normAutofit fontScale="90000"/>
          </a:bodyPr>
          <a:lstStyle/>
          <a:p>
            <a:r>
              <a:rPr lang="en-US" sz="9600" b="1" kern="1200" dirty="0">
                <a:solidFill>
                  <a:srgbClr val="FFFF00"/>
                </a:solidFill>
                <a:latin typeface="+mj-lt"/>
                <a:ea typeface="+mj-ea"/>
                <a:cs typeface="+mj-cs"/>
              </a:rPr>
              <a:t>Lunch Break!</a:t>
            </a:r>
          </a:p>
        </p:txBody>
      </p:sp>
    </p:spTree>
    <p:extLst>
      <p:ext uri="{BB962C8B-B14F-4D97-AF65-F5344CB8AC3E}">
        <p14:creationId xmlns:p14="http://schemas.microsoft.com/office/powerpoint/2010/main" val="2104434256"/>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altLang="en-US" b="1" dirty="0">
                <a:solidFill>
                  <a:schemeClr val="accent6">
                    <a:lumMod val="50000"/>
                  </a:schemeClr>
                </a:solidFill>
              </a:rPr>
              <a:t>Networking Instructions </a:t>
            </a:r>
          </a:p>
        </p:txBody>
      </p:sp>
      <p:sp>
        <p:nvSpPr>
          <p:cNvPr id="119810" name="Text Placeholder 2"/>
          <p:cNvSpPr>
            <a:spLocks noGrp="1"/>
          </p:cNvSpPr>
          <p:nvPr>
            <p:ph idx="1"/>
          </p:nvPr>
        </p:nvSpPr>
        <p:spPr>
          <a:xfrm>
            <a:off x="838200" y="1518776"/>
            <a:ext cx="10724213" cy="4902799"/>
          </a:xfrm>
        </p:spPr>
        <p:txBody>
          <a:bodyPr>
            <a:normAutofit fontScale="92500" lnSpcReduction="20000"/>
          </a:bodyPr>
          <a:lstStyle/>
          <a:p>
            <a:r>
              <a:rPr lang="en-US" dirty="0"/>
              <a:t>Call out a VTPBIS Topic you want to discuss</a:t>
            </a:r>
          </a:p>
          <a:p>
            <a:r>
              <a:rPr lang="en-US" dirty="0"/>
              <a:t>After all topics are listed, narrow number of topics based on size of group</a:t>
            </a:r>
          </a:p>
          <a:p>
            <a:r>
              <a:rPr lang="en-US" dirty="0"/>
              <a:t>Post topics around the room  </a:t>
            </a:r>
          </a:p>
          <a:p>
            <a:r>
              <a:rPr lang="en-US" dirty="0"/>
              <a:t>The person who brought up the topic will facilitate</a:t>
            </a:r>
          </a:p>
          <a:p>
            <a:r>
              <a:rPr lang="en-US" dirty="0"/>
              <a:t>Self-select two topics </a:t>
            </a:r>
          </a:p>
          <a:p>
            <a:r>
              <a:rPr lang="en-US" dirty="0"/>
              <a:t>Small group discussions center around the following questions and posted on newsprint; take notes:</a:t>
            </a:r>
          </a:p>
          <a:p>
            <a:pPr lvl="2"/>
            <a:r>
              <a:rPr lang="en-US" dirty="0"/>
              <a:t>Define the topic (so everyone is talking about the same thing).</a:t>
            </a:r>
            <a:endParaRPr lang="en-US" sz="1800" dirty="0"/>
          </a:p>
          <a:p>
            <a:pPr lvl="2"/>
            <a:r>
              <a:rPr lang="en-US" dirty="0"/>
              <a:t>What are your challenges?</a:t>
            </a:r>
            <a:endParaRPr lang="en-US" sz="1800" dirty="0"/>
          </a:p>
          <a:p>
            <a:pPr lvl="2"/>
            <a:r>
              <a:rPr lang="en-US" dirty="0"/>
              <a:t>What will it look like when things are going well?</a:t>
            </a:r>
            <a:endParaRPr lang="en-US" sz="1800" dirty="0"/>
          </a:p>
          <a:p>
            <a:pPr lvl="2"/>
            <a:r>
              <a:rPr lang="en-US" dirty="0"/>
              <a:t>How might you get there? </a:t>
            </a:r>
            <a:endParaRPr lang="en-US" sz="1800" dirty="0"/>
          </a:p>
          <a:p>
            <a:pPr lvl="0"/>
            <a:r>
              <a:rPr lang="en-US" dirty="0"/>
              <a:t>Switch to a different topic</a:t>
            </a:r>
            <a:endParaRPr lang="en-US" sz="2400" dirty="0"/>
          </a:p>
          <a:p>
            <a:pPr lvl="0"/>
            <a:r>
              <a:rPr lang="en-US" dirty="0"/>
              <a:t>At the end of the session, each group will report out  </a:t>
            </a:r>
            <a:endParaRPr lang="en-US" sz="2400" dirty="0"/>
          </a:p>
          <a:p>
            <a:pPr marL="1117600" lvl="1" indent="-514350">
              <a:buNone/>
            </a:pPr>
            <a:endParaRPr lang="en-US" altLang="en-US" dirty="0"/>
          </a:p>
          <a:p>
            <a:pPr marL="203200" indent="0">
              <a:buNone/>
            </a:pPr>
            <a:endParaRPr lang="en-US" altLang="en-US" dirty="0"/>
          </a:p>
        </p:txBody>
      </p:sp>
    </p:spTree>
    <p:extLst>
      <p:ext uri="{BB962C8B-B14F-4D97-AF65-F5344CB8AC3E}">
        <p14:creationId xmlns:p14="http://schemas.microsoft.com/office/powerpoint/2010/main" val="91631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5718EB1-B5D2-7543-9028-290977C09AF4}"/>
              </a:ext>
            </a:extLst>
          </p:cNvPr>
          <p:cNvPicPr>
            <a:picLocks noChangeAspect="1"/>
          </p:cNvPicPr>
          <p:nvPr/>
        </p:nvPicPr>
        <p:blipFill rotWithShape="1">
          <a:blip r:embed="rId3"/>
          <a:srcRect t="10413" r="1" b="811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8913" name="Title 1">
            <a:extLst>
              <a:ext uri="{FF2B5EF4-FFF2-40B4-BE49-F238E27FC236}">
                <a16:creationId xmlns:a16="http://schemas.microsoft.com/office/drawing/2014/main" id="{5F33914A-8E5A-F54D-9483-DFB0846467DB}"/>
              </a:ext>
            </a:extLst>
          </p:cNvPr>
          <p:cNvSpPr>
            <a:spLocks noGrp="1"/>
          </p:cNvSpPr>
          <p:nvPr>
            <p:ph type="title"/>
          </p:nvPr>
        </p:nvSpPr>
        <p:spPr>
          <a:xfrm>
            <a:off x="655320" y="365125"/>
            <a:ext cx="5120114" cy="1692794"/>
          </a:xfrm>
        </p:spPr>
        <p:txBody>
          <a:bodyPr>
            <a:normAutofit/>
          </a:bodyPr>
          <a:lstStyle/>
          <a:p>
            <a:r>
              <a:rPr lang="en-US" altLang="en-US" b="1" dirty="0" err="1">
                <a:solidFill>
                  <a:schemeClr val="accent6">
                    <a:lumMod val="50000"/>
                  </a:schemeClr>
                </a:solidFill>
                <a:ea typeface="ＭＳ Ｐゴシック" panose="020B0600070205080204" pitchFamily="34" charset="-128"/>
              </a:rPr>
              <a:t>Maitre’d</a:t>
            </a:r>
            <a:endParaRPr lang="en-US" altLang="en-US" b="1" dirty="0">
              <a:solidFill>
                <a:schemeClr val="accent6">
                  <a:lumMod val="50000"/>
                </a:schemeClr>
              </a:solidFill>
              <a:ea typeface="ＭＳ Ｐゴシック" panose="020B0600070205080204" pitchFamily="34" charset="-128"/>
            </a:endParaRPr>
          </a:p>
        </p:txBody>
      </p:sp>
      <p:sp>
        <p:nvSpPr>
          <p:cNvPr id="38914" name="Content Placeholder 2">
            <a:extLst>
              <a:ext uri="{FF2B5EF4-FFF2-40B4-BE49-F238E27FC236}">
                <a16:creationId xmlns:a16="http://schemas.microsoft.com/office/drawing/2014/main" id="{22FA9359-AF48-264D-9AA2-B2FF57640449}"/>
              </a:ext>
            </a:extLst>
          </p:cNvPr>
          <p:cNvSpPr>
            <a:spLocks noGrp="1"/>
          </p:cNvSpPr>
          <p:nvPr>
            <p:ph idx="1"/>
          </p:nvPr>
        </p:nvSpPr>
        <p:spPr>
          <a:xfrm>
            <a:off x="655321" y="2575034"/>
            <a:ext cx="5120113" cy="3462228"/>
          </a:xfrm>
        </p:spPr>
        <p:txBody>
          <a:bodyPr>
            <a:normAutofit fontScale="92500" lnSpcReduction="10000"/>
          </a:bodyPr>
          <a:lstStyle/>
          <a:p>
            <a:r>
              <a:rPr lang="en-US" altLang="en-US" sz="3200" dirty="0">
                <a:ea typeface="ＭＳ Ｐゴシック" panose="020B0600070205080204" pitchFamily="34" charset="-128"/>
              </a:rPr>
              <a:t>Table for 3!</a:t>
            </a:r>
          </a:p>
          <a:p>
            <a:r>
              <a:rPr lang="en-US" altLang="en-US" sz="3200" dirty="0">
                <a:ea typeface="ＭＳ Ｐゴシック" panose="020B0600070205080204" pitchFamily="34" charset="-128"/>
              </a:rPr>
              <a:t>Introduce yourself.</a:t>
            </a:r>
          </a:p>
          <a:p>
            <a:r>
              <a:rPr lang="en-US" altLang="en-US" sz="3200" dirty="0">
                <a:ea typeface="ＭＳ Ｐゴシック" panose="020B0600070205080204" pitchFamily="34" charset="-128"/>
              </a:rPr>
              <a:t>Answer this question:</a:t>
            </a:r>
          </a:p>
          <a:p>
            <a:pPr lvl="1"/>
            <a:r>
              <a:rPr lang="en-US" altLang="en-US" sz="3200" dirty="0">
                <a:ea typeface="ＭＳ Ｐゴシック" panose="020B0600070205080204" pitchFamily="34" charset="-128"/>
              </a:rPr>
              <a:t>Describe your use of student outcome data and PBIS fidelity data.  What are some strengths and challenges?</a:t>
            </a:r>
          </a:p>
        </p:txBody>
      </p:sp>
    </p:spTree>
    <p:extLst>
      <p:ext uri="{BB962C8B-B14F-4D97-AF65-F5344CB8AC3E}">
        <p14:creationId xmlns:p14="http://schemas.microsoft.com/office/powerpoint/2010/main" val="3327974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716142-4462-EC4C-96FC-1D164884801B}"/>
              </a:ext>
            </a:extLst>
          </p:cNvPr>
          <p:cNvPicPr>
            <a:picLocks noChangeAspect="1"/>
          </p:cNvPicPr>
          <p:nvPr/>
        </p:nvPicPr>
        <p:blipFill rotWithShape="1">
          <a:blip r:embed="rId3"/>
          <a:srcRect l="6541" r="9366" b="15700"/>
          <a:stretch/>
        </p:blipFill>
        <p:spPr>
          <a:xfrm>
            <a:off x="6489699" y="10"/>
            <a:ext cx="5130801" cy="6857990"/>
          </a:xfrm>
          <a:prstGeom prst="rect">
            <a:avLst/>
          </a:prstGeom>
          <a:effectLst/>
        </p:spPr>
      </p:pic>
      <p:sp>
        <p:nvSpPr>
          <p:cNvPr id="2" name="Title 1"/>
          <p:cNvSpPr>
            <a:spLocks noGrp="1"/>
          </p:cNvSpPr>
          <p:nvPr>
            <p:ph type="title"/>
          </p:nvPr>
        </p:nvSpPr>
        <p:spPr>
          <a:xfrm>
            <a:off x="648929" y="629266"/>
            <a:ext cx="5127031" cy="1676603"/>
          </a:xfrm>
        </p:spPr>
        <p:txBody>
          <a:bodyPr>
            <a:normAutofit/>
          </a:bodyPr>
          <a:lstStyle/>
          <a:p>
            <a:r>
              <a:rPr lang="en-US" b="1" dirty="0">
                <a:solidFill>
                  <a:schemeClr val="accent6">
                    <a:lumMod val="50000"/>
                  </a:schemeClr>
                </a:solidFill>
              </a:rPr>
              <a:t>Topics to Consider:</a:t>
            </a:r>
          </a:p>
        </p:txBody>
      </p:sp>
      <p:sp>
        <p:nvSpPr>
          <p:cNvPr id="3" name="Content Placeholder 2"/>
          <p:cNvSpPr>
            <a:spLocks noGrp="1"/>
          </p:cNvSpPr>
          <p:nvPr>
            <p:ph idx="1"/>
          </p:nvPr>
        </p:nvSpPr>
        <p:spPr>
          <a:xfrm>
            <a:off x="648930" y="2438400"/>
            <a:ext cx="5127029" cy="3785419"/>
          </a:xfrm>
        </p:spPr>
        <p:txBody>
          <a:bodyPr>
            <a:normAutofit/>
          </a:bodyPr>
          <a:lstStyle/>
          <a:p>
            <a:r>
              <a:rPr lang="en-US" sz="2400" dirty="0"/>
              <a:t>Alignment/Integration</a:t>
            </a:r>
          </a:p>
          <a:p>
            <a:r>
              <a:rPr lang="en-US" sz="2400" dirty="0"/>
              <a:t>Implementation Dips</a:t>
            </a:r>
          </a:p>
          <a:p>
            <a:r>
              <a:rPr lang="en-US" sz="2400" dirty="0"/>
              <a:t>Collecting, Analyzing, and Using Data</a:t>
            </a:r>
          </a:p>
          <a:p>
            <a:r>
              <a:rPr lang="en-US" sz="2400" dirty="0"/>
              <a:t>Building Inventory of Targeted Supports</a:t>
            </a:r>
          </a:p>
          <a:p>
            <a:r>
              <a:rPr lang="en-US" sz="2400" dirty="0"/>
              <a:t>Strengthening Leadership Teams</a:t>
            </a:r>
          </a:p>
          <a:p>
            <a:r>
              <a:rPr lang="en-US" sz="2400" dirty="0"/>
              <a:t>Interagency Partnerships</a:t>
            </a:r>
          </a:p>
          <a:p>
            <a:r>
              <a:rPr lang="en-US" sz="2400" b="1" i="1" dirty="0"/>
              <a:t>What Else?</a:t>
            </a:r>
          </a:p>
          <a:p>
            <a:endParaRPr lang="en-US" sz="2400" dirty="0"/>
          </a:p>
        </p:txBody>
      </p:sp>
    </p:spTree>
    <p:extLst>
      <p:ext uri="{BB962C8B-B14F-4D97-AF65-F5344CB8AC3E}">
        <p14:creationId xmlns:p14="http://schemas.microsoft.com/office/powerpoint/2010/main" val="421202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575C-91B7-A444-B615-9A1776DF8802}"/>
              </a:ext>
            </a:extLst>
          </p:cNvPr>
          <p:cNvSpPr>
            <a:spLocks noGrp="1"/>
          </p:cNvSpPr>
          <p:nvPr>
            <p:ph type="title"/>
          </p:nvPr>
        </p:nvSpPr>
        <p:spPr/>
        <p:txBody>
          <a:bodyPr/>
          <a:lstStyle/>
          <a:p>
            <a:r>
              <a:rPr lang="en-US" altLang="en-US" b="1" dirty="0" err="1">
                <a:solidFill>
                  <a:schemeClr val="accent6">
                    <a:lumMod val="50000"/>
                  </a:schemeClr>
                </a:solidFill>
                <a:ea typeface="ＭＳ Ｐゴシック" panose="020B0600070205080204" pitchFamily="34" charset="-128"/>
              </a:rPr>
              <a:t>Maitre’d</a:t>
            </a:r>
            <a:endParaRPr lang="en-US" b="1" dirty="0">
              <a:solidFill>
                <a:schemeClr val="accent6">
                  <a:lumMod val="50000"/>
                </a:schemeClr>
              </a:solidFill>
            </a:endParaRPr>
          </a:p>
        </p:txBody>
      </p:sp>
      <p:sp>
        <p:nvSpPr>
          <p:cNvPr id="3" name="Content Placeholder 2">
            <a:extLst>
              <a:ext uri="{FF2B5EF4-FFF2-40B4-BE49-F238E27FC236}">
                <a16:creationId xmlns:a16="http://schemas.microsoft.com/office/drawing/2014/main" id="{858DB3C6-0D81-C741-B670-58C773EC5627}"/>
              </a:ext>
            </a:extLst>
          </p:cNvPr>
          <p:cNvSpPr>
            <a:spLocks noGrp="1"/>
          </p:cNvSpPr>
          <p:nvPr>
            <p:ph idx="1"/>
          </p:nvPr>
        </p:nvSpPr>
        <p:spPr/>
        <p:txBody>
          <a:bodyPr/>
          <a:lstStyle/>
          <a:p>
            <a:r>
              <a:rPr lang="en-US" altLang="en-US" sz="3200" dirty="0">
                <a:ea typeface="ＭＳ Ｐゴシック" panose="020B0600070205080204" pitchFamily="34" charset="-128"/>
              </a:rPr>
              <a:t>Table for 4!</a:t>
            </a:r>
          </a:p>
          <a:p>
            <a:r>
              <a:rPr lang="en-US" altLang="en-US" sz="3200" dirty="0">
                <a:ea typeface="ＭＳ Ｐゴシック" panose="020B0600070205080204" pitchFamily="34" charset="-128"/>
              </a:rPr>
              <a:t>Introduce yourself.</a:t>
            </a:r>
          </a:p>
          <a:p>
            <a:r>
              <a:rPr lang="en-US" altLang="en-US" sz="3200" dirty="0">
                <a:ea typeface="ＭＳ Ｐゴシック" panose="020B0600070205080204" pitchFamily="34" charset="-128"/>
              </a:rPr>
              <a:t>Answer this question:</a:t>
            </a:r>
          </a:p>
          <a:p>
            <a:pPr lvl="1"/>
            <a:r>
              <a:rPr lang="en-US" altLang="en-US" sz="3000" dirty="0">
                <a:ea typeface="ＭＳ Ｐゴシック" panose="020B0600070205080204" pitchFamily="34" charset="-128"/>
              </a:rPr>
              <a:t>What are some ways you provide </a:t>
            </a:r>
            <a:r>
              <a:rPr lang="en-US" altLang="en-US" sz="3000" b="1" u="sng" dirty="0">
                <a:ea typeface="ＭＳ Ｐゴシック" panose="020B0600070205080204" pitchFamily="34" charset="-128"/>
              </a:rPr>
              <a:t>yourself</a:t>
            </a:r>
            <a:r>
              <a:rPr lang="en-US" altLang="en-US" sz="3000" b="1" dirty="0">
                <a:ea typeface="ＭＳ Ｐゴシック" panose="020B0600070205080204" pitchFamily="34" charset="-128"/>
              </a:rPr>
              <a:t> </a:t>
            </a:r>
            <a:r>
              <a:rPr lang="en-US" altLang="en-US" sz="3000" dirty="0">
                <a:ea typeface="ＭＳ Ｐゴシック" panose="020B0600070205080204" pitchFamily="34" charset="-128"/>
              </a:rPr>
              <a:t>with a meaningful reward?</a:t>
            </a:r>
          </a:p>
          <a:p>
            <a:endParaRPr lang="en-US" dirty="0"/>
          </a:p>
        </p:txBody>
      </p:sp>
      <p:pic>
        <p:nvPicPr>
          <p:cNvPr id="4" name="Picture 3">
            <a:extLst>
              <a:ext uri="{FF2B5EF4-FFF2-40B4-BE49-F238E27FC236}">
                <a16:creationId xmlns:a16="http://schemas.microsoft.com/office/drawing/2014/main" id="{93FC45DC-4BBE-D542-82E6-3DB562F5E111}"/>
              </a:ext>
            </a:extLst>
          </p:cNvPr>
          <p:cNvPicPr>
            <a:picLocks noChangeAspect="1"/>
          </p:cNvPicPr>
          <p:nvPr/>
        </p:nvPicPr>
        <p:blipFill>
          <a:blip r:embed="rId3"/>
          <a:stretch>
            <a:fillRect/>
          </a:stretch>
        </p:blipFill>
        <p:spPr>
          <a:xfrm rot="20611668">
            <a:off x="1525899" y="4965903"/>
            <a:ext cx="1932095" cy="1524254"/>
          </a:xfrm>
          <a:prstGeom prst="rect">
            <a:avLst/>
          </a:prstGeom>
        </p:spPr>
      </p:pic>
      <p:pic>
        <p:nvPicPr>
          <p:cNvPr id="5" name="Picture 4">
            <a:extLst>
              <a:ext uri="{FF2B5EF4-FFF2-40B4-BE49-F238E27FC236}">
                <a16:creationId xmlns:a16="http://schemas.microsoft.com/office/drawing/2014/main" id="{675EA00F-8085-2444-8EB8-B69BA804F009}"/>
              </a:ext>
            </a:extLst>
          </p:cNvPr>
          <p:cNvPicPr>
            <a:picLocks noChangeAspect="1"/>
          </p:cNvPicPr>
          <p:nvPr/>
        </p:nvPicPr>
        <p:blipFill>
          <a:blip r:embed="rId4"/>
          <a:stretch>
            <a:fillRect/>
          </a:stretch>
        </p:blipFill>
        <p:spPr>
          <a:xfrm>
            <a:off x="4230810" y="4627873"/>
            <a:ext cx="3730379" cy="1952496"/>
          </a:xfrm>
          <a:prstGeom prst="rect">
            <a:avLst/>
          </a:prstGeom>
        </p:spPr>
      </p:pic>
      <p:pic>
        <p:nvPicPr>
          <p:cNvPr id="6" name="Picture 5">
            <a:extLst>
              <a:ext uri="{FF2B5EF4-FFF2-40B4-BE49-F238E27FC236}">
                <a16:creationId xmlns:a16="http://schemas.microsoft.com/office/drawing/2014/main" id="{9B115DFE-34D9-1946-8342-E8149BE4AABB}"/>
              </a:ext>
            </a:extLst>
          </p:cNvPr>
          <p:cNvPicPr>
            <a:picLocks noChangeAspect="1"/>
          </p:cNvPicPr>
          <p:nvPr/>
        </p:nvPicPr>
        <p:blipFill>
          <a:blip r:embed="rId5"/>
          <a:stretch>
            <a:fillRect/>
          </a:stretch>
        </p:blipFill>
        <p:spPr>
          <a:xfrm rot="1060037">
            <a:off x="8499559" y="4798123"/>
            <a:ext cx="2759966" cy="1552481"/>
          </a:xfrm>
          <a:prstGeom prst="rect">
            <a:avLst/>
          </a:prstGeom>
        </p:spPr>
      </p:pic>
    </p:spTree>
    <p:extLst>
      <p:ext uri="{BB962C8B-B14F-4D97-AF65-F5344CB8AC3E}">
        <p14:creationId xmlns:p14="http://schemas.microsoft.com/office/powerpoint/2010/main" val="2192661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FD55E454-C86F-1F45-B85B-A5F96F915963}"/>
              </a:ext>
            </a:extLst>
          </p:cNvPr>
          <p:cNvSpPr>
            <a:spLocks noGrp="1"/>
          </p:cNvSpPr>
          <p:nvPr>
            <p:ph type="ctrTitle"/>
          </p:nvPr>
        </p:nvSpPr>
        <p:spPr>
          <a:xfrm>
            <a:off x="2300288" y="1284020"/>
            <a:ext cx="7772400" cy="1470025"/>
          </a:xfrm>
        </p:spPr>
        <p:txBody>
          <a:bodyPr>
            <a:noAutofit/>
          </a:bodyPr>
          <a:lstStyle/>
          <a:p>
            <a:r>
              <a:rPr lang="en-US" altLang="en-US" sz="12500" b="1" dirty="0">
                <a:solidFill>
                  <a:schemeClr val="accent6">
                    <a:lumMod val="50000"/>
                  </a:schemeClr>
                </a:solidFill>
                <a:ea typeface="ＭＳ Ｐゴシック" panose="020B0600070205080204" pitchFamily="34" charset="-128"/>
              </a:rPr>
              <a:t>TFI and SAS</a:t>
            </a:r>
          </a:p>
        </p:txBody>
      </p:sp>
      <p:sp>
        <p:nvSpPr>
          <p:cNvPr id="3" name="Subtitle 2">
            <a:extLst>
              <a:ext uri="{FF2B5EF4-FFF2-40B4-BE49-F238E27FC236}">
                <a16:creationId xmlns:a16="http://schemas.microsoft.com/office/drawing/2014/main" id="{9CF1D954-D5F1-5E44-9163-E2720DB0B18B}"/>
              </a:ext>
            </a:extLst>
          </p:cNvPr>
          <p:cNvSpPr>
            <a:spLocks noGrp="1"/>
          </p:cNvSpPr>
          <p:nvPr>
            <p:ph type="subTitle" idx="1"/>
          </p:nvPr>
        </p:nvSpPr>
        <p:spPr>
          <a:xfrm>
            <a:off x="2986088" y="3370653"/>
            <a:ext cx="6400800" cy="1496769"/>
          </a:xfrm>
        </p:spPr>
        <p:txBody>
          <a:bodyPr>
            <a:normAutofit/>
          </a:bodyPr>
          <a:lstStyle/>
          <a:p>
            <a:pPr>
              <a:buFont typeface="Arial" charset="0"/>
              <a:buNone/>
              <a:defRPr/>
            </a:pPr>
            <a:r>
              <a:rPr lang="en-US" sz="4400" dirty="0">
                <a:solidFill>
                  <a:schemeClr val="accent6">
                    <a:lumMod val="50000"/>
                  </a:schemeClr>
                </a:solidFill>
              </a:rPr>
              <a:t>State Results, Your Results, </a:t>
            </a:r>
          </a:p>
          <a:p>
            <a:pPr>
              <a:buFont typeface="Arial" charset="0"/>
              <a:buNone/>
              <a:defRPr/>
            </a:pPr>
            <a:r>
              <a:rPr lang="en-US" sz="4400" dirty="0">
                <a:solidFill>
                  <a:schemeClr val="accent6">
                    <a:lumMod val="50000"/>
                  </a:schemeClr>
                </a:solidFill>
              </a:rPr>
              <a:t>and Now What?</a:t>
            </a:r>
          </a:p>
        </p:txBody>
      </p:sp>
    </p:spTree>
    <p:extLst>
      <p:ext uri="{BB962C8B-B14F-4D97-AF65-F5344CB8AC3E}">
        <p14:creationId xmlns:p14="http://schemas.microsoft.com/office/powerpoint/2010/main" val="1654689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25522</TotalTime>
  <Words>3072</Words>
  <Application>Microsoft Macintosh PowerPoint</Application>
  <PresentationFormat>Widescreen</PresentationFormat>
  <Paragraphs>520</Paragraphs>
  <Slides>70</Slides>
  <Notes>64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ＭＳ Ｐゴシック</vt:lpstr>
      <vt:lpstr>Arial</vt:lpstr>
      <vt:lpstr>Calibri</vt:lpstr>
      <vt:lpstr>Calibri Light</vt:lpstr>
      <vt:lpstr>Cambria</vt:lpstr>
      <vt:lpstr>Times New Roman</vt:lpstr>
      <vt:lpstr>Wingdings</vt:lpstr>
      <vt:lpstr>Office Theme</vt:lpstr>
      <vt:lpstr>VTPBIS Coordinators as Coaches  Learning &amp; Networking Meeting May 2018</vt:lpstr>
      <vt:lpstr>Always Start with Data</vt:lpstr>
      <vt:lpstr>Agenda</vt:lpstr>
      <vt:lpstr>BEST Expectations</vt:lpstr>
      <vt:lpstr>Maitre’d</vt:lpstr>
      <vt:lpstr>Maitre’d</vt:lpstr>
      <vt:lpstr>Maitre’d</vt:lpstr>
      <vt:lpstr>Maitre’d</vt:lpstr>
      <vt:lpstr>TFI and SAS</vt:lpstr>
      <vt:lpstr>PowerPoint Presentation</vt:lpstr>
      <vt:lpstr> Fidelity of Implementation - TFI</vt:lpstr>
      <vt:lpstr> Fidelity of Implementation - TFI</vt:lpstr>
      <vt:lpstr>If I had a magic wand, and PBIS were implemented with 100% fidelity, my school would look like ___________________. This could be measured by ___________________.</vt:lpstr>
      <vt:lpstr>Sample Achievable Outcomes:</vt:lpstr>
      <vt:lpstr>Using the Tiered Fidelity Inventory (TFI) to  Reach your Outcomes</vt:lpstr>
      <vt:lpstr>TFI</vt:lpstr>
      <vt:lpstr>When?</vt:lpstr>
      <vt:lpstr>After Assessment</vt:lpstr>
      <vt:lpstr>TFI Action Planning Tips</vt:lpstr>
      <vt:lpstr>TFI Activity</vt:lpstr>
      <vt:lpstr>Exploring PBIS Sustainability</vt:lpstr>
      <vt:lpstr>Sustaining PBIS in Schools</vt:lpstr>
      <vt:lpstr>What Works for you?</vt:lpstr>
      <vt:lpstr>Showing Positive Change Builds Momentum Toward Sustainability</vt:lpstr>
      <vt:lpstr>Key to Sustainability is Staff  </vt:lpstr>
      <vt:lpstr>Why Focus on Staff?</vt:lpstr>
      <vt:lpstr>Have you ever felt emotionally exhausted, burnt-out, or stressed (on the job)?</vt:lpstr>
      <vt:lpstr>Support Staff Like You Support Students!</vt:lpstr>
      <vt:lpstr>PowerPoint Presentation</vt:lpstr>
      <vt:lpstr>Prevent</vt:lpstr>
      <vt:lpstr>What are some prevention strategies that your leadership team can put in place to address issues of emotional exhaustion, high stress, and burnout? </vt:lpstr>
      <vt:lpstr>PowerPoint Presentation</vt:lpstr>
      <vt:lpstr>Teach</vt:lpstr>
      <vt:lpstr>What are some “teach” strategies that your leadership team can put in place to address issues of emotional exhaustion, high stress, and burnout? </vt:lpstr>
      <vt:lpstr>PowerPoint Presentation</vt:lpstr>
      <vt:lpstr>Reinforce</vt:lpstr>
      <vt:lpstr>Reinforcements are effective when:</vt:lpstr>
      <vt:lpstr>Ideas for Staff Acknowledgement</vt:lpstr>
      <vt:lpstr>Where can you find more ideas?</vt:lpstr>
      <vt:lpstr>JFK Staff Shout Out</vt:lpstr>
      <vt:lpstr>What are some “reinforce” strategies that your leadership team can put in place to address issues of emotional exhaustion, high stress, and burnout? </vt:lpstr>
      <vt:lpstr>3, 2, 1 Reflection</vt:lpstr>
      <vt:lpstr>Networking Sessions</vt:lpstr>
      <vt:lpstr>Topical Networking Carousel:</vt:lpstr>
      <vt:lpstr>1. Restorative Practices within MTSS</vt:lpstr>
      <vt:lpstr>1. Restorative Practices within MTSS</vt:lpstr>
      <vt:lpstr>1. Restorative Practices within MTSS</vt:lpstr>
      <vt:lpstr>1. Whole School Restorative Justice Principles</vt:lpstr>
      <vt:lpstr>1. Restorative Practices within MTSS</vt:lpstr>
      <vt:lpstr>2. Classroom Strategies</vt:lpstr>
      <vt:lpstr>2. Classroom Strategies</vt:lpstr>
      <vt:lpstr>2. Classroom Strategies</vt:lpstr>
      <vt:lpstr>3. Student Data for Decision-Making: Common Issues</vt:lpstr>
      <vt:lpstr>3. Student Data for Decision-Making</vt:lpstr>
      <vt:lpstr>4. Presenting/Reporting Data </vt:lpstr>
      <vt:lpstr>4. Presenting/Reporting Data </vt:lpstr>
      <vt:lpstr>5. Sustainability Strategies</vt:lpstr>
      <vt:lpstr>5. Sustainability Strategies</vt:lpstr>
      <vt:lpstr>6. SU/SD and School Coordinators</vt:lpstr>
      <vt:lpstr>6. SU/SD and School Coordinators</vt:lpstr>
      <vt:lpstr>7. Staff Acknowledgements</vt:lpstr>
      <vt:lpstr>7. Staff Acknowledgements</vt:lpstr>
      <vt:lpstr>Networking Guidelines </vt:lpstr>
      <vt:lpstr>Important VTPBIS Matters</vt:lpstr>
      <vt:lpstr>VTPBIS Acknowledgements</vt:lpstr>
      <vt:lpstr>Thanks for always being someone we can count on!</vt:lpstr>
      <vt:lpstr>We hope all of your PBIS wishes come true!</vt:lpstr>
      <vt:lpstr>Lunch Break!</vt:lpstr>
      <vt:lpstr>Networking Instructions </vt:lpstr>
      <vt:lpstr>Topics to Consider:</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the PBIS Momentum</dc:title>
  <dc:creator>Microsoft Office User</dc:creator>
  <cp:lastModifiedBy>Microsoft Office User</cp:lastModifiedBy>
  <cp:revision>169</cp:revision>
  <dcterms:created xsi:type="dcterms:W3CDTF">2018-04-11T18:16:09Z</dcterms:created>
  <dcterms:modified xsi:type="dcterms:W3CDTF">2018-05-02T17:47:31Z</dcterms:modified>
</cp:coreProperties>
</file>