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1.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59" r:id="rId3"/>
    <p:sldId id="604" r:id="rId4"/>
    <p:sldId id="335" r:id="rId5"/>
    <p:sldId id="260" r:id="rId6"/>
    <p:sldId id="605" r:id="rId7"/>
    <p:sldId id="630" r:id="rId8"/>
    <p:sldId id="607" r:id="rId9"/>
    <p:sldId id="631" r:id="rId10"/>
    <p:sldId id="632" r:id="rId11"/>
    <p:sldId id="633" r:id="rId12"/>
    <p:sldId id="608" r:id="rId13"/>
    <p:sldId id="609" r:id="rId14"/>
    <p:sldId id="273" r:id="rId15"/>
    <p:sldId id="634" r:id="rId16"/>
    <p:sldId id="613" r:id="rId17"/>
    <p:sldId id="475" r:id="rId18"/>
    <p:sldId id="614" r:id="rId19"/>
    <p:sldId id="610" r:id="rId20"/>
    <p:sldId id="477" r:id="rId21"/>
    <p:sldId id="562" r:id="rId22"/>
    <p:sldId id="478" r:id="rId23"/>
    <p:sldId id="618" r:id="rId24"/>
    <p:sldId id="860" r:id="rId25"/>
    <p:sldId id="616" r:id="rId26"/>
    <p:sldId id="615" r:id="rId27"/>
    <p:sldId id="617" r:id="rId28"/>
    <p:sldId id="621" r:id="rId29"/>
    <p:sldId id="629" r:id="rId30"/>
    <p:sldId id="623" r:id="rId31"/>
    <p:sldId id="624" r:id="rId32"/>
    <p:sldId id="625" r:id="rId33"/>
    <p:sldId id="467" r:id="rId34"/>
    <p:sldId id="468" r:id="rId35"/>
    <p:sldId id="851" r:id="rId36"/>
    <p:sldId id="848" r:id="rId37"/>
    <p:sldId id="817" r:id="rId38"/>
    <p:sldId id="582" r:id="rId39"/>
    <p:sldId id="628" r:id="rId40"/>
    <p:sldId id="576" r:id="rId41"/>
    <p:sldId id="594" r:id="rId42"/>
    <p:sldId id="854" r:id="rId43"/>
    <p:sldId id="855" r:id="rId44"/>
    <p:sldId id="856" r:id="rId45"/>
    <p:sldId id="857" r:id="rId46"/>
    <p:sldId id="858" r:id="rId47"/>
    <p:sldId id="595" r:id="rId48"/>
    <p:sldId id="853" r:id="rId49"/>
    <p:sldId id="636" r:id="rId50"/>
    <p:sldId id="859" r:id="rId51"/>
    <p:sldId id="648" r:id="rId52"/>
    <p:sldId id="852" r:id="rId53"/>
    <p:sldId id="578" r:id="rId54"/>
    <p:sldId id="638" r:id="rId55"/>
    <p:sldId id="639" r:id="rId56"/>
    <p:sldId id="265" r:id="rId57"/>
    <p:sldId id="603" r:id="rId58"/>
    <p:sldId id="861" r:id="rId59"/>
    <p:sldId id="647" r:id="rId60"/>
    <p:sldId id="63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08"/>
    <p:restoredTop sz="93165"/>
  </p:normalViewPr>
  <p:slideViewPr>
    <p:cSldViewPr snapToGrid="0" snapToObjects="1">
      <p:cViewPr varScale="1">
        <p:scale>
          <a:sx n="59" d="100"/>
          <a:sy n="59" d="100"/>
        </p:scale>
        <p:origin x="20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03T14:51:35.609" idx="1">
    <p:pos x="7680" y="78"/>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15AF2-23D0-884F-80BE-F4841394F4EB}" type="datetimeFigureOut">
              <a:rPr lang="en-US" smtClean="0"/>
              <a:t>5/8/19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5C323-2DC3-4648-9A92-4BBC0BEF69CA}" type="slidenum">
              <a:rPr lang="en-US" smtClean="0"/>
              <a:t>‹#›</a:t>
            </a:fld>
            <a:endParaRPr lang="en-US"/>
          </a:p>
        </p:txBody>
      </p:sp>
    </p:spTree>
    <p:extLst>
      <p:ext uri="{BB962C8B-B14F-4D97-AF65-F5344CB8AC3E}">
        <p14:creationId xmlns:p14="http://schemas.microsoft.com/office/powerpoint/2010/main" val="2051068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bisapps.org/community/Pages/The-Best-Decisions-Take-Guts-and-Data.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E3187-1A0F-A041-87FB-39F77E522553}" type="slidenum">
              <a:rPr lang="en-US" smtClean="0"/>
              <a:t>2</a:t>
            </a:fld>
            <a:endParaRPr lang="en-US"/>
          </a:p>
        </p:txBody>
      </p:sp>
    </p:spTree>
    <p:extLst>
      <p:ext uri="{BB962C8B-B14F-4D97-AF65-F5344CB8AC3E}">
        <p14:creationId xmlns:p14="http://schemas.microsoft.com/office/powerpoint/2010/main" val="1865842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4A6C354A-A735-1644-AD93-FB8262B6EF15}"/>
              </a:ext>
            </a:extLst>
          </p:cNvPr>
          <p:cNvSpPr>
            <a:spLocks noGrp="1" noRot="1" noChangeAspect="1" noTextEdit="1"/>
          </p:cNvSpPr>
          <p:nvPr>
            <p:ph type="sldImg"/>
          </p:nvPr>
        </p:nvSpPr>
        <p:spPr bwMode="auto">
          <a:xfrm>
            <a:off x="381000"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8E83784C-7726-B044-BBB6-3AB97AE7F4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Disconnect major challenge. We will ask you to think of ways to connect students at Tier 3 with 1 &amp; 2, </a:t>
            </a:r>
          </a:p>
          <a:p>
            <a:endParaRPr lang="en-US" altLang="en-US">
              <a:ea typeface="ＭＳ Ｐゴシック" panose="020B0600070205080204" pitchFamily="34" charset="-128"/>
            </a:endParaRPr>
          </a:p>
          <a:p>
            <a:r>
              <a:rPr lang="en-US" altLang="en-US">
                <a:ea typeface="ＭＳ Ｐゴシック" panose="020B0600070205080204" pitchFamily="34" charset="-128"/>
              </a:rPr>
              <a:t>Counter intuitive then to emphasize the tip.</a:t>
            </a:r>
          </a:p>
          <a:p>
            <a:endParaRPr lang="en-US" altLang="en-US">
              <a:ea typeface="ＭＳ Ｐゴシック" panose="020B0600070205080204" pitchFamily="34" charset="-128"/>
            </a:endParaRPr>
          </a:p>
          <a:p>
            <a:r>
              <a:rPr lang="en-US" altLang="en-US">
                <a:ea typeface="ＭＳ Ｐゴシック" panose="020B0600070205080204" pitchFamily="34" charset="-128"/>
              </a:rPr>
              <a:t>ASK THEM: So why the heck are we doing it? </a:t>
            </a:r>
          </a:p>
          <a:p>
            <a:endParaRPr lang="en-US" altLang="en-US">
              <a:ea typeface="ＭＳ Ｐゴシック" panose="020B0600070205080204" pitchFamily="34" charset="-128"/>
            </a:endParaRPr>
          </a:p>
          <a:p>
            <a:r>
              <a:rPr lang="en-US" altLang="en-US">
                <a:ea typeface="ＭＳ Ｐゴシック" panose="020B0600070205080204" pitchFamily="34" charset="-128"/>
              </a:rPr>
              <a:t>My belief is that principles and values of wraparound are not just an effective basis for team planning around a small number of students in your school, but when you introduce the wraparound process into a school’s PBIS system there’s the opportunity for the values to improve the supports that ALL students receive.</a:t>
            </a:r>
          </a:p>
        </p:txBody>
      </p:sp>
      <p:sp>
        <p:nvSpPr>
          <p:cNvPr id="18435" name="Slide Number Placeholder 3">
            <a:extLst>
              <a:ext uri="{FF2B5EF4-FFF2-40B4-BE49-F238E27FC236}">
                <a16:creationId xmlns:a16="http://schemas.microsoft.com/office/drawing/2014/main" id="{53144936-50BF-A244-A563-F682E933AA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914400">
              <a:spcBef>
                <a:spcPct val="0"/>
              </a:spcBef>
            </a:pPr>
            <a:fld id="{02468704-E74B-1B4C-A1B7-D39F7CEA9DDB}" type="slidenum">
              <a:rPr lang="en-US" altLang="en-US" sz="1100" smtClean="0">
                <a:latin typeface="Arial" panose="020B0604020202020204" pitchFamily="34" charset="0"/>
              </a:rPr>
              <a:pPr defTabSz="914400">
                <a:spcBef>
                  <a:spcPct val="0"/>
                </a:spcBef>
              </a:pPr>
              <a:t>14</a:t>
            </a:fld>
            <a:endParaRPr lang="en-US" altLang="en-US" sz="1100">
              <a:latin typeface="Arial" panose="020B0604020202020204" pitchFamily="34" charset="0"/>
            </a:endParaRPr>
          </a:p>
        </p:txBody>
      </p:sp>
    </p:spTree>
    <p:extLst>
      <p:ext uri="{BB962C8B-B14F-4D97-AF65-F5344CB8AC3E}">
        <p14:creationId xmlns:p14="http://schemas.microsoft.com/office/powerpoint/2010/main" val="3027077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Data</a:t>
            </a:r>
          </a:p>
          <a:p>
            <a:r>
              <a:rPr lang="en-US" dirty="0"/>
              <a:t>https://</a:t>
            </a:r>
            <a:r>
              <a:rPr lang="en-US" dirty="0" err="1"/>
              <a:t>www.polleverywhere.com</a:t>
            </a:r>
            <a:r>
              <a:rPr lang="en-US" dirty="0"/>
              <a:t>/surveys/bM42NFzSvq3cRoBWhPNYC</a:t>
            </a:r>
          </a:p>
        </p:txBody>
      </p:sp>
      <p:sp>
        <p:nvSpPr>
          <p:cNvPr id="4" name="Slide Number Placeholder 3"/>
          <p:cNvSpPr>
            <a:spLocks noGrp="1"/>
          </p:cNvSpPr>
          <p:nvPr>
            <p:ph type="sldNum" sz="quarter" idx="5"/>
          </p:nvPr>
        </p:nvSpPr>
        <p:spPr/>
        <p:txBody>
          <a:bodyPr/>
          <a:lstStyle/>
          <a:p>
            <a:fld id="{46D5C323-2DC3-4648-9A92-4BBC0BEF69CA}" type="slidenum">
              <a:rPr lang="en-US" smtClean="0"/>
              <a:t>15</a:t>
            </a:fld>
            <a:endParaRPr lang="en-US"/>
          </a:p>
        </p:txBody>
      </p:sp>
    </p:spTree>
    <p:extLst>
      <p:ext uri="{BB962C8B-B14F-4D97-AF65-F5344CB8AC3E}">
        <p14:creationId xmlns:p14="http://schemas.microsoft.com/office/powerpoint/2010/main" val="671957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43F9147C-8DE1-7C48-B71A-8696D76239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922387BD-4EAA-F740-8577-73CEFE28D9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30051" name="Slide Number Placeholder 3">
            <a:extLst>
              <a:ext uri="{FF2B5EF4-FFF2-40B4-BE49-F238E27FC236}">
                <a16:creationId xmlns:a16="http://schemas.microsoft.com/office/drawing/2014/main" id="{6CE78F66-CC7C-D947-8ED5-F569377C04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C48FC42-441F-B04D-8E96-33754281664A}" type="slidenum">
              <a:rPr lang="en-US" altLang="en-US" smtClean="0"/>
              <a:pPr/>
              <a:t>17</a:t>
            </a:fld>
            <a:endParaRPr lang="en-US" altLang="en-US"/>
          </a:p>
        </p:txBody>
      </p:sp>
    </p:spTree>
    <p:extLst>
      <p:ext uri="{BB962C8B-B14F-4D97-AF65-F5344CB8AC3E}">
        <p14:creationId xmlns:p14="http://schemas.microsoft.com/office/powerpoint/2010/main" val="1395667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Shape 243">
            <a:extLst>
              <a:ext uri="{FF2B5EF4-FFF2-40B4-BE49-F238E27FC236}">
                <a16:creationId xmlns:a16="http://schemas.microsoft.com/office/drawing/2014/main" id="{3245FDC6-9EB8-8643-A51F-276D8B3B8533}"/>
              </a:ext>
            </a:extLst>
          </p:cNvPr>
          <p:cNvSpPr>
            <a:spLocks noGrp="1"/>
          </p:cNvSpPr>
          <p:nvPr>
            <p:ph type="body" idx="1"/>
          </p:nvPr>
        </p:nvSpPr>
        <p:spPr bwMode="auto">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ea typeface="ＭＳ Ｐゴシック" panose="020B0600070205080204" pitchFamily="34" charset="-128"/>
              </a:rPr>
              <a:t>Amy</a:t>
            </a:r>
          </a:p>
        </p:txBody>
      </p:sp>
      <p:sp>
        <p:nvSpPr>
          <p:cNvPr id="41986" name="Shape 244">
            <a:extLst>
              <a:ext uri="{FF2B5EF4-FFF2-40B4-BE49-F238E27FC236}">
                <a16:creationId xmlns:a16="http://schemas.microsoft.com/office/drawing/2014/main" id="{97FF4426-2839-D54D-BFB8-932FA957B2E7}"/>
              </a:ext>
            </a:extLst>
          </p:cNvPr>
          <p:cNvSpPr>
            <a:spLocks noGrp="1" noRot="1" noChangeAspect="1" noTextEdit="1"/>
          </p:cNvSpPr>
          <p:nvPr>
            <p:ph type="sldImg" idx="2"/>
          </p:nvPr>
        </p:nvSpPr>
        <p:spPr bwMode="auto">
          <a:xfrm>
            <a:off x="330200" y="696913"/>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14856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a:extLst>
              <a:ext uri="{FF2B5EF4-FFF2-40B4-BE49-F238E27FC236}">
                <a16:creationId xmlns:a16="http://schemas.microsoft.com/office/drawing/2014/main" id="{7C795C78-AB16-8348-8629-AB2CDAD18E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a:extLst>
              <a:ext uri="{FF2B5EF4-FFF2-40B4-BE49-F238E27FC236}">
                <a16:creationId xmlns:a16="http://schemas.microsoft.com/office/drawing/2014/main" id="{4ED3ADB2-DE05-6649-A773-4120E549D8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31075" name="Slide Number Placeholder 3">
            <a:extLst>
              <a:ext uri="{FF2B5EF4-FFF2-40B4-BE49-F238E27FC236}">
                <a16:creationId xmlns:a16="http://schemas.microsoft.com/office/drawing/2014/main" id="{C4B5440A-6AAC-044B-ABBE-30884C20F0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5BE7A22-8142-F447-A525-0B0B99EA7893}" type="slidenum">
              <a:rPr lang="en-US" altLang="en-US" smtClean="0"/>
              <a:pPr/>
              <a:t>21</a:t>
            </a:fld>
            <a:endParaRPr lang="en-US" altLang="en-US"/>
          </a:p>
        </p:txBody>
      </p:sp>
    </p:spTree>
    <p:extLst>
      <p:ext uri="{BB962C8B-B14F-4D97-AF65-F5344CB8AC3E}">
        <p14:creationId xmlns:p14="http://schemas.microsoft.com/office/powerpoint/2010/main" val="3788276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Shape 249">
            <a:extLst>
              <a:ext uri="{FF2B5EF4-FFF2-40B4-BE49-F238E27FC236}">
                <a16:creationId xmlns:a16="http://schemas.microsoft.com/office/drawing/2014/main" id="{DA95E0A7-276A-9448-85EC-C4926D256F61}"/>
              </a:ext>
            </a:extLst>
          </p:cNvPr>
          <p:cNvSpPr>
            <a:spLocks noGrp="1" noRot="1" noChangeAspect="1" noTextEdit="1"/>
          </p:cNvSpPr>
          <p:nvPr>
            <p:ph type="sldImg" idx="2"/>
          </p:nvPr>
        </p:nvSpPr>
        <p:spPr bwMode="auto">
          <a:xfrm>
            <a:off x="330200" y="696913"/>
            <a:ext cx="61976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5058" name="Shape 250">
            <a:extLst>
              <a:ext uri="{FF2B5EF4-FFF2-40B4-BE49-F238E27FC236}">
                <a16:creationId xmlns:a16="http://schemas.microsoft.com/office/drawing/2014/main" id="{59C57579-0D04-D645-93E2-A183494B035F}"/>
              </a:ext>
            </a:extLst>
          </p:cNvPr>
          <p:cNvSpPr>
            <a:spLocks noGrp="1"/>
          </p:cNvSpPr>
          <p:nvPr>
            <p:ph type="body" idx="1"/>
          </p:nvPr>
        </p:nvSpPr>
        <p:spPr bwMode="auto">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SzPct val="25000"/>
            </a:pPr>
            <a:r>
              <a:rPr lang="en-US" altLang="en-US" dirty="0">
                <a:solidFill>
                  <a:srgbClr val="000000"/>
                </a:solidFill>
                <a:ea typeface="ＭＳ Ｐゴシック" panose="020B0600070205080204" pitchFamily="34" charset="-128"/>
                <a:sym typeface="Calibri" panose="020F0502020204030204" pitchFamily="34" charset="0"/>
              </a:rPr>
              <a:t>Amy</a:t>
            </a:r>
          </a:p>
        </p:txBody>
      </p:sp>
      <p:sp>
        <p:nvSpPr>
          <p:cNvPr id="45059" name="Shape 251">
            <a:extLst>
              <a:ext uri="{FF2B5EF4-FFF2-40B4-BE49-F238E27FC236}">
                <a16:creationId xmlns:a16="http://schemas.microsoft.com/office/drawing/2014/main" id="{75DA5FFE-7C6C-4C4F-9D43-407B638624BE}"/>
              </a:ext>
            </a:extLst>
          </p:cNvPr>
          <p:cNvSpPr>
            <a:spLocks noGrp="1"/>
          </p:cNvSpPr>
          <p:nvPr>
            <p:ph type="sldNum" sz="quarter" idx="5"/>
          </p:nvPr>
        </p:nvSpPr>
        <p:spPr bwMode="auto">
          <a:xfrm>
            <a:off x="3884613" y="8829675"/>
            <a:ext cx="2971800"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SzPct val="25000"/>
            </a:pPr>
            <a:fld id="{BA964961-B1EF-4740-925C-763A9FFE2EC3}" type="slidenum">
              <a:rPr lang="en-US" altLang="en-US" smtClean="0">
                <a:solidFill>
                  <a:srgbClr val="000000"/>
                </a:solidFill>
                <a:latin typeface="Arial" panose="020B0604020202020204" pitchFamily="34" charset="0"/>
                <a:sym typeface="Arial" panose="020B0604020202020204" pitchFamily="34" charset="0"/>
              </a:rPr>
              <a:pPr>
                <a:buSzPct val="25000"/>
              </a:pPr>
              <a:t>22</a:t>
            </a:fld>
            <a:endParaRPr lang="en-US" altLang="en-US">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677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43F9147C-8DE1-7C48-B71A-8696D76239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a:extLst>
              <a:ext uri="{FF2B5EF4-FFF2-40B4-BE49-F238E27FC236}">
                <a16:creationId xmlns:a16="http://schemas.microsoft.com/office/drawing/2014/main" id="{922387BD-4EAA-F740-8577-73CEFE28D9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Amy</a:t>
            </a:r>
          </a:p>
        </p:txBody>
      </p:sp>
      <p:sp>
        <p:nvSpPr>
          <p:cNvPr id="130051" name="Slide Number Placeholder 3">
            <a:extLst>
              <a:ext uri="{FF2B5EF4-FFF2-40B4-BE49-F238E27FC236}">
                <a16:creationId xmlns:a16="http://schemas.microsoft.com/office/drawing/2014/main" id="{6CE78F66-CC7C-D947-8ED5-F569377C04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C48FC42-441F-B04D-8E96-33754281664A}" type="slidenum">
              <a:rPr lang="en-US" altLang="en-US" smtClean="0"/>
              <a:pPr/>
              <a:t>25</a:t>
            </a:fld>
            <a:endParaRPr lang="en-US" altLang="en-US"/>
          </a:p>
        </p:txBody>
      </p:sp>
    </p:spTree>
    <p:extLst>
      <p:ext uri="{BB962C8B-B14F-4D97-AF65-F5344CB8AC3E}">
        <p14:creationId xmlns:p14="http://schemas.microsoft.com/office/powerpoint/2010/main" val="54968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D950ADEB-6FB6-4F4C-9F23-F592A492C4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a:extLst>
              <a:ext uri="{FF2B5EF4-FFF2-40B4-BE49-F238E27FC236}">
                <a16:creationId xmlns:a16="http://schemas.microsoft.com/office/drawing/2014/main" id="{4737F37A-00DC-2346-AB9E-6CAF85DE5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Amy</a:t>
            </a:r>
          </a:p>
        </p:txBody>
      </p:sp>
      <p:sp>
        <p:nvSpPr>
          <p:cNvPr id="114691" name="Slide Number Placeholder 3">
            <a:extLst>
              <a:ext uri="{FF2B5EF4-FFF2-40B4-BE49-F238E27FC236}">
                <a16:creationId xmlns:a16="http://schemas.microsoft.com/office/drawing/2014/main" id="{81973773-6AD6-434C-A279-0A10A555BE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1AC2229-E3BA-D049-8D07-C5E0C3EED0E3}" type="slidenum">
              <a:rPr lang="en-US" altLang="en-US" smtClean="0"/>
              <a:pPr/>
              <a:t>33</a:t>
            </a:fld>
            <a:endParaRPr lang="en-US" altLang="en-US"/>
          </a:p>
        </p:txBody>
      </p:sp>
    </p:spTree>
    <p:extLst>
      <p:ext uri="{BB962C8B-B14F-4D97-AF65-F5344CB8AC3E}">
        <p14:creationId xmlns:p14="http://schemas.microsoft.com/office/powerpoint/2010/main" val="392363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8EEACA8F-9C93-734F-BBAC-4A5CC9B203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a:extLst>
              <a:ext uri="{FF2B5EF4-FFF2-40B4-BE49-F238E27FC236}">
                <a16:creationId xmlns:a16="http://schemas.microsoft.com/office/drawing/2014/main" id="{E2070166-E1C6-714A-8ED5-CFA7BC7942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Amy</a:t>
            </a:r>
          </a:p>
          <a:p>
            <a:r>
              <a:rPr lang="en-US" altLang="en-US" dirty="0">
                <a:ea typeface="ＭＳ Ｐゴシック" panose="020B0600070205080204" pitchFamily="34" charset="-128"/>
              </a:rPr>
              <a:t>20 minutes at each table – depends on time!</a:t>
            </a:r>
          </a:p>
        </p:txBody>
      </p:sp>
      <p:sp>
        <p:nvSpPr>
          <p:cNvPr id="116739" name="Slide Number Placeholder 3">
            <a:extLst>
              <a:ext uri="{FF2B5EF4-FFF2-40B4-BE49-F238E27FC236}">
                <a16:creationId xmlns:a16="http://schemas.microsoft.com/office/drawing/2014/main" id="{D6BCAD3A-A0C7-4949-AD74-AB50AB2CD8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SzPct val="25000"/>
            </a:pPr>
            <a:fld id="{78772445-1E2E-2345-A2C3-FD0C503DCA94}" type="slidenum">
              <a:rPr lang="en-US" altLang="en-US" smtClean="0">
                <a:solidFill>
                  <a:srgbClr val="000000"/>
                </a:solidFill>
                <a:latin typeface="Arial" panose="020B0604020202020204" pitchFamily="34" charset="0"/>
                <a:sym typeface="Arial" panose="020B0604020202020204" pitchFamily="34" charset="0"/>
              </a:rPr>
              <a:pPr>
                <a:buSzPct val="25000"/>
              </a:pPr>
              <a:t>34</a:t>
            </a:fld>
            <a:endParaRPr lang="en-US" altLang="en-US">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7617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0472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E3187-1A0F-A041-87FB-39F77E522553}" type="slidenum">
              <a:rPr lang="en-US" smtClean="0"/>
              <a:t>3</a:t>
            </a:fld>
            <a:endParaRPr lang="en-US"/>
          </a:p>
        </p:txBody>
      </p:sp>
    </p:spTree>
    <p:extLst>
      <p:ext uri="{BB962C8B-B14F-4D97-AF65-F5344CB8AC3E}">
        <p14:creationId xmlns:p14="http://schemas.microsoft.com/office/powerpoint/2010/main" val="3557142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www.pbisvermont.org</a:t>
            </a:r>
            <a:r>
              <a:rPr lang="en-US" dirty="0"/>
              <a:t>/</a:t>
            </a:r>
            <a:r>
              <a:rPr lang="en-US" dirty="0" err="1"/>
              <a:t>wp</a:t>
            </a:r>
            <a:r>
              <a:rPr lang="en-US" dirty="0"/>
              <a:t>-content/uploads/2017/12/Inventory-of-Existing-Practices-Related-to-SEBL-and-School-Climate.docx</a:t>
            </a:r>
          </a:p>
        </p:txBody>
      </p:sp>
    </p:spTree>
    <p:extLst>
      <p:ext uri="{BB962C8B-B14F-4D97-AF65-F5344CB8AC3E}">
        <p14:creationId xmlns:p14="http://schemas.microsoft.com/office/powerpoint/2010/main" val="3046802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38</a:t>
            </a:fld>
            <a:endParaRPr lang="en-US"/>
          </a:p>
        </p:txBody>
      </p:sp>
    </p:spTree>
    <p:extLst>
      <p:ext uri="{BB962C8B-B14F-4D97-AF65-F5344CB8AC3E}">
        <p14:creationId xmlns:p14="http://schemas.microsoft.com/office/powerpoint/2010/main" val="4183343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40</a:t>
            </a:fld>
            <a:endParaRPr lang="en-US"/>
          </a:p>
        </p:txBody>
      </p:sp>
    </p:spTree>
    <p:extLst>
      <p:ext uri="{BB962C8B-B14F-4D97-AF65-F5344CB8AC3E}">
        <p14:creationId xmlns:p14="http://schemas.microsoft.com/office/powerpoint/2010/main" val="3941810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41</a:t>
            </a:fld>
            <a:endParaRPr lang="en-US"/>
          </a:p>
        </p:txBody>
      </p:sp>
    </p:spTree>
    <p:extLst>
      <p:ext uri="{BB962C8B-B14F-4D97-AF65-F5344CB8AC3E}">
        <p14:creationId xmlns:p14="http://schemas.microsoft.com/office/powerpoint/2010/main" val="1222027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involvement, which emphasized family participation and one-directional (school to home) </a:t>
            </a:r>
          </a:p>
        </p:txBody>
      </p:sp>
      <p:sp>
        <p:nvSpPr>
          <p:cNvPr id="4" name="Slide Number Placeholder 3"/>
          <p:cNvSpPr>
            <a:spLocks noGrp="1"/>
          </p:cNvSpPr>
          <p:nvPr>
            <p:ph type="sldNum" sz="quarter" idx="5"/>
          </p:nvPr>
        </p:nvSpPr>
        <p:spPr/>
        <p:txBody>
          <a:bodyPr/>
          <a:lstStyle/>
          <a:p>
            <a:fld id="{46D5C323-2DC3-4648-9A92-4BBC0BEF69CA}" type="slidenum">
              <a:rPr lang="en-US" smtClean="0"/>
              <a:t>43</a:t>
            </a:fld>
            <a:endParaRPr lang="en-US"/>
          </a:p>
        </p:txBody>
      </p:sp>
    </p:spTree>
    <p:extLst>
      <p:ext uri="{BB962C8B-B14F-4D97-AF65-F5344CB8AC3E}">
        <p14:creationId xmlns:p14="http://schemas.microsoft.com/office/powerpoint/2010/main" val="3009633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47</a:t>
            </a:fld>
            <a:endParaRPr lang="en-US"/>
          </a:p>
        </p:txBody>
      </p:sp>
    </p:spTree>
    <p:extLst>
      <p:ext uri="{BB962C8B-B14F-4D97-AF65-F5344CB8AC3E}">
        <p14:creationId xmlns:p14="http://schemas.microsoft.com/office/powerpoint/2010/main" val="4256753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52</a:t>
            </a:fld>
            <a:endParaRPr lang="en-US"/>
          </a:p>
        </p:txBody>
      </p:sp>
    </p:spTree>
    <p:extLst>
      <p:ext uri="{BB962C8B-B14F-4D97-AF65-F5344CB8AC3E}">
        <p14:creationId xmlns:p14="http://schemas.microsoft.com/office/powerpoint/2010/main" val="1556971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Amy</a:t>
            </a:r>
          </a:p>
        </p:txBody>
      </p:sp>
      <p:sp>
        <p:nvSpPr>
          <p:cNvPr id="4" name="Slide Number Placeholder 3"/>
          <p:cNvSpPr>
            <a:spLocks noGrp="1"/>
          </p:cNvSpPr>
          <p:nvPr>
            <p:ph type="sldNum" sz="quarter" idx="10"/>
          </p:nvPr>
        </p:nvSpPr>
        <p:spPr/>
        <p:txBody>
          <a:bodyPr/>
          <a:lstStyle/>
          <a:p>
            <a:fld id="{627555D3-C2CD-6A4D-83FC-8BB3B1E08D81}" type="slidenum">
              <a:rPr lang="en-US" smtClean="0"/>
              <a:t>53</a:t>
            </a:fld>
            <a:endParaRPr lang="en-US"/>
          </a:p>
        </p:txBody>
      </p:sp>
    </p:spTree>
    <p:extLst>
      <p:ext uri="{BB962C8B-B14F-4D97-AF65-F5344CB8AC3E}">
        <p14:creationId xmlns:p14="http://schemas.microsoft.com/office/powerpoint/2010/main" val="678513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2E661837-D17B-9C45-A418-2288E7C7E8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4D7C6700-4109-C541-B11D-201B2B0DFC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Amy</a:t>
            </a:r>
          </a:p>
        </p:txBody>
      </p:sp>
      <p:sp>
        <p:nvSpPr>
          <p:cNvPr id="118787" name="Slide Number Placeholder 3">
            <a:extLst>
              <a:ext uri="{FF2B5EF4-FFF2-40B4-BE49-F238E27FC236}">
                <a16:creationId xmlns:a16="http://schemas.microsoft.com/office/drawing/2014/main" id="{1CD2FB8A-0771-504A-8ADC-26251F2434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SzPct val="25000"/>
            </a:pPr>
            <a:fld id="{ACCB8C15-5217-0441-A42E-F8EBDCF843A8}" type="slidenum">
              <a:rPr lang="en-US" altLang="en-US" smtClean="0">
                <a:solidFill>
                  <a:srgbClr val="000000"/>
                </a:solidFill>
                <a:latin typeface="Arial" panose="020B0604020202020204" pitchFamily="34" charset="0"/>
                <a:sym typeface="Arial" panose="020B0604020202020204" pitchFamily="34" charset="0"/>
              </a:rPr>
              <a:pPr>
                <a:buSzPct val="25000"/>
              </a:pPr>
              <a:t>55</a:t>
            </a:fld>
            <a:endParaRPr lang="en-US" altLang="en-US">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287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Sherry</a:t>
            </a:r>
          </a:p>
        </p:txBody>
      </p:sp>
      <p:sp>
        <p:nvSpPr>
          <p:cNvPr id="4" name="Slide Number Placeholder 3"/>
          <p:cNvSpPr>
            <a:spLocks noGrp="1"/>
          </p:cNvSpPr>
          <p:nvPr>
            <p:ph type="sldNum" sz="quarter" idx="10"/>
          </p:nvPr>
        </p:nvSpPr>
        <p:spPr/>
        <p:txBody>
          <a:bodyPr/>
          <a:lstStyle/>
          <a:p>
            <a:fld id="{627555D3-C2CD-6A4D-83FC-8BB3B1E08D81}" type="slidenum">
              <a:rPr lang="en-US" smtClean="0"/>
              <a:t>56</a:t>
            </a:fld>
            <a:endParaRPr lang="en-US"/>
          </a:p>
        </p:txBody>
      </p:sp>
    </p:spTree>
    <p:extLst>
      <p:ext uri="{BB962C8B-B14F-4D97-AF65-F5344CB8AC3E}">
        <p14:creationId xmlns:p14="http://schemas.microsoft.com/office/powerpoint/2010/main" val="346390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F03D8CC8-5937-AD44-A007-11892FD1B2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4BF7FA00-F576-6444-A5B0-0E37AD283B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Sherry</a:t>
            </a:r>
          </a:p>
        </p:txBody>
      </p:sp>
      <p:sp>
        <p:nvSpPr>
          <p:cNvPr id="33795" name="Slide Number Placeholder 3">
            <a:extLst>
              <a:ext uri="{FF2B5EF4-FFF2-40B4-BE49-F238E27FC236}">
                <a16:creationId xmlns:a16="http://schemas.microsoft.com/office/drawing/2014/main" id="{26C83D90-B7D1-7C49-A487-CA19B7441D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A89287A6-E4AD-514C-AD87-3D153EFD7ACC}" type="slidenum">
              <a:rPr lang="en-US" altLang="en-US" smtClean="0"/>
              <a:pPr/>
              <a:t>4</a:t>
            </a:fld>
            <a:endParaRPr lang="en-US" altLang="en-US"/>
          </a:p>
        </p:txBody>
      </p:sp>
    </p:spTree>
    <p:extLst>
      <p:ext uri="{BB962C8B-B14F-4D97-AF65-F5344CB8AC3E}">
        <p14:creationId xmlns:p14="http://schemas.microsoft.com/office/powerpoint/2010/main" val="1822839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Sherry</a:t>
            </a:r>
          </a:p>
          <a:p>
            <a:endParaRPr lang="en-US" dirty="0"/>
          </a:p>
        </p:txBody>
      </p:sp>
      <p:sp>
        <p:nvSpPr>
          <p:cNvPr id="4" name="Slide Number Placeholder 3"/>
          <p:cNvSpPr>
            <a:spLocks noGrp="1"/>
          </p:cNvSpPr>
          <p:nvPr>
            <p:ph type="sldNum" sz="quarter" idx="10"/>
          </p:nvPr>
        </p:nvSpPr>
        <p:spPr/>
        <p:txBody>
          <a:bodyPr/>
          <a:lstStyle/>
          <a:p>
            <a:fld id="{627555D3-C2CD-6A4D-83FC-8BB3B1E08D81}" type="slidenum">
              <a:rPr lang="en-US" smtClean="0"/>
              <a:t>57</a:t>
            </a:fld>
            <a:endParaRPr lang="en-US"/>
          </a:p>
        </p:txBody>
      </p:sp>
    </p:spTree>
    <p:extLst>
      <p:ext uri="{BB962C8B-B14F-4D97-AF65-F5344CB8AC3E}">
        <p14:creationId xmlns:p14="http://schemas.microsoft.com/office/powerpoint/2010/main" val="383503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tooltip="https://www.pbisapps.org/community/Pages/The-Best-Decisions-Take-Guts-and-Data.aspx"/>
              </a:rPr>
              <a:t>https://www.pbisapps.org/community/Pages/The-Best-Decisions-Take-Guts-and-Data.aspx</a:t>
            </a:r>
            <a:endParaRPr lang="en-US" dirty="0"/>
          </a:p>
        </p:txBody>
      </p:sp>
      <p:sp>
        <p:nvSpPr>
          <p:cNvPr id="4" name="Slide Number Placeholder 3"/>
          <p:cNvSpPr>
            <a:spLocks noGrp="1"/>
          </p:cNvSpPr>
          <p:nvPr>
            <p:ph type="sldNum" sz="quarter" idx="5"/>
          </p:nvPr>
        </p:nvSpPr>
        <p:spPr/>
        <p:txBody>
          <a:bodyPr/>
          <a:lstStyle/>
          <a:p>
            <a:fld id="{4B4E3187-1A0F-A041-87FB-39F77E522553}" type="slidenum">
              <a:rPr lang="en-US" smtClean="0"/>
              <a:t>5</a:t>
            </a:fld>
            <a:endParaRPr lang="en-US"/>
          </a:p>
        </p:txBody>
      </p:sp>
    </p:spTree>
    <p:extLst>
      <p:ext uri="{BB962C8B-B14F-4D97-AF65-F5344CB8AC3E}">
        <p14:creationId xmlns:p14="http://schemas.microsoft.com/office/powerpoint/2010/main" val="417186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out emotions chart.</a:t>
            </a:r>
          </a:p>
        </p:txBody>
      </p:sp>
      <p:sp>
        <p:nvSpPr>
          <p:cNvPr id="4" name="Slide Number Placeholder 3"/>
          <p:cNvSpPr>
            <a:spLocks noGrp="1"/>
          </p:cNvSpPr>
          <p:nvPr>
            <p:ph type="sldNum" sz="quarter" idx="5"/>
          </p:nvPr>
        </p:nvSpPr>
        <p:spPr/>
        <p:txBody>
          <a:bodyPr/>
          <a:lstStyle/>
          <a:p>
            <a:fld id="{46D5C323-2DC3-4648-9A92-4BBC0BEF69CA}" type="slidenum">
              <a:rPr lang="en-US" smtClean="0"/>
              <a:t>6</a:t>
            </a:fld>
            <a:endParaRPr lang="en-US"/>
          </a:p>
        </p:txBody>
      </p:sp>
    </p:spTree>
    <p:extLst>
      <p:ext uri="{BB962C8B-B14F-4D97-AF65-F5344CB8AC3E}">
        <p14:creationId xmlns:p14="http://schemas.microsoft.com/office/powerpoint/2010/main" val="267240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one word, describe how you feel about the fidelity of your school's PBIS implementation this year.</a:t>
            </a:r>
          </a:p>
          <a:p>
            <a:r>
              <a:rPr lang="en-US"/>
              <a:t>https://www.polleverywhere.com/free_text_polls/s5Sp5fPWBYHW18jargUbO</a:t>
            </a:r>
          </a:p>
        </p:txBody>
      </p:sp>
      <p:sp>
        <p:nvSpPr>
          <p:cNvPr id="4" name="Slide Number Placeholder 3"/>
          <p:cNvSpPr>
            <a:spLocks noGrp="1"/>
          </p:cNvSpPr>
          <p:nvPr>
            <p:ph type="sldNum" sz="quarter" idx="5"/>
          </p:nvPr>
        </p:nvSpPr>
        <p:spPr/>
        <p:txBody>
          <a:bodyPr/>
          <a:lstStyle/>
          <a:p>
            <a:fld id="{46D5C323-2DC3-4648-9A92-4BBC0BEF69CA}" type="slidenum">
              <a:rPr lang="en-US" smtClean="0"/>
              <a:t>9</a:t>
            </a:fld>
            <a:endParaRPr lang="en-US"/>
          </a:p>
        </p:txBody>
      </p:sp>
    </p:spTree>
    <p:extLst>
      <p:ext uri="{BB962C8B-B14F-4D97-AF65-F5344CB8AC3E}">
        <p14:creationId xmlns:p14="http://schemas.microsoft.com/office/powerpoint/2010/main" val="320780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one word, describe how you feel about your students' behavior this year.</a:t>
            </a:r>
          </a:p>
          <a:p>
            <a:r>
              <a:rPr lang="en-US"/>
              <a:t>https://www.polleverywhere.com/free_text_polls/5XCTsoNwosCM48Nmp9zxd</a:t>
            </a:r>
          </a:p>
        </p:txBody>
      </p:sp>
      <p:sp>
        <p:nvSpPr>
          <p:cNvPr id="4" name="Slide Number Placeholder 3"/>
          <p:cNvSpPr>
            <a:spLocks noGrp="1"/>
          </p:cNvSpPr>
          <p:nvPr>
            <p:ph type="sldNum" sz="quarter" idx="5"/>
          </p:nvPr>
        </p:nvSpPr>
        <p:spPr/>
        <p:txBody>
          <a:bodyPr/>
          <a:lstStyle/>
          <a:p>
            <a:fld id="{46D5C323-2DC3-4648-9A92-4BBC0BEF69CA}" type="slidenum">
              <a:rPr lang="en-US" smtClean="0"/>
              <a:t>10</a:t>
            </a:fld>
            <a:endParaRPr lang="en-US"/>
          </a:p>
        </p:txBody>
      </p:sp>
    </p:spTree>
    <p:extLst>
      <p:ext uri="{BB962C8B-B14F-4D97-AF65-F5344CB8AC3E}">
        <p14:creationId xmlns:p14="http://schemas.microsoft.com/office/powerpoint/2010/main" val="1530960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you make decisions at school?</a:t>
            </a:r>
          </a:p>
          <a:p>
            <a:r>
              <a:rPr lang="en-US"/>
              <a:t>https://www.polleverywhere.com/multiple_choice_polls/QLG6A84KTlRAGi6SYg2JY</a:t>
            </a:r>
          </a:p>
        </p:txBody>
      </p:sp>
      <p:sp>
        <p:nvSpPr>
          <p:cNvPr id="4" name="Slide Number Placeholder 3"/>
          <p:cNvSpPr>
            <a:spLocks noGrp="1"/>
          </p:cNvSpPr>
          <p:nvPr>
            <p:ph type="sldNum" sz="quarter" idx="5"/>
          </p:nvPr>
        </p:nvSpPr>
        <p:spPr/>
        <p:txBody>
          <a:bodyPr/>
          <a:lstStyle/>
          <a:p>
            <a:fld id="{46D5C323-2DC3-4648-9A92-4BBC0BEF69CA}" type="slidenum">
              <a:rPr lang="en-US" smtClean="0"/>
              <a:t>11</a:t>
            </a:fld>
            <a:endParaRPr lang="en-US"/>
          </a:p>
        </p:txBody>
      </p:sp>
    </p:spTree>
    <p:extLst>
      <p:ext uri="{BB962C8B-B14F-4D97-AF65-F5344CB8AC3E}">
        <p14:creationId xmlns:p14="http://schemas.microsoft.com/office/powerpoint/2010/main" val="3310172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By looking at data, we find details about something we’d otherwise miss if we relied solely on our own experiences. We break down a problem to its smallest parts to know every in and out of the situation. That’s just one step of several in a decision-making process.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Example of student you know needs targeted supports but doesn’t have 3-5 office discipline referrals.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Data do a great job of breaking a problem apart, and a lousy job of telling us what to do next. Our brains are good at that. It’s our experience, the intangible ways we relate to the data, that lead us to solutions better suited to our specific contexts.</a:t>
            </a:r>
            <a:endParaRPr lang="en-US" dirty="0"/>
          </a:p>
        </p:txBody>
      </p:sp>
      <p:sp>
        <p:nvSpPr>
          <p:cNvPr id="4" name="Slide Number Placeholder 3"/>
          <p:cNvSpPr>
            <a:spLocks noGrp="1"/>
          </p:cNvSpPr>
          <p:nvPr>
            <p:ph type="sldNum" sz="quarter" idx="5"/>
          </p:nvPr>
        </p:nvSpPr>
        <p:spPr/>
        <p:txBody>
          <a:bodyPr/>
          <a:lstStyle/>
          <a:p>
            <a:fld id="{46D5C323-2DC3-4648-9A92-4BBC0BEF69CA}" type="slidenum">
              <a:rPr lang="en-US" smtClean="0"/>
              <a:t>12</a:t>
            </a:fld>
            <a:endParaRPr lang="en-US"/>
          </a:p>
        </p:txBody>
      </p:sp>
    </p:spTree>
    <p:extLst>
      <p:ext uri="{BB962C8B-B14F-4D97-AF65-F5344CB8AC3E}">
        <p14:creationId xmlns:p14="http://schemas.microsoft.com/office/powerpoint/2010/main" val="136158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DD08A-F804-E640-98E6-18D5A3DA73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D60C72-2100-2843-A5F6-A5CB95DFE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083DBC-9A70-9444-91F7-72BAFC3DC774}"/>
              </a:ext>
            </a:extLst>
          </p:cNvPr>
          <p:cNvSpPr>
            <a:spLocks noGrp="1"/>
          </p:cNvSpPr>
          <p:nvPr>
            <p:ph type="dt" sz="half" idx="10"/>
          </p:nvPr>
        </p:nvSpPr>
        <p:spPr/>
        <p:txBody>
          <a:bodyPr/>
          <a:lstStyle/>
          <a:p>
            <a:fld id="{96C4A8FC-6679-5245-85AE-A888D111F960}" type="datetimeFigureOut">
              <a:rPr lang="en-US" smtClean="0"/>
              <a:t>5/8/19</a:t>
            </a:fld>
            <a:endParaRPr lang="en-US"/>
          </a:p>
        </p:txBody>
      </p:sp>
      <p:sp>
        <p:nvSpPr>
          <p:cNvPr id="5" name="Footer Placeholder 4">
            <a:extLst>
              <a:ext uri="{FF2B5EF4-FFF2-40B4-BE49-F238E27FC236}">
                <a16:creationId xmlns:a16="http://schemas.microsoft.com/office/drawing/2014/main" id="{E291B787-B60B-6C47-9431-E7613A6E8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FFFAA-219F-984D-B431-20123BA2F49A}"/>
              </a:ext>
            </a:extLst>
          </p:cNvPr>
          <p:cNvSpPr>
            <a:spLocks noGrp="1"/>
          </p:cNvSpPr>
          <p:nvPr>
            <p:ph type="sldNum" sz="quarter" idx="12"/>
          </p:nvPr>
        </p:nvSpPr>
        <p:spPr/>
        <p:txBody>
          <a:bodyPr/>
          <a:lstStyle/>
          <a:p>
            <a:fld id="{44394CB8-6284-B44C-AB00-1A731AF9AA96}" type="slidenum">
              <a:rPr lang="en-US" smtClean="0"/>
              <a:t>‹#›</a:t>
            </a:fld>
            <a:endParaRPr lang="en-US"/>
          </a:p>
        </p:txBody>
      </p:sp>
    </p:spTree>
    <p:extLst>
      <p:ext uri="{BB962C8B-B14F-4D97-AF65-F5344CB8AC3E}">
        <p14:creationId xmlns:p14="http://schemas.microsoft.com/office/powerpoint/2010/main" val="318512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6817-5ABA-F043-A5F0-CA059CA2BF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C45E14-A730-7345-A084-62DF7603B0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A3DF3-4177-4C42-A0E7-754FE8A62CCA}"/>
              </a:ext>
            </a:extLst>
          </p:cNvPr>
          <p:cNvSpPr>
            <a:spLocks noGrp="1"/>
          </p:cNvSpPr>
          <p:nvPr>
            <p:ph type="dt" sz="half" idx="10"/>
          </p:nvPr>
        </p:nvSpPr>
        <p:spPr/>
        <p:txBody>
          <a:bodyPr/>
          <a:lstStyle/>
          <a:p>
            <a:fld id="{96C4A8FC-6679-5245-85AE-A888D111F960}" type="datetimeFigureOut">
              <a:rPr lang="en-US" smtClean="0"/>
              <a:t>5/8/19</a:t>
            </a:fld>
            <a:endParaRPr lang="en-US"/>
          </a:p>
        </p:txBody>
      </p:sp>
      <p:sp>
        <p:nvSpPr>
          <p:cNvPr id="5" name="Footer Placeholder 4">
            <a:extLst>
              <a:ext uri="{FF2B5EF4-FFF2-40B4-BE49-F238E27FC236}">
                <a16:creationId xmlns:a16="http://schemas.microsoft.com/office/drawing/2014/main" id="{11ACC63F-A78F-734E-A9A9-F4F72972D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0717F-63F3-014B-9386-47CAE4184765}"/>
              </a:ext>
            </a:extLst>
          </p:cNvPr>
          <p:cNvSpPr>
            <a:spLocks noGrp="1"/>
          </p:cNvSpPr>
          <p:nvPr>
            <p:ph type="sldNum" sz="quarter" idx="12"/>
          </p:nvPr>
        </p:nvSpPr>
        <p:spPr/>
        <p:txBody>
          <a:bodyPr/>
          <a:lstStyle/>
          <a:p>
            <a:fld id="{44394CB8-6284-B44C-AB00-1A731AF9AA96}" type="slidenum">
              <a:rPr lang="en-US" smtClean="0"/>
              <a:t>‹#›</a:t>
            </a:fld>
            <a:endParaRPr lang="en-US"/>
          </a:p>
        </p:txBody>
      </p:sp>
    </p:spTree>
    <p:extLst>
      <p:ext uri="{BB962C8B-B14F-4D97-AF65-F5344CB8AC3E}">
        <p14:creationId xmlns:p14="http://schemas.microsoft.com/office/powerpoint/2010/main" val="2340332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8FAF8-D93C-D84D-917A-B4CB0AC65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A5CFDF-1EEC-AE4A-84E3-3562C6D6DA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297A5-C5E2-A44D-BF97-C76F61DD50A6}"/>
              </a:ext>
            </a:extLst>
          </p:cNvPr>
          <p:cNvSpPr>
            <a:spLocks noGrp="1"/>
          </p:cNvSpPr>
          <p:nvPr>
            <p:ph type="dt" sz="half" idx="10"/>
          </p:nvPr>
        </p:nvSpPr>
        <p:spPr/>
        <p:txBody>
          <a:bodyPr/>
          <a:lstStyle/>
          <a:p>
            <a:fld id="{96C4A8FC-6679-5245-85AE-A888D111F960}" type="datetimeFigureOut">
              <a:rPr lang="en-US" smtClean="0"/>
              <a:t>5/8/19</a:t>
            </a:fld>
            <a:endParaRPr lang="en-US"/>
          </a:p>
        </p:txBody>
      </p:sp>
      <p:sp>
        <p:nvSpPr>
          <p:cNvPr id="5" name="Footer Placeholder 4">
            <a:extLst>
              <a:ext uri="{FF2B5EF4-FFF2-40B4-BE49-F238E27FC236}">
                <a16:creationId xmlns:a16="http://schemas.microsoft.com/office/drawing/2014/main" id="{8A81D407-49AD-DD47-BC72-2018F8349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6446B-F85C-1348-AEF4-AB2FBDE2EE18}"/>
              </a:ext>
            </a:extLst>
          </p:cNvPr>
          <p:cNvSpPr>
            <a:spLocks noGrp="1"/>
          </p:cNvSpPr>
          <p:nvPr>
            <p:ph type="sldNum" sz="quarter" idx="12"/>
          </p:nvPr>
        </p:nvSpPr>
        <p:spPr/>
        <p:txBody>
          <a:bodyPr/>
          <a:lstStyle/>
          <a:p>
            <a:fld id="{44394CB8-6284-B44C-AB00-1A731AF9AA96}" type="slidenum">
              <a:rPr lang="en-US" smtClean="0"/>
              <a:t>‹#›</a:t>
            </a:fld>
            <a:endParaRPr lang="en-US"/>
          </a:p>
        </p:txBody>
      </p:sp>
    </p:spTree>
    <p:extLst>
      <p:ext uri="{BB962C8B-B14F-4D97-AF65-F5344CB8AC3E}">
        <p14:creationId xmlns:p14="http://schemas.microsoft.com/office/powerpoint/2010/main" val="3637484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0"/>
        <p:cNvGrpSpPr/>
        <p:nvPr/>
      </p:nvGrpSpPr>
      <p:grpSpPr>
        <a:xfrm>
          <a:off x="0" y="0"/>
          <a:ext cx="0" cy="0"/>
          <a:chOff x="0" y="0"/>
          <a:chExt cx="0" cy="0"/>
        </a:xfrm>
      </p:grpSpPr>
      <p:sp>
        <p:nvSpPr>
          <p:cNvPr id="71" name="Shape 71"/>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72" name="Shape 72"/>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3" name="Shape 73"/>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74" name="Shape 7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370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7C36-7A74-A844-AD06-47C02191FB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3E23B-B713-C44C-AC53-36E75DBAA2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57F3A-B2B7-BE48-9DB1-1603440D95C9}"/>
              </a:ext>
            </a:extLst>
          </p:cNvPr>
          <p:cNvSpPr>
            <a:spLocks noGrp="1"/>
          </p:cNvSpPr>
          <p:nvPr>
            <p:ph type="dt" sz="half" idx="10"/>
          </p:nvPr>
        </p:nvSpPr>
        <p:spPr/>
        <p:txBody>
          <a:bodyPr/>
          <a:lstStyle/>
          <a:p>
            <a:fld id="{96C4A8FC-6679-5245-85AE-A888D111F960}" type="datetimeFigureOut">
              <a:rPr lang="en-US" smtClean="0"/>
              <a:t>5/8/19</a:t>
            </a:fld>
            <a:endParaRPr lang="en-US"/>
          </a:p>
        </p:txBody>
      </p:sp>
      <p:sp>
        <p:nvSpPr>
          <p:cNvPr id="5" name="Footer Placeholder 4">
            <a:extLst>
              <a:ext uri="{FF2B5EF4-FFF2-40B4-BE49-F238E27FC236}">
                <a16:creationId xmlns:a16="http://schemas.microsoft.com/office/drawing/2014/main" id="{654B396C-7CB6-CE43-B5EA-71C3F269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6C094-AF02-5546-89E4-8D062654EAB2}"/>
              </a:ext>
            </a:extLst>
          </p:cNvPr>
          <p:cNvSpPr>
            <a:spLocks noGrp="1"/>
          </p:cNvSpPr>
          <p:nvPr>
            <p:ph type="sldNum" sz="quarter" idx="12"/>
          </p:nvPr>
        </p:nvSpPr>
        <p:spPr/>
        <p:txBody>
          <a:bodyPr/>
          <a:lstStyle/>
          <a:p>
            <a:fld id="{44394CB8-6284-B44C-AB00-1A731AF9AA96}" type="slidenum">
              <a:rPr lang="en-US" smtClean="0"/>
              <a:t>‹#›</a:t>
            </a:fld>
            <a:endParaRPr lang="en-US"/>
          </a:p>
        </p:txBody>
      </p:sp>
    </p:spTree>
    <p:extLst>
      <p:ext uri="{BB962C8B-B14F-4D97-AF65-F5344CB8AC3E}">
        <p14:creationId xmlns:p14="http://schemas.microsoft.com/office/powerpoint/2010/main" val="87412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3783-CFC8-0649-A921-68AA65818C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FBF1F-7B4B-8949-9D7E-DC42EB433A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89C806-6DED-A341-AEE5-1B6FAF9B6A81}"/>
              </a:ext>
            </a:extLst>
          </p:cNvPr>
          <p:cNvSpPr>
            <a:spLocks noGrp="1"/>
          </p:cNvSpPr>
          <p:nvPr>
            <p:ph type="dt" sz="half" idx="10"/>
          </p:nvPr>
        </p:nvSpPr>
        <p:spPr/>
        <p:txBody>
          <a:bodyPr/>
          <a:lstStyle/>
          <a:p>
            <a:fld id="{96C4A8FC-6679-5245-85AE-A888D111F960}" type="datetimeFigureOut">
              <a:rPr lang="en-US" smtClean="0"/>
              <a:t>5/8/19</a:t>
            </a:fld>
            <a:endParaRPr lang="en-US"/>
          </a:p>
        </p:txBody>
      </p:sp>
      <p:sp>
        <p:nvSpPr>
          <p:cNvPr id="5" name="Footer Placeholder 4">
            <a:extLst>
              <a:ext uri="{FF2B5EF4-FFF2-40B4-BE49-F238E27FC236}">
                <a16:creationId xmlns:a16="http://schemas.microsoft.com/office/drawing/2014/main" id="{CEEF523B-FF09-1F48-97E0-3BF35EDE8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54290-03F8-C342-AA84-EF1279E8178F}"/>
              </a:ext>
            </a:extLst>
          </p:cNvPr>
          <p:cNvSpPr>
            <a:spLocks noGrp="1"/>
          </p:cNvSpPr>
          <p:nvPr>
            <p:ph type="sldNum" sz="quarter" idx="12"/>
          </p:nvPr>
        </p:nvSpPr>
        <p:spPr/>
        <p:txBody>
          <a:bodyPr/>
          <a:lstStyle/>
          <a:p>
            <a:fld id="{44394CB8-6284-B44C-AB00-1A731AF9AA96}" type="slidenum">
              <a:rPr lang="en-US" smtClean="0"/>
              <a:t>‹#›</a:t>
            </a:fld>
            <a:endParaRPr lang="en-US"/>
          </a:p>
        </p:txBody>
      </p:sp>
    </p:spTree>
    <p:extLst>
      <p:ext uri="{BB962C8B-B14F-4D97-AF65-F5344CB8AC3E}">
        <p14:creationId xmlns:p14="http://schemas.microsoft.com/office/powerpoint/2010/main" val="1863832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EAC12-849A-AD4A-921B-24C18AD02F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2C3E46-E003-454C-B71E-A022DF1530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747F87-A383-614F-A076-104833D23B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11FBE3-2E29-8C4F-A392-6DCB19D4F86A}"/>
              </a:ext>
            </a:extLst>
          </p:cNvPr>
          <p:cNvSpPr>
            <a:spLocks noGrp="1"/>
          </p:cNvSpPr>
          <p:nvPr>
            <p:ph type="dt" sz="half" idx="10"/>
          </p:nvPr>
        </p:nvSpPr>
        <p:spPr/>
        <p:txBody>
          <a:bodyPr/>
          <a:lstStyle/>
          <a:p>
            <a:fld id="{96C4A8FC-6679-5245-85AE-A888D111F960}" type="datetimeFigureOut">
              <a:rPr lang="en-US" smtClean="0"/>
              <a:t>5/8/19</a:t>
            </a:fld>
            <a:endParaRPr lang="en-US"/>
          </a:p>
        </p:txBody>
      </p:sp>
      <p:sp>
        <p:nvSpPr>
          <p:cNvPr id="6" name="Footer Placeholder 5">
            <a:extLst>
              <a:ext uri="{FF2B5EF4-FFF2-40B4-BE49-F238E27FC236}">
                <a16:creationId xmlns:a16="http://schemas.microsoft.com/office/drawing/2014/main" id="{4BD7A311-E4EC-1D46-BF25-8579513738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5238AA-97F9-984A-9ABC-C33137512AB0}"/>
              </a:ext>
            </a:extLst>
          </p:cNvPr>
          <p:cNvSpPr>
            <a:spLocks noGrp="1"/>
          </p:cNvSpPr>
          <p:nvPr>
            <p:ph type="sldNum" sz="quarter" idx="12"/>
          </p:nvPr>
        </p:nvSpPr>
        <p:spPr/>
        <p:txBody>
          <a:bodyPr/>
          <a:lstStyle/>
          <a:p>
            <a:fld id="{44394CB8-6284-B44C-AB00-1A731AF9AA96}" type="slidenum">
              <a:rPr lang="en-US" smtClean="0"/>
              <a:t>‹#›</a:t>
            </a:fld>
            <a:endParaRPr lang="en-US"/>
          </a:p>
        </p:txBody>
      </p:sp>
    </p:spTree>
    <p:extLst>
      <p:ext uri="{BB962C8B-B14F-4D97-AF65-F5344CB8AC3E}">
        <p14:creationId xmlns:p14="http://schemas.microsoft.com/office/powerpoint/2010/main" val="175950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E84E-98F4-244D-B4B7-1D41650B4E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15D3E0-FA7F-DC40-B1EC-6EB1D1009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4A16AA-F44F-7645-ACBE-33F2ADDE5F9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520916-3707-4440-9CC8-9D88FCABBC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A954C7-C1E9-5C47-AE18-75BAB2AC69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9B088C-283A-EA48-8484-6DE709CB8F86}"/>
              </a:ext>
            </a:extLst>
          </p:cNvPr>
          <p:cNvSpPr>
            <a:spLocks noGrp="1"/>
          </p:cNvSpPr>
          <p:nvPr>
            <p:ph type="dt" sz="half" idx="10"/>
          </p:nvPr>
        </p:nvSpPr>
        <p:spPr/>
        <p:txBody>
          <a:bodyPr/>
          <a:lstStyle/>
          <a:p>
            <a:fld id="{96C4A8FC-6679-5245-85AE-A888D111F960}" type="datetimeFigureOut">
              <a:rPr lang="en-US" smtClean="0"/>
              <a:t>5/8/19</a:t>
            </a:fld>
            <a:endParaRPr lang="en-US"/>
          </a:p>
        </p:txBody>
      </p:sp>
      <p:sp>
        <p:nvSpPr>
          <p:cNvPr id="8" name="Footer Placeholder 7">
            <a:extLst>
              <a:ext uri="{FF2B5EF4-FFF2-40B4-BE49-F238E27FC236}">
                <a16:creationId xmlns:a16="http://schemas.microsoft.com/office/drawing/2014/main" id="{BC46BFAC-7B85-EA40-9911-8AE7A96914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360A47-566B-3944-8F51-00C7DACF4317}"/>
              </a:ext>
            </a:extLst>
          </p:cNvPr>
          <p:cNvSpPr>
            <a:spLocks noGrp="1"/>
          </p:cNvSpPr>
          <p:nvPr>
            <p:ph type="sldNum" sz="quarter" idx="12"/>
          </p:nvPr>
        </p:nvSpPr>
        <p:spPr/>
        <p:txBody>
          <a:bodyPr/>
          <a:lstStyle/>
          <a:p>
            <a:fld id="{44394CB8-6284-B44C-AB00-1A731AF9AA96}" type="slidenum">
              <a:rPr lang="en-US" smtClean="0"/>
              <a:t>‹#›</a:t>
            </a:fld>
            <a:endParaRPr lang="en-US"/>
          </a:p>
        </p:txBody>
      </p:sp>
    </p:spTree>
    <p:extLst>
      <p:ext uri="{BB962C8B-B14F-4D97-AF65-F5344CB8AC3E}">
        <p14:creationId xmlns:p14="http://schemas.microsoft.com/office/powerpoint/2010/main" val="2141370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C2A7-A080-814E-BB8F-97AE45EE07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C84CF8-7401-C342-A06D-008AADE3101C}"/>
              </a:ext>
            </a:extLst>
          </p:cNvPr>
          <p:cNvSpPr>
            <a:spLocks noGrp="1"/>
          </p:cNvSpPr>
          <p:nvPr>
            <p:ph type="dt" sz="half" idx="10"/>
          </p:nvPr>
        </p:nvSpPr>
        <p:spPr/>
        <p:txBody>
          <a:bodyPr/>
          <a:lstStyle/>
          <a:p>
            <a:fld id="{96C4A8FC-6679-5245-85AE-A888D111F960}" type="datetimeFigureOut">
              <a:rPr lang="en-US" smtClean="0"/>
              <a:t>5/8/19</a:t>
            </a:fld>
            <a:endParaRPr lang="en-US"/>
          </a:p>
        </p:txBody>
      </p:sp>
      <p:sp>
        <p:nvSpPr>
          <p:cNvPr id="4" name="Footer Placeholder 3">
            <a:extLst>
              <a:ext uri="{FF2B5EF4-FFF2-40B4-BE49-F238E27FC236}">
                <a16:creationId xmlns:a16="http://schemas.microsoft.com/office/drawing/2014/main" id="{AEC7D7A3-CEC7-D24D-8A74-7D7DD1AC75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A53CBC-E666-FE42-91DD-E57B1795D590}"/>
              </a:ext>
            </a:extLst>
          </p:cNvPr>
          <p:cNvSpPr>
            <a:spLocks noGrp="1"/>
          </p:cNvSpPr>
          <p:nvPr>
            <p:ph type="sldNum" sz="quarter" idx="12"/>
          </p:nvPr>
        </p:nvSpPr>
        <p:spPr/>
        <p:txBody>
          <a:bodyPr/>
          <a:lstStyle/>
          <a:p>
            <a:fld id="{44394CB8-6284-B44C-AB00-1A731AF9AA96}" type="slidenum">
              <a:rPr lang="en-US" smtClean="0"/>
              <a:t>‹#›</a:t>
            </a:fld>
            <a:endParaRPr lang="en-US"/>
          </a:p>
        </p:txBody>
      </p:sp>
    </p:spTree>
    <p:extLst>
      <p:ext uri="{BB962C8B-B14F-4D97-AF65-F5344CB8AC3E}">
        <p14:creationId xmlns:p14="http://schemas.microsoft.com/office/powerpoint/2010/main" val="113417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205C4A-FF81-7248-87AC-97277797CC41}"/>
              </a:ext>
            </a:extLst>
          </p:cNvPr>
          <p:cNvSpPr>
            <a:spLocks noGrp="1"/>
          </p:cNvSpPr>
          <p:nvPr>
            <p:ph type="dt" sz="half" idx="10"/>
          </p:nvPr>
        </p:nvSpPr>
        <p:spPr/>
        <p:txBody>
          <a:bodyPr/>
          <a:lstStyle/>
          <a:p>
            <a:fld id="{96C4A8FC-6679-5245-85AE-A888D111F960}" type="datetimeFigureOut">
              <a:rPr lang="en-US" smtClean="0"/>
              <a:t>5/8/19</a:t>
            </a:fld>
            <a:endParaRPr lang="en-US"/>
          </a:p>
        </p:txBody>
      </p:sp>
      <p:sp>
        <p:nvSpPr>
          <p:cNvPr id="3" name="Footer Placeholder 2">
            <a:extLst>
              <a:ext uri="{FF2B5EF4-FFF2-40B4-BE49-F238E27FC236}">
                <a16:creationId xmlns:a16="http://schemas.microsoft.com/office/drawing/2014/main" id="{B04BFA50-11FB-6046-9425-0600CBE861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02D6CE-6F22-3549-A9BC-2656A5607800}"/>
              </a:ext>
            </a:extLst>
          </p:cNvPr>
          <p:cNvSpPr>
            <a:spLocks noGrp="1"/>
          </p:cNvSpPr>
          <p:nvPr>
            <p:ph type="sldNum" sz="quarter" idx="12"/>
          </p:nvPr>
        </p:nvSpPr>
        <p:spPr/>
        <p:txBody>
          <a:bodyPr/>
          <a:lstStyle/>
          <a:p>
            <a:fld id="{44394CB8-6284-B44C-AB00-1A731AF9AA96}" type="slidenum">
              <a:rPr lang="en-US" smtClean="0"/>
              <a:t>‹#›</a:t>
            </a:fld>
            <a:endParaRPr lang="en-US"/>
          </a:p>
        </p:txBody>
      </p:sp>
    </p:spTree>
    <p:extLst>
      <p:ext uri="{BB962C8B-B14F-4D97-AF65-F5344CB8AC3E}">
        <p14:creationId xmlns:p14="http://schemas.microsoft.com/office/powerpoint/2010/main" val="3912823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D64D-8AFE-A14A-8AED-A55F939CE3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DD32A8-0E44-D34A-9F5D-0041587F83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756265-FD7C-5743-89D3-6295E95D8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0A0F11-C4FB-634A-9A05-A7908CE9B7B2}"/>
              </a:ext>
            </a:extLst>
          </p:cNvPr>
          <p:cNvSpPr>
            <a:spLocks noGrp="1"/>
          </p:cNvSpPr>
          <p:nvPr>
            <p:ph type="dt" sz="half" idx="10"/>
          </p:nvPr>
        </p:nvSpPr>
        <p:spPr/>
        <p:txBody>
          <a:bodyPr/>
          <a:lstStyle/>
          <a:p>
            <a:fld id="{96C4A8FC-6679-5245-85AE-A888D111F960}" type="datetimeFigureOut">
              <a:rPr lang="en-US" smtClean="0"/>
              <a:t>5/8/19</a:t>
            </a:fld>
            <a:endParaRPr lang="en-US"/>
          </a:p>
        </p:txBody>
      </p:sp>
      <p:sp>
        <p:nvSpPr>
          <p:cNvPr id="6" name="Footer Placeholder 5">
            <a:extLst>
              <a:ext uri="{FF2B5EF4-FFF2-40B4-BE49-F238E27FC236}">
                <a16:creationId xmlns:a16="http://schemas.microsoft.com/office/drawing/2014/main" id="{A822F1B5-D0F5-DB4D-A09F-C8E988FAE6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9FB6B-E050-4746-A933-521D5CB5785E}"/>
              </a:ext>
            </a:extLst>
          </p:cNvPr>
          <p:cNvSpPr>
            <a:spLocks noGrp="1"/>
          </p:cNvSpPr>
          <p:nvPr>
            <p:ph type="sldNum" sz="quarter" idx="12"/>
          </p:nvPr>
        </p:nvSpPr>
        <p:spPr/>
        <p:txBody>
          <a:bodyPr/>
          <a:lstStyle/>
          <a:p>
            <a:fld id="{44394CB8-6284-B44C-AB00-1A731AF9AA96}" type="slidenum">
              <a:rPr lang="en-US" smtClean="0"/>
              <a:t>‹#›</a:t>
            </a:fld>
            <a:endParaRPr lang="en-US"/>
          </a:p>
        </p:txBody>
      </p:sp>
    </p:spTree>
    <p:extLst>
      <p:ext uri="{BB962C8B-B14F-4D97-AF65-F5344CB8AC3E}">
        <p14:creationId xmlns:p14="http://schemas.microsoft.com/office/powerpoint/2010/main" val="2437632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15BE-D68A-DE41-9AE9-4DD5A6F3B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9904F7-0F62-5B48-A81B-068DBB44BF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5F4338-20E5-4340-A1A6-02691E4EFA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ED2ACD-5A4C-5349-A351-A9A68C440800}"/>
              </a:ext>
            </a:extLst>
          </p:cNvPr>
          <p:cNvSpPr>
            <a:spLocks noGrp="1"/>
          </p:cNvSpPr>
          <p:nvPr>
            <p:ph type="dt" sz="half" idx="10"/>
          </p:nvPr>
        </p:nvSpPr>
        <p:spPr/>
        <p:txBody>
          <a:bodyPr/>
          <a:lstStyle/>
          <a:p>
            <a:fld id="{96C4A8FC-6679-5245-85AE-A888D111F960}" type="datetimeFigureOut">
              <a:rPr lang="en-US" smtClean="0"/>
              <a:t>5/8/19</a:t>
            </a:fld>
            <a:endParaRPr lang="en-US"/>
          </a:p>
        </p:txBody>
      </p:sp>
      <p:sp>
        <p:nvSpPr>
          <p:cNvPr id="6" name="Footer Placeholder 5">
            <a:extLst>
              <a:ext uri="{FF2B5EF4-FFF2-40B4-BE49-F238E27FC236}">
                <a16:creationId xmlns:a16="http://schemas.microsoft.com/office/drawing/2014/main" id="{837EA8EE-8F40-1249-876E-04979E102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E0C8C-A215-E447-A678-90A34747C1EF}"/>
              </a:ext>
            </a:extLst>
          </p:cNvPr>
          <p:cNvSpPr>
            <a:spLocks noGrp="1"/>
          </p:cNvSpPr>
          <p:nvPr>
            <p:ph type="sldNum" sz="quarter" idx="12"/>
          </p:nvPr>
        </p:nvSpPr>
        <p:spPr/>
        <p:txBody>
          <a:bodyPr/>
          <a:lstStyle/>
          <a:p>
            <a:fld id="{44394CB8-6284-B44C-AB00-1A731AF9AA96}" type="slidenum">
              <a:rPr lang="en-US" smtClean="0"/>
              <a:t>‹#›</a:t>
            </a:fld>
            <a:endParaRPr lang="en-US"/>
          </a:p>
        </p:txBody>
      </p:sp>
    </p:spTree>
    <p:extLst>
      <p:ext uri="{BB962C8B-B14F-4D97-AF65-F5344CB8AC3E}">
        <p14:creationId xmlns:p14="http://schemas.microsoft.com/office/powerpoint/2010/main" val="3920489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7089B7-2E67-134D-97B8-97826B37A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C944BD-0DD2-F841-9E40-BF698243D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44ACC-2E0E-F241-943D-8CEB1722D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4A8FC-6679-5245-85AE-A888D111F960}" type="datetimeFigureOut">
              <a:rPr lang="en-US" smtClean="0"/>
              <a:t>5/8/19</a:t>
            </a:fld>
            <a:endParaRPr lang="en-US"/>
          </a:p>
        </p:txBody>
      </p:sp>
      <p:sp>
        <p:nvSpPr>
          <p:cNvPr id="5" name="Footer Placeholder 4">
            <a:extLst>
              <a:ext uri="{FF2B5EF4-FFF2-40B4-BE49-F238E27FC236}">
                <a16:creationId xmlns:a16="http://schemas.microsoft.com/office/drawing/2014/main" id="{946BD984-EAFF-C541-95C4-4C806AE39E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06DAFA-7FC9-ED4D-9228-BFF293E6DA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94CB8-6284-B44C-AB00-1A731AF9AA96}" type="slidenum">
              <a:rPr lang="en-US" smtClean="0"/>
              <a:t>‹#›</a:t>
            </a:fld>
            <a:endParaRPr lang="en-US"/>
          </a:p>
        </p:txBody>
      </p:sp>
    </p:spTree>
    <p:extLst>
      <p:ext uri="{BB962C8B-B14F-4D97-AF65-F5344CB8AC3E}">
        <p14:creationId xmlns:p14="http://schemas.microsoft.com/office/powerpoint/2010/main" val="2011160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pbisapps.org/applications/Pages/Application-Demos.aspx"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pbisvermont.org/wp-content/uploads/2017/12/Inventory-of-Existing-Practices-Related-to-SEBL-and-School-Climate.docx"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pbis.org/Common/Cms/files/pbisresources/Family%20Engagement%20in%20PBIS.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pbisvermont.org/evaluations/family-engagement-survey/" TargetMode="External"/><Relationship Id="rId2" Type="http://schemas.openxmlformats.org/officeDocument/2006/relationships/hyperlink" Target="https://www.pbisvermont.org/training-resources/family-engagement/"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bisapps.org/community/Pages/The-Best-Decisions-Take-Guts-and-Data.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docs.google.com/document/d/1R0xNcr3L3IC5iDXh45yu-GpkdThDm9ucOK0h_o5U4AM/edi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image" Target="../media/image33.tiff"/><Relationship Id="rId4" Type="http://schemas.openxmlformats.org/officeDocument/2006/relationships/image" Target="../media/image32.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E457082-69D9-AB49-9C71-71858C9F0C13}"/>
              </a:ext>
            </a:extLst>
          </p:cNvPr>
          <p:cNvSpPr>
            <a:spLocks noGrp="1"/>
          </p:cNvSpPr>
          <p:nvPr>
            <p:ph type="body" sz="half" idx="2"/>
          </p:nvPr>
        </p:nvSpPr>
        <p:spPr>
          <a:xfrm>
            <a:off x="198782" y="458925"/>
            <a:ext cx="5963478" cy="3811588"/>
          </a:xfrm>
        </p:spPr>
        <p:txBody>
          <a:bodyPr>
            <a:normAutofit/>
          </a:bodyPr>
          <a:lstStyle/>
          <a:p>
            <a:pPr algn="ctr"/>
            <a:r>
              <a:rPr lang="en-US" sz="4400" dirty="0"/>
              <a:t>VTPBIS Regional Coordinators Learning and Networking </a:t>
            </a:r>
          </a:p>
          <a:p>
            <a:pPr algn="ctr"/>
            <a:r>
              <a:rPr lang="en-US" sz="4400" dirty="0"/>
              <a:t>Meeting</a:t>
            </a:r>
          </a:p>
        </p:txBody>
      </p:sp>
      <p:pic>
        <p:nvPicPr>
          <p:cNvPr id="10" name="Picture 9">
            <a:extLst>
              <a:ext uri="{FF2B5EF4-FFF2-40B4-BE49-F238E27FC236}">
                <a16:creationId xmlns:a16="http://schemas.microsoft.com/office/drawing/2014/main" id="{959F3A67-CBE6-EB4E-911D-5DAFAD344ADE}"/>
              </a:ext>
            </a:extLst>
          </p:cNvPr>
          <p:cNvPicPr>
            <a:picLocks noChangeAspect="1"/>
          </p:cNvPicPr>
          <p:nvPr/>
        </p:nvPicPr>
        <p:blipFill>
          <a:blip r:embed="rId2"/>
          <a:stretch>
            <a:fillRect/>
          </a:stretch>
        </p:blipFill>
        <p:spPr>
          <a:xfrm>
            <a:off x="6162260" y="25400"/>
            <a:ext cx="6024701" cy="6832600"/>
          </a:xfrm>
          <a:prstGeom prst="rect">
            <a:avLst/>
          </a:prstGeom>
        </p:spPr>
      </p:pic>
      <p:pic>
        <p:nvPicPr>
          <p:cNvPr id="30" name="Picture 3">
            <a:extLst>
              <a:ext uri="{FF2B5EF4-FFF2-40B4-BE49-F238E27FC236}">
                <a16:creationId xmlns:a16="http://schemas.microsoft.com/office/drawing/2014/main" id="{E837FDDA-5C78-3446-9B7E-74B46326C5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6836" y="3238720"/>
            <a:ext cx="3483699" cy="232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3592BB2F-37FF-FC41-A29E-F1CF46B88E5D}"/>
              </a:ext>
            </a:extLst>
          </p:cNvPr>
          <p:cNvSpPr txBox="1"/>
          <p:nvPr/>
        </p:nvSpPr>
        <p:spPr>
          <a:xfrm>
            <a:off x="2220634" y="5834660"/>
            <a:ext cx="1696105" cy="523220"/>
          </a:xfrm>
          <a:prstGeom prst="rect">
            <a:avLst/>
          </a:prstGeom>
          <a:noFill/>
        </p:spPr>
        <p:txBody>
          <a:bodyPr wrap="none" rtlCol="0">
            <a:spAutoFit/>
          </a:bodyPr>
          <a:lstStyle/>
          <a:p>
            <a:r>
              <a:rPr lang="en-US" sz="2800" dirty="0"/>
              <a:t>May 2019</a:t>
            </a:r>
          </a:p>
        </p:txBody>
      </p:sp>
    </p:spTree>
    <p:extLst>
      <p:ext uri="{BB962C8B-B14F-4D97-AF65-F5344CB8AC3E}">
        <p14:creationId xmlns:p14="http://schemas.microsoft.com/office/powerpoint/2010/main" val="1221355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D88F-0269-E848-93B9-52FC87A1094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335D144-5DB7-434C-8FF3-D56B3FE797BE}"/>
              </a:ext>
            </a:extLst>
          </p:cNvPr>
          <p:cNvSpPr>
            <a:spLocks noGrp="1"/>
          </p:cNvSpPr>
          <p:nvPr>
            <p:ph type="subTitle" idx="1"/>
          </p:nvPr>
        </p:nvSpPr>
        <p:spPr/>
        <p:txBody>
          <a:bodyPr/>
          <a:lstStyle/>
          <a:p>
            <a:endParaRPr lang="en-US"/>
          </a:p>
        </p:txBody>
      </p:sp>
      <p:pic>
        <p:nvPicPr>
          <p:cNvPr id="5" name="slide.url=https://www.polleverywhere.com/free_text_polls/5XCTsoNwosCM48Nmp9zxd">
            <a:extLst>
              <a:ext uri="{FF2B5EF4-FFF2-40B4-BE49-F238E27FC236}">
                <a16:creationId xmlns:a16="http://schemas.microsoft.com/office/drawing/2014/main" id="{3C8E3645-C4A6-6B45-991C-295D71112539}"/>
              </a:ext>
            </a:extLst>
          </p:cNvPr>
          <p:cNvPicPr>
            <a:picLocks/>
          </p:cNvPicPr>
          <p:nvPr/>
        </p:nvPicPr>
        <p:blipFill>
          <a:blip r:embed="rId3"/>
          <a:stretch>
            <a:fillRect/>
          </a:stretch>
        </p:blipFill>
        <p:spPr>
          <a:xfrm>
            <a:off x="63500" y="63500"/>
            <a:ext cx="12065000" cy="6731000"/>
          </a:xfrm>
          <a:prstGeom prst="rect">
            <a:avLst/>
          </a:prstGeom>
        </p:spPr>
      </p:pic>
    </p:spTree>
    <p:extLst>
      <p:ext uri="{BB962C8B-B14F-4D97-AF65-F5344CB8AC3E}">
        <p14:creationId xmlns:p14="http://schemas.microsoft.com/office/powerpoint/2010/main" val="2223187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E2929-11F3-C94C-8C85-718901B55D4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478D756-307D-E74A-94A1-EDB90CDB49E5}"/>
              </a:ext>
            </a:extLst>
          </p:cNvPr>
          <p:cNvSpPr>
            <a:spLocks noGrp="1"/>
          </p:cNvSpPr>
          <p:nvPr>
            <p:ph type="subTitle" idx="1"/>
          </p:nvPr>
        </p:nvSpPr>
        <p:spPr/>
        <p:txBody>
          <a:bodyPr/>
          <a:lstStyle/>
          <a:p>
            <a:endParaRPr lang="en-US"/>
          </a:p>
        </p:txBody>
      </p:sp>
      <p:pic>
        <p:nvPicPr>
          <p:cNvPr id="5" name="slide.url=https://www.polleverywhere.com/multiple_choice_polls/QLG6A84KTlRAGi6SYg2JY">
            <a:extLst>
              <a:ext uri="{FF2B5EF4-FFF2-40B4-BE49-F238E27FC236}">
                <a16:creationId xmlns:a16="http://schemas.microsoft.com/office/drawing/2014/main" id="{FDF68C56-FD57-CA4F-B05D-CE3742D7F3EC}"/>
              </a:ext>
            </a:extLst>
          </p:cNvPr>
          <p:cNvPicPr>
            <a:picLocks/>
          </p:cNvPicPr>
          <p:nvPr/>
        </p:nvPicPr>
        <p:blipFill>
          <a:blip r:embed="rId3"/>
          <a:stretch>
            <a:fillRect/>
          </a:stretch>
        </p:blipFill>
        <p:spPr>
          <a:xfrm>
            <a:off x="63500" y="63500"/>
            <a:ext cx="12065000" cy="6731000"/>
          </a:xfrm>
          <a:prstGeom prst="rect">
            <a:avLst/>
          </a:prstGeom>
        </p:spPr>
      </p:pic>
    </p:spTree>
    <p:extLst>
      <p:ext uri="{BB962C8B-B14F-4D97-AF65-F5344CB8AC3E}">
        <p14:creationId xmlns:p14="http://schemas.microsoft.com/office/powerpoint/2010/main" val="23346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AA7D-FC2C-2941-80A1-CDC2F7A7DB7B}"/>
              </a:ext>
            </a:extLst>
          </p:cNvPr>
          <p:cNvSpPr>
            <a:spLocks noGrp="1"/>
          </p:cNvSpPr>
          <p:nvPr>
            <p:ph type="title"/>
          </p:nvPr>
        </p:nvSpPr>
        <p:spPr/>
        <p:txBody>
          <a:bodyPr/>
          <a:lstStyle/>
          <a:p>
            <a:r>
              <a:rPr lang="en-US" b="1" dirty="0">
                <a:solidFill>
                  <a:schemeClr val="accent6">
                    <a:lumMod val="50000"/>
                  </a:schemeClr>
                </a:solidFill>
              </a:rPr>
              <a:t>How do educators make decisions? </a:t>
            </a:r>
            <a:br>
              <a:rPr lang="en-US" b="1" dirty="0">
                <a:solidFill>
                  <a:schemeClr val="accent6">
                    <a:lumMod val="50000"/>
                  </a:schemeClr>
                </a:solidFill>
              </a:rPr>
            </a:br>
            <a:r>
              <a:rPr lang="en-US" b="1" dirty="0">
                <a:solidFill>
                  <a:schemeClr val="accent6">
                    <a:lumMod val="50000"/>
                  </a:schemeClr>
                </a:solidFill>
              </a:rPr>
              <a:t>Recent research study found that:</a:t>
            </a:r>
          </a:p>
        </p:txBody>
      </p:sp>
      <p:sp>
        <p:nvSpPr>
          <p:cNvPr id="3" name="Content Placeholder 2">
            <a:extLst>
              <a:ext uri="{FF2B5EF4-FFF2-40B4-BE49-F238E27FC236}">
                <a16:creationId xmlns:a16="http://schemas.microsoft.com/office/drawing/2014/main" id="{216540B0-3B9E-2B4D-88CE-DE01108A4E3B}"/>
              </a:ext>
            </a:extLst>
          </p:cNvPr>
          <p:cNvSpPr>
            <a:spLocks noGrp="1"/>
          </p:cNvSpPr>
          <p:nvPr>
            <p:ph idx="1"/>
          </p:nvPr>
        </p:nvSpPr>
        <p:spPr/>
        <p:txBody>
          <a:bodyPr/>
          <a:lstStyle/>
          <a:p>
            <a:r>
              <a:rPr lang="en-US" dirty="0"/>
              <a:t>40% of teachers used systematic data to make their decisions</a:t>
            </a:r>
          </a:p>
          <a:p>
            <a:endParaRPr lang="en-US" dirty="0"/>
          </a:p>
          <a:p>
            <a:r>
              <a:rPr lang="en-US" dirty="0"/>
              <a:t>Just as many teachers only used their intuition or gut feelings when they made decisions</a:t>
            </a:r>
          </a:p>
          <a:p>
            <a:endParaRPr lang="en-US" dirty="0"/>
          </a:p>
          <a:p>
            <a:r>
              <a:rPr lang="en-US" dirty="0"/>
              <a:t>15% used a combination of data and intuition</a:t>
            </a:r>
          </a:p>
        </p:txBody>
      </p:sp>
    </p:spTree>
    <p:extLst>
      <p:ext uri="{BB962C8B-B14F-4D97-AF65-F5344CB8AC3E}">
        <p14:creationId xmlns:p14="http://schemas.microsoft.com/office/powerpoint/2010/main" val="3338367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D0D3-7932-A848-A6AE-4AB87AAA4F13}"/>
              </a:ext>
            </a:extLst>
          </p:cNvPr>
          <p:cNvSpPr>
            <a:spLocks noGrp="1"/>
          </p:cNvSpPr>
          <p:nvPr>
            <p:ph type="title"/>
          </p:nvPr>
        </p:nvSpPr>
        <p:spPr/>
        <p:txBody>
          <a:bodyPr/>
          <a:lstStyle/>
          <a:p>
            <a:r>
              <a:rPr lang="en-US" b="1" dirty="0">
                <a:solidFill>
                  <a:schemeClr val="accent6">
                    <a:lumMod val="50000"/>
                  </a:schemeClr>
                </a:solidFill>
              </a:rPr>
              <a:t>Data Points and Gut Checks</a:t>
            </a:r>
          </a:p>
        </p:txBody>
      </p:sp>
      <p:pic>
        <p:nvPicPr>
          <p:cNvPr id="4" name="Picture 3">
            <a:extLst>
              <a:ext uri="{FF2B5EF4-FFF2-40B4-BE49-F238E27FC236}">
                <a16:creationId xmlns:a16="http://schemas.microsoft.com/office/drawing/2014/main" id="{69E61CD1-5157-BC4F-AF8C-19885F8E6277}"/>
              </a:ext>
            </a:extLst>
          </p:cNvPr>
          <p:cNvPicPr>
            <a:picLocks noChangeAspect="1"/>
          </p:cNvPicPr>
          <p:nvPr/>
        </p:nvPicPr>
        <p:blipFill>
          <a:blip r:embed="rId2"/>
          <a:stretch>
            <a:fillRect/>
          </a:stretch>
        </p:blipFill>
        <p:spPr>
          <a:xfrm>
            <a:off x="3124200" y="1690688"/>
            <a:ext cx="5943600" cy="3683359"/>
          </a:xfrm>
          <a:prstGeom prst="rect">
            <a:avLst/>
          </a:prstGeom>
        </p:spPr>
      </p:pic>
      <p:sp>
        <p:nvSpPr>
          <p:cNvPr id="5" name="TextBox 4">
            <a:extLst>
              <a:ext uri="{FF2B5EF4-FFF2-40B4-BE49-F238E27FC236}">
                <a16:creationId xmlns:a16="http://schemas.microsoft.com/office/drawing/2014/main" id="{0EF1550E-22E1-9F43-931C-0A3933AF890E}"/>
              </a:ext>
            </a:extLst>
          </p:cNvPr>
          <p:cNvSpPr txBox="1"/>
          <p:nvPr/>
        </p:nvSpPr>
        <p:spPr>
          <a:xfrm>
            <a:off x="0" y="5776914"/>
            <a:ext cx="12192000" cy="861774"/>
          </a:xfrm>
          <a:prstGeom prst="rect">
            <a:avLst/>
          </a:prstGeom>
          <a:noFill/>
        </p:spPr>
        <p:txBody>
          <a:bodyPr wrap="square" rtlCol="0">
            <a:spAutoFit/>
          </a:bodyPr>
          <a:lstStyle/>
          <a:p>
            <a:pPr algn="ctr"/>
            <a:r>
              <a:rPr lang="en-US" sz="3200" b="1" dirty="0">
                <a:solidFill>
                  <a:schemeClr val="accent6">
                    <a:lumMod val="50000"/>
                  </a:schemeClr>
                </a:solidFill>
              </a:rPr>
              <a:t>Wherever there are data, there are gut reactions to it</a:t>
            </a:r>
          </a:p>
          <a:p>
            <a:pPr algn="ctr"/>
            <a:endParaRPr lang="en-US" b="1" dirty="0">
              <a:solidFill>
                <a:schemeClr val="accent6">
                  <a:lumMod val="50000"/>
                </a:schemeClr>
              </a:solidFill>
            </a:endParaRPr>
          </a:p>
        </p:txBody>
      </p:sp>
    </p:spTree>
    <p:extLst>
      <p:ext uri="{BB962C8B-B14F-4D97-AF65-F5344CB8AC3E}">
        <p14:creationId xmlns:p14="http://schemas.microsoft.com/office/powerpoint/2010/main" val="3643013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Content Placeholder 3" descr="Screen shot 2011-06-23 at 9.37.53 PM.png">
            <a:extLst>
              <a:ext uri="{FF2B5EF4-FFF2-40B4-BE49-F238E27FC236}">
                <a16:creationId xmlns:a16="http://schemas.microsoft.com/office/drawing/2014/main" id="{26BD4488-679F-B044-A9AE-48EAB62509F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62601" r="-62601"/>
          <a:stretch>
            <a:fillRect/>
          </a:stretch>
        </p:blipFill>
        <p:spPr>
          <a:xfrm>
            <a:off x="4970585" y="292340"/>
            <a:ext cx="9194068" cy="6342921"/>
          </a:xfrm>
        </p:spPr>
      </p:pic>
      <p:pic>
        <p:nvPicPr>
          <p:cNvPr id="3" name="Picture 2">
            <a:extLst>
              <a:ext uri="{FF2B5EF4-FFF2-40B4-BE49-F238E27FC236}">
                <a16:creationId xmlns:a16="http://schemas.microsoft.com/office/drawing/2014/main" id="{84DA6318-BCFA-1044-BE55-D494DBC99B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26416" y="1714500"/>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a:extLst>
              <a:ext uri="{FF2B5EF4-FFF2-40B4-BE49-F238E27FC236}">
                <a16:creationId xmlns:a16="http://schemas.microsoft.com/office/drawing/2014/main" id="{A75E4ED0-C3F5-174B-80E4-0F2CD1EE8A92}"/>
              </a:ext>
            </a:extLst>
          </p:cNvPr>
          <p:cNvSpPr txBox="1">
            <a:spLocks noChangeArrowheads="1"/>
          </p:cNvSpPr>
          <p:nvPr/>
        </p:nvSpPr>
        <p:spPr bwMode="auto">
          <a:xfrm>
            <a:off x="7357819" y="5969000"/>
            <a:ext cx="41148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i="1" dirty="0"/>
              <a:t>“Here comes the really hard part!”</a:t>
            </a:r>
          </a:p>
        </p:txBody>
      </p:sp>
      <p:sp>
        <p:nvSpPr>
          <p:cNvPr id="4" name="TextBox 3">
            <a:extLst>
              <a:ext uri="{FF2B5EF4-FFF2-40B4-BE49-F238E27FC236}">
                <a16:creationId xmlns:a16="http://schemas.microsoft.com/office/drawing/2014/main" id="{E11BA425-802D-5C45-B5A1-4C5E753AD9A3}"/>
              </a:ext>
            </a:extLst>
          </p:cNvPr>
          <p:cNvSpPr txBox="1"/>
          <p:nvPr/>
        </p:nvSpPr>
        <p:spPr>
          <a:xfrm>
            <a:off x="633880" y="811668"/>
            <a:ext cx="6904839" cy="1384995"/>
          </a:xfrm>
          <a:prstGeom prst="rect">
            <a:avLst/>
          </a:prstGeom>
          <a:noFill/>
        </p:spPr>
        <p:txBody>
          <a:bodyPr wrap="square" rtlCol="0">
            <a:spAutoFit/>
          </a:bodyPr>
          <a:lstStyle/>
          <a:p>
            <a:r>
              <a:rPr lang="en-US" sz="2800" dirty="0"/>
              <a:t>At the end of the school year, there is a mountain of data available to create a plan for  next year.</a:t>
            </a:r>
          </a:p>
        </p:txBody>
      </p:sp>
      <p:sp>
        <p:nvSpPr>
          <p:cNvPr id="5" name="TextBox 4">
            <a:extLst>
              <a:ext uri="{FF2B5EF4-FFF2-40B4-BE49-F238E27FC236}">
                <a16:creationId xmlns:a16="http://schemas.microsoft.com/office/drawing/2014/main" id="{F2BA3622-7105-3C4E-AA9C-8D917D9CB93F}"/>
              </a:ext>
            </a:extLst>
          </p:cNvPr>
          <p:cNvSpPr txBox="1"/>
          <p:nvPr/>
        </p:nvSpPr>
        <p:spPr>
          <a:xfrm>
            <a:off x="633880" y="4584004"/>
            <a:ext cx="5949799" cy="2185214"/>
          </a:xfrm>
          <a:prstGeom prst="rect">
            <a:avLst/>
          </a:prstGeom>
          <a:noFill/>
        </p:spPr>
        <p:txBody>
          <a:bodyPr wrap="square" rtlCol="0">
            <a:spAutoFit/>
          </a:bodyPr>
          <a:lstStyle/>
          <a:p>
            <a:r>
              <a:rPr lang="en-US" sz="2800" b="1" i="1" dirty="0"/>
              <a:t>Or</a:t>
            </a:r>
            <a:r>
              <a:rPr lang="en-US" sz="2800" dirty="0"/>
              <a:t>, you could use those pieces, </a:t>
            </a:r>
            <a:r>
              <a:rPr lang="en-US" sz="2800" i="1" dirty="0"/>
              <a:t>alongside your own experiences</a:t>
            </a:r>
            <a:r>
              <a:rPr lang="en-US" sz="2800" dirty="0"/>
              <a:t>, to inform the solutions you come up with as a team.</a:t>
            </a:r>
          </a:p>
          <a:p>
            <a:endParaRPr lang="en-US" sz="2400" dirty="0"/>
          </a:p>
        </p:txBody>
      </p:sp>
      <p:sp>
        <p:nvSpPr>
          <p:cNvPr id="6" name="TextBox 5">
            <a:extLst>
              <a:ext uri="{FF2B5EF4-FFF2-40B4-BE49-F238E27FC236}">
                <a16:creationId xmlns:a16="http://schemas.microsoft.com/office/drawing/2014/main" id="{791572C4-D9AB-E04C-9363-45DC7044451E}"/>
              </a:ext>
            </a:extLst>
          </p:cNvPr>
          <p:cNvSpPr txBox="1"/>
          <p:nvPr/>
        </p:nvSpPr>
        <p:spPr>
          <a:xfrm>
            <a:off x="633880" y="2697836"/>
            <a:ext cx="6723939" cy="1384995"/>
          </a:xfrm>
          <a:prstGeom prst="rect">
            <a:avLst/>
          </a:prstGeom>
          <a:noFill/>
        </p:spPr>
        <p:txBody>
          <a:bodyPr wrap="square" rtlCol="0">
            <a:spAutoFit/>
          </a:bodyPr>
          <a:lstStyle/>
          <a:p>
            <a:r>
              <a:rPr lang="en-US" sz="2800" dirty="0"/>
              <a:t>You could take the pieces needing improvement and just slide them over to your action plan verbatim...</a:t>
            </a:r>
          </a:p>
        </p:txBody>
      </p:sp>
    </p:spTree>
    <p:extLst>
      <p:ext uri="{BB962C8B-B14F-4D97-AF65-F5344CB8AC3E}">
        <p14:creationId xmlns:p14="http://schemas.microsoft.com/office/powerpoint/2010/main" val="17169564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3066A-6F5B-D942-9A72-1C3389512C46}"/>
              </a:ext>
            </a:extLst>
          </p:cNvPr>
          <p:cNvSpPr>
            <a:spLocks noGrp="1"/>
          </p:cNvSpPr>
          <p:nvPr>
            <p:ph type="ctrTitle"/>
          </p:nvPr>
        </p:nvSpPr>
        <p:spPr/>
        <p:txBody>
          <a:bodyPr/>
          <a:lstStyle/>
          <a:p>
            <a:r>
              <a:rPr lang="en-US" dirty="0"/>
              <a:t>t</a:t>
            </a:r>
          </a:p>
        </p:txBody>
      </p:sp>
      <p:sp>
        <p:nvSpPr>
          <p:cNvPr id="3" name="Subtitle 2">
            <a:extLst>
              <a:ext uri="{FF2B5EF4-FFF2-40B4-BE49-F238E27FC236}">
                <a16:creationId xmlns:a16="http://schemas.microsoft.com/office/drawing/2014/main" id="{66FCCE89-533F-D24E-BE60-F4B11BF1A7A3}"/>
              </a:ext>
            </a:extLst>
          </p:cNvPr>
          <p:cNvSpPr>
            <a:spLocks noGrp="1"/>
          </p:cNvSpPr>
          <p:nvPr>
            <p:ph type="subTitle" idx="1"/>
          </p:nvPr>
        </p:nvSpPr>
        <p:spPr/>
        <p:txBody>
          <a:bodyPr/>
          <a:lstStyle/>
          <a:p>
            <a:endParaRPr lang="en-US"/>
          </a:p>
        </p:txBody>
      </p:sp>
      <p:pic>
        <p:nvPicPr>
          <p:cNvPr id="5" name="slide.url=https://www.polleverywhere.com/surveys/bM42NFzSvq3cRoBWhPNYC">
            <a:extLst>
              <a:ext uri="{FF2B5EF4-FFF2-40B4-BE49-F238E27FC236}">
                <a16:creationId xmlns:a16="http://schemas.microsoft.com/office/drawing/2014/main" id="{5D12A3BE-A8B0-084F-8F0B-3A3C0758702E}"/>
              </a:ext>
            </a:extLst>
          </p:cNvPr>
          <p:cNvPicPr>
            <a:picLocks/>
          </p:cNvPicPr>
          <p:nvPr/>
        </p:nvPicPr>
        <p:blipFill>
          <a:blip r:embed="rId3"/>
          <a:stretch>
            <a:fillRect/>
          </a:stretch>
        </p:blipFill>
        <p:spPr>
          <a:xfrm>
            <a:off x="127000" y="63500"/>
            <a:ext cx="12065000" cy="6731000"/>
          </a:xfrm>
          <a:prstGeom prst="rect">
            <a:avLst/>
          </a:prstGeom>
        </p:spPr>
      </p:pic>
    </p:spTree>
    <p:extLst>
      <p:ext uri="{BB962C8B-B14F-4D97-AF65-F5344CB8AC3E}">
        <p14:creationId xmlns:p14="http://schemas.microsoft.com/office/powerpoint/2010/main" val="286159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BBCA0F-8822-9C49-89C1-827EC30E4ACC}"/>
              </a:ext>
            </a:extLst>
          </p:cNvPr>
          <p:cNvSpPr>
            <a:spLocks noGrp="1"/>
          </p:cNvSpPr>
          <p:nvPr>
            <p:ph type="title"/>
          </p:nvPr>
        </p:nvSpPr>
        <p:spPr/>
        <p:txBody>
          <a:bodyPr/>
          <a:lstStyle/>
          <a:p>
            <a:r>
              <a:rPr lang="en-US" b="1" dirty="0">
                <a:solidFill>
                  <a:schemeClr val="accent6">
                    <a:lumMod val="50000"/>
                  </a:schemeClr>
                </a:solidFill>
              </a:rPr>
              <a:t>Create an Action Planning Agenda</a:t>
            </a:r>
          </a:p>
        </p:txBody>
      </p:sp>
      <p:sp>
        <p:nvSpPr>
          <p:cNvPr id="6" name="Content Placeholder 5">
            <a:extLst>
              <a:ext uri="{FF2B5EF4-FFF2-40B4-BE49-F238E27FC236}">
                <a16:creationId xmlns:a16="http://schemas.microsoft.com/office/drawing/2014/main" id="{F46596B2-FABB-5F48-9C27-258034797649}"/>
              </a:ext>
            </a:extLst>
          </p:cNvPr>
          <p:cNvSpPr>
            <a:spLocks noGrp="1"/>
          </p:cNvSpPr>
          <p:nvPr>
            <p:ph idx="1"/>
          </p:nvPr>
        </p:nvSpPr>
        <p:spPr/>
        <p:txBody>
          <a:bodyPr/>
          <a:lstStyle/>
          <a:p>
            <a:pPr marL="514350" indent="-514350" fontAlgn="base">
              <a:buFont typeface="+mj-lt"/>
              <a:buAutoNum type="arabicPeriod"/>
            </a:pPr>
            <a:r>
              <a:rPr lang="en-US" dirty="0"/>
              <a:t>Review the </a:t>
            </a:r>
            <a:r>
              <a:rPr lang="en-US" b="1" dirty="0"/>
              <a:t>big picture </a:t>
            </a:r>
            <a:r>
              <a:rPr lang="en-US" dirty="0"/>
              <a:t>including national, statewide, or district-level data</a:t>
            </a:r>
          </a:p>
          <a:p>
            <a:pPr marL="514350" indent="-514350" fontAlgn="base">
              <a:buFont typeface="+mj-lt"/>
              <a:buAutoNum type="arabicPeriod"/>
            </a:pPr>
            <a:r>
              <a:rPr lang="en-US" dirty="0"/>
              <a:t>Revisit your team’s annual </a:t>
            </a:r>
            <a:r>
              <a:rPr lang="en-US" b="1" dirty="0"/>
              <a:t>action plan</a:t>
            </a:r>
          </a:p>
          <a:p>
            <a:pPr marL="514350" indent="-514350" fontAlgn="base">
              <a:buFont typeface="+mj-lt"/>
              <a:buAutoNum type="arabicPeriod"/>
            </a:pPr>
            <a:r>
              <a:rPr lang="en-US" dirty="0"/>
              <a:t>Review the </a:t>
            </a:r>
            <a:r>
              <a:rPr lang="en-US" b="1" dirty="0"/>
              <a:t>end-of-year data</a:t>
            </a:r>
            <a:r>
              <a:rPr lang="en-US" dirty="0"/>
              <a:t> for your school</a:t>
            </a:r>
          </a:p>
          <a:p>
            <a:pPr marL="514350" indent="-514350" fontAlgn="base">
              <a:buFont typeface="+mj-lt"/>
              <a:buAutoNum type="arabicPeriod"/>
            </a:pPr>
            <a:r>
              <a:rPr lang="en-US" b="1" i="1" dirty="0"/>
              <a:t>Discussion time!</a:t>
            </a:r>
          </a:p>
          <a:p>
            <a:pPr marL="514350" indent="-514350" fontAlgn="base">
              <a:buFont typeface="+mj-lt"/>
              <a:buAutoNum type="arabicPeriod"/>
            </a:pPr>
            <a:r>
              <a:rPr lang="en-US" dirty="0"/>
              <a:t>Select and </a:t>
            </a:r>
            <a:r>
              <a:rPr lang="en-US" b="1" dirty="0"/>
              <a:t>prioritize</a:t>
            </a:r>
            <a:r>
              <a:rPr lang="en-US" dirty="0"/>
              <a:t> items for next year’s action plan</a:t>
            </a:r>
          </a:p>
          <a:p>
            <a:pPr marL="514350" indent="-514350" fontAlgn="base">
              <a:buFont typeface="+mj-lt"/>
              <a:buAutoNum type="arabicPeriod"/>
            </a:pPr>
            <a:r>
              <a:rPr lang="en-US" b="1" dirty="0"/>
              <a:t>Assign</a:t>
            </a:r>
            <a:r>
              <a:rPr lang="en-US" dirty="0"/>
              <a:t> items to team members and set </a:t>
            </a:r>
            <a:r>
              <a:rPr lang="en-US" b="1" dirty="0"/>
              <a:t>deadlines</a:t>
            </a:r>
          </a:p>
          <a:p>
            <a:pPr marL="514350" indent="-514350" fontAlgn="base">
              <a:buFont typeface="+mj-lt"/>
              <a:buAutoNum type="arabicPeriod"/>
            </a:pPr>
            <a:r>
              <a:rPr lang="en-US" dirty="0"/>
              <a:t>Plan how to </a:t>
            </a:r>
            <a:r>
              <a:rPr lang="en-US" b="1" dirty="0"/>
              <a:t>share</a:t>
            </a:r>
            <a:r>
              <a:rPr lang="en-US" dirty="0"/>
              <a:t> decisions with </a:t>
            </a:r>
            <a:r>
              <a:rPr lang="en-US" b="1" dirty="0"/>
              <a:t>stakeholders </a:t>
            </a:r>
            <a:r>
              <a:rPr lang="en-US" dirty="0"/>
              <a:t>after the meeting</a:t>
            </a:r>
          </a:p>
          <a:p>
            <a:endParaRPr lang="en-US" dirty="0"/>
          </a:p>
        </p:txBody>
      </p:sp>
    </p:spTree>
    <p:extLst>
      <p:ext uri="{BB962C8B-B14F-4D97-AF65-F5344CB8AC3E}">
        <p14:creationId xmlns:p14="http://schemas.microsoft.com/office/powerpoint/2010/main" val="1789390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FD55E454-C86F-1F45-B85B-A5F96F915963}"/>
              </a:ext>
            </a:extLst>
          </p:cNvPr>
          <p:cNvSpPr>
            <a:spLocks noGrp="1"/>
          </p:cNvSpPr>
          <p:nvPr>
            <p:ph type="ctrTitle"/>
          </p:nvPr>
        </p:nvSpPr>
        <p:spPr>
          <a:xfrm>
            <a:off x="2108139" y="2173193"/>
            <a:ext cx="8156697" cy="1470025"/>
          </a:xfrm>
        </p:spPr>
        <p:txBody>
          <a:bodyPr>
            <a:noAutofit/>
          </a:bodyPr>
          <a:lstStyle/>
          <a:p>
            <a:r>
              <a:rPr lang="en-US" altLang="en-US" sz="7200" b="1" dirty="0">
                <a:solidFill>
                  <a:schemeClr val="accent6">
                    <a:lumMod val="50000"/>
                  </a:schemeClr>
                </a:solidFill>
                <a:ea typeface="ＭＳ Ｐゴシック" panose="020B0600070205080204" pitchFamily="34" charset="-128"/>
              </a:rPr>
              <a:t>Fidelity – TFI</a:t>
            </a:r>
          </a:p>
        </p:txBody>
      </p:sp>
      <p:sp>
        <p:nvSpPr>
          <p:cNvPr id="3" name="Subtitle 2">
            <a:extLst>
              <a:ext uri="{FF2B5EF4-FFF2-40B4-BE49-F238E27FC236}">
                <a16:creationId xmlns:a16="http://schemas.microsoft.com/office/drawing/2014/main" id="{9CF1D954-D5F1-5E44-9163-E2720DB0B18B}"/>
              </a:ext>
            </a:extLst>
          </p:cNvPr>
          <p:cNvSpPr>
            <a:spLocks noGrp="1"/>
          </p:cNvSpPr>
          <p:nvPr>
            <p:ph type="subTitle" idx="1"/>
          </p:nvPr>
        </p:nvSpPr>
        <p:spPr>
          <a:xfrm>
            <a:off x="2606339" y="4511477"/>
            <a:ext cx="6979322" cy="1496769"/>
          </a:xfrm>
        </p:spPr>
        <p:txBody>
          <a:bodyPr>
            <a:normAutofit fontScale="85000" lnSpcReduction="10000"/>
          </a:bodyPr>
          <a:lstStyle/>
          <a:p>
            <a:pPr>
              <a:buFont typeface="Arial" charset="0"/>
              <a:buNone/>
              <a:defRPr/>
            </a:pPr>
            <a:r>
              <a:rPr lang="en-US" sz="4400" dirty="0">
                <a:solidFill>
                  <a:schemeClr val="accent6">
                    <a:lumMod val="50000"/>
                  </a:schemeClr>
                </a:solidFill>
              </a:rPr>
              <a:t>State Results</a:t>
            </a:r>
          </a:p>
          <a:p>
            <a:pPr>
              <a:buFont typeface="Arial" charset="0"/>
              <a:buNone/>
              <a:defRPr/>
            </a:pPr>
            <a:r>
              <a:rPr lang="en-US" sz="4400" dirty="0">
                <a:solidFill>
                  <a:schemeClr val="accent6">
                    <a:lumMod val="50000"/>
                  </a:schemeClr>
                </a:solidFill>
              </a:rPr>
              <a:t>How do they compare nationally?</a:t>
            </a:r>
          </a:p>
        </p:txBody>
      </p:sp>
      <p:sp>
        <p:nvSpPr>
          <p:cNvPr id="4" name="TextBox 3">
            <a:extLst>
              <a:ext uri="{FF2B5EF4-FFF2-40B4-BE49-F238E27FC236}">
                <a16:creationId xmlns:a16="http://schemas.microsoft.com/office/drawing/2014/main" id="{3F600D55-0BCA-D549-B57C-4A61E3912136}"/>
              </a:ext>
            </a:extLst>
          </p:cNvPr>
          <p:cNvSpPr txBox="1"/>
          <p:nvPr/>
        </p:nvSpPr>
        <p:spPr>
          <a:xfrm>
            <a:off x="1125415" y="849754"/>
            <a:ext cx="9624879" cy="1323439"/>
          </a:xfrm>
          <a:prstGeom prst="rect">
            <a:avLst/>
          </a:prstGeom>
          <a:noFill/>
        </p:spPr>
        <p:txBody>
          <a:bodyPr wrap="none" rtlCol="0">
            <a:spAutoFit/>
          </a:bodyPr>
          <a:lstStyle/>
          <a:p>
            <a:r>
              <a:rPr lang="en-US" sz="8000" dirty="0"/>
              <a:t>The Big Picture Review</a:t>
            </a:r>
          </a:p>
        </p:txBody>
      </p:sp>
    </p:spTree>
    <p:extLst>
      <p:ext uri="{BB962C8B-B14F-4D97-AF65-F5344CB8AC3E}">
        <p14:creationId xmlns:p14="http://schemas.microsoft.com/office/powerpoint/2010/main" val="404744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FE85941A-11FA-1E4E-9099-0B97462A40E2}"/>
              </a:ext>
            </a:extLst>
          </p:cNvPr>
          <p:cNvPicPr>
            <a:picLocks noGrp="1" noChangeAspect="1"/>
          </p:cNvPicPr>
          <p:nvPr>
            <p:ph idx="1"/>
          </p:nvPr>
        </p:nvPicPr>
        <p:blipFill>
          <a:blip r:embed="rId2"/>
          <a:stretch>
            <a:fillRect/>
          </a:stretch>
        </p:blipFill>
        <p:spPr>
          <a:xfrm>
            <a:off x="763740" y="0"/>
            <a:ext cx="11092227" cy="6858000"/>
          </a:xfrm>
        </p:spPr>
      </p:pic>
      <p:cxnSp>
        <p:nvCxnSpPr>
          <p:cNvPr id="8" name="Straight Connector 7">
            <a:extLst>
              <a:ext uri="{FF2B5EF4-FFF2-40B4-BE49-F238E27FC236}">
                <a16:creationId xmlns:a16="http://schemas.microsoft.com/office/drawing/2014/main" id="{1CEB0419-83AD-AD42-902B-DB22DAA82DA8}"/>
              </a:ext>
            </a:extLst>
          </p:cNvPr>
          <p:cNvCxnSpPr>
            <a:cxnSpLocks/>
          </p:cNvCxnSpPr>
          <p:nvPr/>
        </p:nvCxnSpPr>
        <p:spPr>
          <a:xfrm>
            <a:off x="1720312" y="2503155"/>
            <a:ext cx="1013565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641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1735-FDF4-D24A-BBF9-819C75628523}"/>
              </a:ext>
            </a:extLst>
          </p:cNvPr>
          <p:cNvSpPr>
            <a:spLocks noGrp="1"/>
          </p:cNvSpPr>
          <p:nvPr>
            <p:ph type="title"/>
          </p:nvPr>
        </p:nvSpPr>
        <p:spPr/>
        <p:txBody>
          <a:bodyPr/>
          <a:lstStyle/>
          <a:p>
            <a:r>
              <a:rPr lang="en-US" b="1" dirty="0">
                <a:solidFill>
                  <a:schemeClr val="accent6">
                    <a:lumMod val="50000"/>
                  </a:schemeClr>
                </a:solidFill>
              </a:rPr>
              <a:t>National TFI Completion Frequency</a:t>
            </a:r>
          </a:p>
        </p:txBody>
      </p:sp>
      <p:pic>
        <p:nvPicPr>
          <p:cNvPr id="5" name="Content Placeholder 4">
            <a:extLst>
              <a:ext uri="{FF2B5EF4-FFF2-40B4-BE49-F238E27FC236}">
                <a16:creationId xmlns:a16="http://schemas.microsoft.com/office/drawing/2014/main" id="{159BAB3C-7B3F-3148-AEC7-9A077C322759}"/>
              </a:ext>
            </a:extLst>
          </p:cNvPr>
          <p:cNvPicPr>
            <a:picLocks noGrp="1" noChangeAspect="1"/>
          </p:cNvPicPr>
          <p:nvPr>
            <p:ph idx="1"/>
          </p:nvPr>
        </p:nvPicPr>
        <p:blipFill>
          <a:blip r:embed="rId2"/>
          <a:stretch>
            <a:fillRect/>
          </a:stretch>
        </p:blipFill>
        <p:spPr>
          <a:xfrm>
            <a:off x="2119886" y="1510015"/>
            <a:ext cx="7550096" cy="5347985"/>
          </a:xfrm>
        </p:spPr>
      </p:pic>
    </p:spTree>
    <p:extLst>
      <p:ext uri="{BB962C8B-B14F-4D97-AF65-F5344CB8AC3E}">
        <p14:creationId xmlns:p14="http://schemas.microsoft.com/office/powerpoint/2010/main" val="116488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65125"/>
            <a:ext cx="10134600" cy="1325563"/>
          </a:xfrm>
        </p:spPr>
        <p:txBody>
          <a:bodyPr/>
          <a:lstStyle/>
          <a:p>
            <a:r>
              <a:rPr lang="en-US" b="1" dirty="0">
                <a:solidFill>
                  <a:schemeClr val="accent6">
                    <a:lumMod val="50000"/>
                  </a:schemeClr>
                </a:solidFill>
                <a:ea typeface="ＭＳ Ｐゴシック" charset="-128"/>
              </a:rPr>
              <a:t>Always Start with Data!</a:t>
            </a:r>
            <a:endParaRPr lang="en-US" dirty="0">
              <a:solidFill>
                <a:schemeClr val="accent6">
                  <a:lumMod val="50000"/>
                </a:schemeClr>
              </a:solidFill>
            </a:endParaRPr>
          </a:p>
        </p:txBody>
      </p:sp>
      <p:sp>
        <p:nvSpPr>
          <p:cNvPr id="3" name="Content Placeholder 2"/>
          <p:cNvSpPr>
            <a:spLocks noGrp="1"/>
          </p:cNvSpPr>
          <p:nvPr>
            <p:ph idx="1"/>
          </p:nvPr>
        </p:nvSpPr>
        <p:spPr/>
        <p:txBody>
          <a:bodyPr/>
          <a:lstStyle/>
          <a:p>
            <a:pPr marL="0" indent="0" algn="ctr">
              <a:buNone/>
            </a:pPr>
            <a:r>
              <a:rPr lang="en-US" dirty="0"/>
              <a:t>Attending the May North and South </a:t>
            </a:r>
          </a:p>
          <a:p>
            <a:pPr marL="0" indent="0" algn="ctr">
              <a:buNone/>
            </a:pPr>
            <a:r>
              <a:rPr lang="en-US" dirty="0"/>
              <a:t>Regional Coordinators Meetings</a:t>
            </a:r>
          </a:p>
          <a:p>
            <a:pPr marL="0" indent="0" algn="ctr">
              <a:buNone/>
            </a:pPr>
            <a:endParaRPr lang="en-US" dirty="0"/>
          </a:p>
        </p:txBody>
      </p:sp>
      <p:grpSp>
        <p:nvGrpSpPr>
          <p:cNvPr id="4" name="Group 4"/>
          <p:cNvGrpSpPr>
            <a:grpSpLocks/>
          </p:cNvGrpSpPr>
          <p:nvPr/>
        </p:nvGrpSpPr>
        <p:grpSpPr bwMode="auto">
          <a:xfrm>
            <a:off x="1750348" y="3277529"/>
            <a:ext cx="2452390" cy="2444444"/>
            <a:chOff x="4368800" y="2159000"/>
            <a:chExt cx="2349500" cy="2336800"/>
          </a:xfrm>
          <a:solidFill>
            <a:schemeClr val="accent6">
              <a:lumMod val="75000"/>
            </a:schemeClr>
          </a:solidFill>
        </p:grpSpPr>
        <p:sp>
          <p:nvSpPr>
            <p:cNvPr id="5" name="Oval 4"/>
            <p:cNvSpPr>
              <a:spLocks noChangeArrowheads="1"/>
            </p:cNvSpPr>
            <p:nvPr/>
          </p:nvSpPr>
          <p:spPr bwMode="auto">
            <a:xfrm>
              <a:off x="4368800" y="2159000"/>
              <a:ext cx="2349500" cy="2336800"/>
            </a:xfrm>
            <a:prstGeom prst="ellipse">
              <a:avLst/>
            </a:prstGeom>
            <a:grpFill/>
            <a:ln w="9525">
              <a:solidFill>
                <a:srgbClr val="4A7EBB"/>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a:defRPr/>
              </a:pPr>
              <a:endParaRPr lang="x-none" altLang="x-none" sz="1800">
                <a:solidFill>
                  <a:srgbClr val="000000"/>
                </a:solidFill>
              </a:endParaRPr>
            </a:p>
          </p:txBody>
        </p:sp>
        <p:sp>
          <p:nvSpPr>
            <p:cNvPr id="6" name="TextBox 2"/>
            <p:cNvSpPr txBox="1">
              <a:spLocks noChangeArrowheads="1"/>
            </p:cNvSpPr>
            <p:nvPr/>
          </p:nvSpPr>
          <p:spPr bwMode="auto">
            <a:xfrm>
              <a:off x="4502150" y="2861383"/>
              <a:ext cx="2082800" cy="91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 typeface="Arial" charset="0"/>
                <a:buNone/>
              </a:pPr>
              <a:r>
                <a:rPr lang="en-US" altLang="en-US" sz="2800" dirty="0"/>
                <a:t>53</a:t>
              </a:r>
            </a:p>
            <a:p>
              <a:pPr algn="ctr">
                <a:spcBef>
                  <a:spcPct val="0"/>
                </a:spcBef>
                <a:buFont typeface="Arial" charset="0"/>
                <a:buNone/>
              </a:pPr>
              <a:r>
                <a:rPr lang="en-US" altLang="en-US" sz="2800" dirty="0"/>
                <a:t>participants</a:t>
              </a:r>
            </a:p>
          </p:txBody>
        </p:sp>
      </p:grpSp>
      <p:grpSp>
        <p:nvGrpSpPr>
          <p:cNvPr id="7" name="Group 3"/>
          <p:cNvGrpSpPr>
            <a:grpSpLocks/>
          </p:cNvGrpSpPr>
          <p:nvPr/>
        </p:nvGrpSpPr>
        <p:grpSpPr bwMode="auto">
          <a:xfrm>
            <a:off x="4815146" y="3277529"/>
            <a:ext cx="2431473" cy="2444444"/>
            <a:chOff x="4820350" y="4102894"/>
            <a:chExt cx="2653820" cy="2581221"/>
          </a:xfrm>
          <a:solidFill>
            <a:schemeClr val="accent6">
              <a:lumMod val="75000"/>
            </a:schemeClr>
          </a:solidFill>
        </p:grpSpPr>
        <p:sp>
          <p:nvSpPr>
            <p:cNvPr id="8" name="Oval 7"/>
            <p:cNvSpPr>
              <a:spLocks noChangeArrowheads="1"/>
            </p:cNvSpPr>
            <p:nvPr/>
          </p:nvSpPr>
          <p:spPr bwMode="auto">
            <a:xfrm>
              <a:off x="4820350" y="4102894"/>
              <a:ext cx="2653820" cy="2581221"/>
            </a:xfrm>
            <a:prstGeom prst="ellipse">
              <a:avLst/>
            </a:prstGeom>
            <a:grpFill/>
            <a:ln w="9525">
              <a:solidFill>
                <a:srgbClr val="4A7EBB"/>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a:defRPr/>
              </a:pPr>
              <a:endParaRPr lang="x-none" altLang="x-none" sz="1800">
                <a:solidFill>
                  <a:srgbClr val="000000"/>
                </a:solidFill>
              </a:endParaRPr>
            </a:p>
          </p:txBody>
        </p:sp>
        <p:sp>
          <p:nvSpPr>
            <p:cNvPr id="9" name="TextBox 6"/>
            <p:cNvSpPr txBox="1">
              <a:spLocks noChangeArrowheads="1"/>
            </p:cNvSpPr>
            <p:nvPr/>
          </p:nvSpPr>
          <p:spPr bwMode="auto">
            <a:xfrm>
              <a:off x="5051376" y="4830987"/>
              <a:ext cx="2082800" cy="10074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 typeface="Arial" charset="0"/>
                <a:buNone/>
              </a:pPr>
              <a:r>
                <a:rPr lang="en-US" altLang="en-US" sz="2800" dirty="0"/>
                <a:t>40</a:t>
              </a:r>
            </a:p>
            <a:p>
              <a:pPr algn="ctr">
                <a:spcBef>
                  <a:spcPct val="0"/>
                </a:spcBef>
                <a:buFont typeface="Arial" charset="0"/>
                <a:buNone/>
              </a:pPr>
              <a:r>
                <a:rPr lang="en-US" altLang="en-US" sz="2800" dirty="0"/>
                <a:t>schools</a:t>
              </a:r>
            </a:p>
          </p:txBody>
        </p:sp>
      </p:grpSp>
      <p:grpSp>
        <p:nvGrpSpPr>
          <p:cNvPr id="11" name="Group 7"/>
          <p:cNvGrpSpPr>
            <a:grpSpLocks/>
          </p:cNvGrpSpPr>
          <p:nvPr/>
        </p:nvGrpSpPr>
        <p:grpSpPr bwMode="auto">
          <a:xfrm>
            <a:off x="7892292" y="3292519"/>
            <a:ext cx="2504327" cy="2391460"/>
            <a:chOff x="6159897" y="2569232"/>
            <a:chExt cx="2349500" cy="2336800"/>
          </a:xfrm>
          <a:solidFill>
            <a:schemeClr val="accent6">
              <a:lumMod val="75000"/>
            </a:schemeClr>
          </a:solidFill>
        </p:grpSpPr>
        <p:sp>
          <p:nvSpPr>
            <p:cNvPr id="12" name="Oval 11"/>
            <p:cNvSpPr>
              <a:spLocks noChangeArrowheads="1"/>
            </p:cNvSpPr>
            <p:nvPr/>
          </p:nvSpPr>
          <p:spPr bwMode="auto">
            <a:xfrm>
              <a:off x="6159897" y="2569232"/>
              <a:ext cx="2349500" cy="2336800"/>
            </a:xfrm>
            <a:prstGeom prst="ellipse">
              <a:avLst/>
            </a:prstGeom>
            <a:grpFill/>
            <a:ln w="9525">
              <a:solidFill>
                <a:srgbClr val="4A7EBB"/>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a:defRPr/>
              </a:pPr>
              <a:endParaRPr lang="x-none" altLang="x-none" sz="1800">
                <a:solidFill>
                  <a:srgbClr val="000000"/>
                </a:solidFill>
              </a:endParaRPr>
            </a:p>
          </p:txBody>
        </p:sp>
        <p:sp>
          <p:nvSpPr>
            <p:cNvPr id="13" name="TextBox 10"/>
            <p:cNvSpPr txBox="1">
              <a:spLocks noChangeArrowheads="1"/>
            </p:cNvSpPr>
            <p:nvPr/>
          </p:nvSpPr>
          <p:spPr bwMode="auto">
            <a:xfrm>
              <a:off x="6307310" y="3163290"/>
              <a:ext cx="2082800" cy="932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 typeface="Arial" charset="0"/>
                <a:buNone/>
              </a:pPr>
              <a:r>
                <a:rPr lang="en-US" altLang="en-US" sz="2800" dirty="0"/>
                <a:t>25</a:t>
              </a:r>
            </a:p>
            <a:p>
              <a:pPr algn="ctr">
                <a:spcBef>
                  <a:spcPct val="0"/>
                </a:spcBef>
                <a:buFont typeface="Arial" charset="0"/>
                <a:buNone/>
              </a:pPr>
              <a:r>
                <a:rPr lang="en-US" altLang="en-US" sz="2800" dirty="0"/>
                <a:t>SU/SDs</a:t>
              </a:r>
            </a:p>
          </p:txBody>
        </p:sp>
      </p:grpSp>
    </p:spTree>
    <p:extLst>
      <p:ext uri="{BB962C8B-B14F-4D97-AF65-F5344CB8AC3E}">
        <p14:creationId xmlns:p14="http://schemas.microsoft.com/office/powerpoint/2010/main" val="3348478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8790AD7A-49BE-3E40-B88D-51031C8E9967}"/>
              </a:ext>
            </a:extLst>
          </p:cNvPr>
          <p:cNvPicPr>
            <a:picLocks noChangeAspect="1"/>
          </p:cNvPicPr>
          <p:nvPr/>
        </p:nvPicPr>
        <p:blipFill rotWithShape="1">
          <a:blip r:embed="rId3"/>
          <a:srcRect r="11818" b="11957"/>
          <a:stretch/>
        </p:blipFill>
        <p:spPr>
          <a:xfrm>
            <a:off x="1633433" y="643466"/>
            <a:ext cx="3364387" cy="5645474"/>
          </a:xfrm>
          <a:prstGeom prst="rect">
            <a:avLst/>
          </a:prstGeom>
        </p:spPr>
      </p:pic>
      <p:cxnSp>
        <p:nvCxnSpPr>
          <p:cNvPr id="17" name="Straight Connector 1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id="{B09F7C46-9F96-F444-9A3D-D16EDE656112}"/>
              </a:ext>
            </a:extLst>
          </p:cNvPr>
          <p:cNvPicPr>
            <a:picLocks noChangeAspect="1"/>
          </p:cNvPicPr>
          <p:nvPr/>
        </p:nvPicPr>
        <p:blipFill rotWithShape="1">
          <a:blip r:embed="rId4"/>
          <a:srcRect r="15556" b="11958"/>
          <a:stretch/>
        </p:blipFill>
        <p:spPr>
          <a:xfrm>
            <a:off x="7336835" y="606262"/>
            <a:ext cx="3221732" cy="5645475"/>
          </a:xfrm>
          <a:prstGeom prst="rect">
            <a:avLst/>
          </a:prstGeom>
        </p:spPr>
      </p:pic>
      <p:sp>
        <p:nvSpPr>
          <p:cNvPr id="9" name="Oval 8">
            <a:extLst>
              <a:ext uri="{FF2B5EF4-FFF2-40B4-BE49-F238E27FC236}">
                <a16:creationId xmlns:a16="http://schemas.microsoft.com/office/drawing/2014/main" id="{54E68FBF-FDDA-4343-9BFF-1E0D6BCF1AA8}"/>
              </a:ext>
            </a:extLst>
          </p:cNvPr>
          <p:cNvSpPr/>
          <p:nvPr/>
        </p:nvSpPr>
        <p:spPr>
          <a:xfrm>
            <a:off x="4455009" y="2071356"/>
            <a:ext cx="1384515" cy="13948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1B8A6B-635E-744C-AAD3-C8194FDEB130}"/>
              </a:ext>
            </a:extLst>
          </p:cNvPr>
          <p:cNvSpPr txBox="1"/>
          <p:nvPr/>
        </p:nvSpPr>
        <p:spPr>
          <a:xfrm rot="1153912">
            <a:off x="4737895" y="2507169"/>
            <a:ext cx="843683" cy="523220"/>
          </a:xfrm>
          <a:prstGeom prst="rect">
            <a:avLst/>
          </a:prstGeom>
          <a:noFill/>
        </p:spPr>
        <p:txBody>
          <a:bodyPr wrap="square" rtlCol="0">
            <a:spAutoFit/>
          </a:bodyPr>
          <a:lstStyle/>
          <a:p>
            <a:r>
              <a:rPr lang="en-US" sz="2800" b="1" dirty="0"/>
              <a:t>83%</a:t>
            </a:r>
          </a:p>
        </p:txBody>
      </p:sp>
      <p:sp>
        <p:nvSpPr>
          <p:cNvPr id="14" name="Oval 13">
            <a:extLst>
              <a:ext uri="{FF2B5EF4-FFF2-40B4-BE49-F238E27FC236}">
                <a16:creationId xmlns:a16="http://schemas.microsoft.com/office/drawing/2014/main" id="{877C4CB1-2B45-A141-AF77-E34178830D32}"/>
              </a:ext>
            </a:extLst>
          </p:cNvPr>
          <p:cNvSpPr/>
          <p:nvPr/>
        </p:nvSpPr>
        <p:spPr>
          <a:xfrm>
            <a:off x="10147089" y="2071356"/>
            <a:ext cx="1384515" cy="1394847"/>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82DDE76-009F-464D-93F5-7080CF447729}"/>
              </a:ext>
            </a:extLst>
          </p:cNvPr>
          <p:cNvSpPr txBox="1"/>
          <p:nvPr/>
        </p:nvSpPr>
        <p:spPr>
          <a:xfrm rot="19767420">
            <a:off x="10429975" y="2507169"/>
            <a:ext cx="843683" cy="523220"/>
          </a:xfrm>
          <a:prstGeom prst="rect">
            <a:avLst/>
          </a:prstGeom>
          <a:noFill/>
        </p:spPr>
        <p:txBody>
          <a:bodyPr wrap="square" rtlCol="0">
            <a:spAutoFit/>
          </a:bodyPr>
          <a:lstStyle/>
          <a:p>
            <a:r>
              <a:rPr lang="en-US" sz="2800" b="1" dirty="0"/>
              <a:t>80%</a:t>
            </a:r>
          </a:p>
        </p:txBody>
      </p:sp>
    </p:spTree>
    <p:extLst>
      <p:ext uri="{BB962C8B-B14F-4D97-AF65-F5344CB8AC3E}">
        <p14:creationId xmlns:p14="http://schemas.microsoft.com/office/powerpoint/2010/main" val="316532539"/>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8EA2A381-4851-ED44-A6C4-90C72966F85A}"/>
              </a:ext>
            </a:extLst>
          </p:cNvPr>
          <p:cNvSpPr>
            <a:spLocks noGrp="1"/>
          </p:cNvSpPr>
          <p:nvPr>
            <p:ph type="title"/>
          </p:nvPr>
        </p:nvSpPr>
        <p:spPr>
          <a:xfrm>
            <a:off x="838200" y="365125"/>
            <a:ext cx="10515600" cy="1325563"/>
          </a:xfrm>
        </p:spPr>
        <p:txBody>
          <a:bodyPr/>
          <a:lstStyle/>
          <a:p>
            <a:r>
              <a:rPr lang="en-US" altLang="en-US" b="1" dirty="0">
                <a:solidFill>
                  <a:schemeClr val="accent6">
                    <a:lumMod val="50000"/>
                  </a:schemeClr>
                </a:solidFill>
                <a:ea typeface="ＭＳ Ｐゴシック" panose="020B0600070205080204" pitchFamily="34" charset="-128"/>
                <a:sym typeface="Cambria" panose="02040503050406030204" pitchFamily="18" charset="0"/>
              </a:rPr>
              <a:t> Fidelity of Implementation - </a:t>
            </a:r>
            <a:r>
              <a:rPr lang="en-US" altLang="en-US" b="1" dirty="0">
                <a:solidFill>
                  <a:schemeClr val="accent6">
                    <a:lumMod val="50000"/>
                  </a:schemeClr>
                </a:solidFill>
                <a:ea typeface="ＭＳ Ｐゴシック" panose="020B0600070205080204" pitchFamily="34" charset="-128"/>
              </a:rPr>
              <a:t>TFI</a:t>
            </a:r>
          </a:p>
        </p:txBody>
      </p:sp>
      <p:sp>
        <p:nvSpPr>
          <p:cNvPr id="2" name="Oval 1">
            <a:extLst>
              <a:ext uri="{FF2B5EF4-FFF2-40B4-BE49-F238E27FC236}">
                <a16:creationId xmlns:a16="http://schemas.microsoft.com/office/drawing/2014/main" id="{AC5DDBAD-49F6-CE41-A2D2-2840608BD156}"/>
              </a:ext>
            </a:extLst>
          </p:cNvPr>
          <p:cNvSpPr/>
          <p:nvPr/>
        </p:nvSpPr>
        <p:spPr>
          <a:xfrm>
            <a:off x="2009517" y="2006190"/>
            <a:ext cx="3484606" cy="3386896"/>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F95F990-2362-2848-8A9B-6C0B7D491FDA}"/>
              </a:ext>
            </a:extLst>
          </p:cNvPr>
          <p:cNvSpPr/>
          <p:nvPr/>
        </p:nvSpPr>
        <p:spPr>
          <a:xfrm>
            <a:off x="6714867" y="2006190"/>
            <a:ext cx="3392959" cy="329781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A9302E-8B12-9540-A7A9-85E7EDACD61E}"/>
              </a:ext>
            </a:extLst>
          </p:cNvPr>
          <p:cNvSpPr txBox="1"/>
          <p:nvPr/>
        </p:nvSpPr>
        <p:spPr>
          <a:xfrm>
            <a:off x="2324614" y="2994962"/>
            <a:ext cx="2811163" cy="1384995"/>
          </a:xfrm>
          <a:prstGeom prst="rect">
            <a:avLst/>
          </a:prstGeom>
          <a:noFill/>
        </p:spPr>
        <p:txBody>
          <a:bodyPr wrap="square" rtlCol="0">
            <a:spAutoFit/>
          </a:bodyPr>
          <a:lstStyle/>
          <a:p>
            <a:pPr algn="ctr"/>
            <a:r>
              <a:rPr lang="en-US" sz="2800" b="1" dirty="0">
                <a:solidFill>
                  <a:schemeClr val="bg1"/>
                </a:solidFill>
              </a:rPr>
              <a:t>123 Schools Completed the TFI</a:t>
            </a:r>
          </a:p>
        </p:txBody>
      </p:sp>
      <p:sp>
        <p:nvSpPr>
          <p:cNvPr id="8" name="TextBox 7">
            <a:extLst>
              <a:ext uri="{FF2B5EF4-FFF2-40B4-BE49-F238E27FC236}">
                <a16:creationId xmlns:a16="http://schemas.microsoft.com/office/drawing/2014/main" id="{1E66DF0D-DC90-1140-96FA-E0862A4BA3F6}"/>
              </a:ext>
            </a:extLst>
          </p:cNvPr>
          <p:cNvSpPr txBox="1"/>
          <p:nvPr/>
        </p:nvSpPr>
        <p:spPr>
          <a:xfrm>
            <a:off x="6943467" y="2879578"/>
            <a:ext cx="2954295" cy="1384995"/>
          </a:xfrm>
          <a:prstGeom prst="rect">
            <a:avLst/>
          </a:prstGeom>
          <a:noFill/>
        </p:spPr>
        <p:txBody>
          <a:bodyPr wrap="square" rtlCol="0">
            <a:spAutoFit/>
          </a:bodyPr>
          <a:lstStyle/>
          <a:p>
            <a:pPr algn="ctr"/>
            <a:r>
              <a:rPr lang="en-US" sz="2800" b="1" dirty="0">
                <a:solidFill>
                  <a:schemeClr val="bg1"/>
                </a:solidFill>
              </a:rPr>
              <a:t>% of schools implementing with fidelity = 79%</a:t>
            </a:r>
          </a:p>
        </p:txBody>
      </p:sp>
    </p:spTree>
    <p:extLst>
      <p:ext uri="{BB962C8B-B14F-4D97-AF65-F5344CB8AC3E}">
        <p14:creationId xmlns:p14="http://schemas.microsoft.com/office/powerpoint/2010/main" val="2691370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0852F78-E3C6-0D44-99F4-1EF32161449B}"/>
              </a:ext>
            </a:extLst>
          </p:cNvPr>
          <p:cNvPicPr>
            <a:picLocks noChangeAspect="1"/>
          </p:cNvPicPr>
          <p:nvPr/>
        </p:nvPicPr>
        <p:blipFill>
          <a:blip r:embed="rId3"/>
          <a:stretch>
            <a:fillRect/>
          </a:stretch>
        </p:blipFill>
        <p:spPr>
          <a:xfrm>
            <a:off x="549887" y="0"/>
            <a:ext cx="11092226" cy="6858000"/>
          </a:xfrm>
          <a:prstGeom prst="rect">
            <a:avLst/>
          </a:prstGeom>
        </p:spPr>
      </p:pic>
      <p:cxnSp>
        <p:nvCxnSpPr>
          <p:cNvPr id="8" name="Straight Connector 7">
            <a:extLst>
              <a:ext uri="{FF2B5EF4-FFF2-40B4-BE49-F238E27FC236}">
                <a16:creationId xmlns:a16="http://schemas.microsoft.com/office/drawing/2014/main" id="{4354DC2C-0A5F-CD40-A882-8090B6DF3CB1}"/>
              </a:ext>
            </a:extLst>
          </p:cNvPr>
          <p:cNvCxnSpPr>
            <a:cxnSpLocks/>
          </p:cNvCxnSpPr>
          <p:nvPr/>
        </p:nvCxnSpPr>
        <p:spPr>
          <a:xfrm>
            <a:off x="1534335" y="2502138"/>
            <a:ext cx="1013133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497091"/>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C15BF-4720-1247-A781-0BA22631EED4}"/>
              </a:ext>
            </a:extLst>
          </p:cNvPr>
          <p:cNvSpPr>
            <a:spLocks noGrp="1"/>
          </p:cNvSpPr>
          <p:nvPr>
            <p:ph type="title"/>
          </p:nvPr>
        </p:nvSpPr>
        <p:spPr/>
        <p:txBody>
          <a:bodyPr/>
          <a:lstStyle/>
          <a:p>
            <a:r>
              <a:rPr lang="en-US" b="1" dirty="0">
                <a:solidFill>
                  <a:schemeClr val="accent6">
                    <a:lumMod val="50000"/>
                  </a:schemeClr>
                </a:solidFill>
              </a:rPr>
              <a:t>Comparisons</a:t>
            </a:r>
          </a:p>
        </p:txBody>
      </p:sp>
      <p:sp>
        <p:nvSpPr>
          <p:cNvPr id="3" name="Content Placeholder 2">
            <a:extLst>
              <a:ext uri="{FF2B5EF4-FFF2-40B4-BE49-F238E27FC236}">
                <a16:creationId xmlns:a16="http://schemas.microsoft.com/office/drawing/2014/main" id="{83C430F0-EA1A-9140-9E44-FA7643E62845}"/>
              </a:ext>
            </a:extLst>
          </p:cNvPr>
          <p:cNvSpPr>
            <a:spLocks noGrp="1"/>
          </p:cNvSpPr>
          <p:nvPr>
            <p:ph idx="1"/>
          </p:nvPr>
        </p:nvSpPr>
        <p:spPr/>
        <p:txBody>
          <a:bodyPr>
            <a:normAutofit fontScale="92500" lnSpcReduction="10000"/>
          </a:bodyPr>
          <a:lstStyle/>
          <a:p>
            <a:pPr marL="0" indent="0">
              <a:buNone/>
            </a:pPr>
            <a:r>
              <a:rPr lang="en-US" dirty="0"/>
              <a:t>Working with a partner:</a:t>
            </a:r>
          </a:p>
          <a:p>
            <a:pPr fontAlgn="base"/>
            <a:r>
              <a:rPr lang="en-US" dirty="0"/>
              <a:t>Go to your </a:t>
            </a:r>
            <a:r>
              <a:rPr lang="en-US" b="1" dirty="0"/>
              <a:t>TFI Scale and Subscale Report </a:t>
            </a:r>
            <a:r>
              <a:rPr lang="en-US" dirty="0"/>
              <a:t>in PBIS Assessment. Compare </a:t>
            </a:r>
            <a:r>
              <a:rPr lang="en-US" b="1" dirty="0"/>
              <a:t>your school’s</a:t>
            </a:r>
            <a:r>
              <a:rPr lang="en-US" dirty="0"/>
              <a:t> Tier I average to the </a:t>
            </a:r>
            <a:r>
              <a:rPr lang="en-US" b="1" dirty="0"/>
              <a:t>national + state average</a:t>
            </a:r>
            <a:r>
              <a:rPr lang="en-US" dirty="0"/>
              <a:t>. </a:t>
            </a:r>
          </a:p>
          <a:p>
            <a:pPr fontAlgn="base"/>
            <a:endParaRPr lang="en-US" dirty="0"/>
          </a:p>
          <a:p>
            <a:pPr fontAlgn="base"/>
            <a:r>
              <a:rPr lang="en-US" dirty="0"/>
              <a:t>What do you </a:t>
            </a:r>
            <a:r>
              <a:rPr lang="en-US" b="1" dirty="0"/>
              <a:t>notice</a:t>
            </a:r>
            <a:r>
              <a:rPr lang="en-US" dirty="0"/>
              <a:t>? What do you </a:t>
            </a:r>
            <a:r>
              <a:rPr lang="en-US" b="1" dirty="0"/>
              <a:t>wonder</a:t>
            </a:r>
            <a:r>
              <a:rPr lang="en-US" dirty="0"/>
              <a:t>?</a:t>
            </a:r>
          </a:p>
          <a:p>
            <a:pPr fontAlgn="base"/>
            <a:endParaRPr lang="en-US" dirty="0"/>
          </a:p>
          <a:p>
            <a:pPr fontAlgn="base"/>
            <a:r>
              <a:rPr lang="en-US" dirty="0"/>
              <a:t>If you have time, compare your TFI and SAS scores from this year to last year. </a:t>
            </a:r>
          </a:p>
          <a:p>
            <a:pPr fontAlgn="base"/>
            <a:endParaRPr lang="en-US" dirty="0"/>
          </a:p>
          <a:p>
            <a:pPr fontAlgn="base"/>
            <a:r>
              <a:rPr lang="en-US" dirty="0"/>
              <a:t>What do you </a:t>
            </a:r>
            <a:r>
              <a:rPr lang="en-US" b="1" dirty="0"/>
              <a:t>notice</a:t>
            </a:r>
            <a:r>
              <a:rPr lang="en-US" dirty="0"/>
              <a:t>? What do you </a:t>
            </a:r>
            <a:r>
              <a:rPr lang="en-US" b="1" dirty="0"/>
              <a:t>wonder</a:t>
            </a:r>
            <a:r>
              <a:rPr lang="en-US" dirty="0"/>
              <a:t>?</a:t>
            </a:r>
          </a:p>
          <a:p>
            <a:pPr fontAlgn="base"/>
            <a:endParaRPr lang="en-US" dirty="0"/>
          </a:p>
          <a:p>
            <a:endParaRPr lang="en-US" dirty="0"/>
          </a:p>
        </p:txBody>
      </p:sp>
    </p:spTree>
    <p:extLst>
      <p:ext uri="{BB962C8B-B14F-4D97-AF65-F5344CB8AC3E}">
        <p14:creationId xmlns:p14="http://schemas.microsoft.com/office/powerpoint/2010/main" val="2807076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screenshot of a cell phone&#10;&#10;Description automatically generated">
            <a:extLst>
              <a:ext uri="{FF2B5EF4-FFF2-40B4-BE49-F238E27FC236}">
                <a16:creationId xmlns:a16="http://schemas.microsoft.com/office/drawing/2014/main" id="{96471494-1BB2-4348-B5C1-989D3903DDE6}"/>
              </a:ext>
            </a:extLst>
          </p:cNvPr>
          <p:cNvPicPr>
            <a:picLocks noGrp="1" noChangeAspect="1"/>
          </p:cNvPicPr>
          <p:nvPr>
            <p:ph idx="1"/>
          </p:nvPr>
        </p:nvPicPr>
        <p:blipFill>
          <a:blip r:embed="rId2"/>
          <a:stretch>
            <a:fillRect/>
          </a:stretch>
        </p:blipFill>
        <p:spPr>
          <a:xfrm>
            <a:off x="0" y="0"/>
            <a:ext cx="6415503" cy="3966518"/>
          </a:xfrm>
        </p:spPr>
      </p:pic>
      <p:cxnSp>
        <p:nvCxnSpPr>
          <p:cNvPr id="5" name="Straight Connector 4">
            <a:extLst>
              <a:ext uri="{FF2B5EF4-FFF2-40B4-BE49-F238E27FC236}">
                <a16:creationId xmlns:a16="http://schemas.microsoft.com/office/drawing/2014/main" id="{B1E775F7-5123-9043-94BC-AD066FF1FA65}"/>
              </a:ext>
            </a:extLst>
          </p:cNvPr>
          <p:cNvCxnSpPr>
            <a:cxnSpLocks/>
          </p:cNvCxnSpPr>
          <p:nvPr/>
        </p:nvCxnSpPr>
        <p:spPr>
          <a:xfrm>
            <a:off x="561983" y="1458885"/>
            <a:ext cx="585352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descr="A screenshot of a cell phone&#10;&#10;Description automatically generated">
            <a:extLst>
              <a:ext uri="{FF2B5EF4-FFF2-40B4-BE49-F238E27FC236}">
                <a16:creationId xmlns:a16="http://schemas.microsoft.com/office/drawing/2014/main" id="{5F3CD7BE-C3DC-E842-B400-3E5F79334C1D}"/>
              </a:ext>
            </a:extLst>
          </p:cNvPr>
          <p:cNvPicPr>
            <a:picLocks noChangeAspect="1"/>
          </p:cNvPicPr>
          <p:nvPr/>
        </p:nvPicPr>
        <p:blipFill>
          <a:blip r:embed="rId3"/>
          <a:stretch>
            <a:fillRect/>
          </a:stretch>
        </p:blipFill>
        <p:spPr>
          <a:xfrm>
            <a:off x="6096001" y="3089021"/>
            <a:ext cx="6096000" cy="3768979"/>
          </a:xfrm>
          <a:prstGeom prst="rect">
            <a:avLst/>
          </a:prstGeom>
        </p:spPr>
      </p:pic>
      <p:cxnSp>
        <p:nvCxnSpPr>
          <p:cNvPr id="8" name="Straight Connector 7">
            <a:extLst>
              <a:ext uri="{FF2B5EF4-FFF2-40B4-BE49-F238E27FC236}">
                <a16:creationId xmlns:a16="http://schemas.microsoft.com/office/drawing/2014/main" id="{6C7DEE2E-CC07-ED45-80FB-1B30260B76E0}"/>
              </a:ext>
            </a:extLst>
          </p:cNvPr>
          <p:cNvCxnSpPr>
            <a:cxnSpLocks/>
          </p:cNvCxnSpPr>
          <p:nvPr/>
        </p:nvCxnSpPr>
        <p:spPr>
          <a:xfrm flipV="1">
            <a:off x="6710912" y="4473146"/>
            <a:ext cx="5419303" cy="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140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FD55E454-C86F-1F45-B85B-A5F96F915963}"/>
              </a:ext>
            </a:extLst>
          </p:cNvPr>
          <p:cNvSpPr>
            <a:spLocks noGrp="1"/>
          </p:cNvSpPr>
          <p:nvPr>
            <p:ph type="ctrTitle"/>
          </p:nvPr>
        </p:nvSpPr>
        <p:spPr>
          <a:xfrm>
            <a:off x="1063504" y="2212786"/>
            <a:ext cx="10245968" cy="1470025"/>
          </a:xfrm>
        </p:spPr>
        <p:txBody>
          <a:bodyPr>
            <a:noAutofit/>
          </a:bodyPr>
          <a:lstStyle/>
          <a:p>
            <a:r>
              <a:rPr lang="en-US" altLang="en-US" sz="7200" b="1" dirty="0">
                <a:solidFill>
                  <a:schemeClr val="accent6">
                    <a:lumMod val="50000"/>
                  </a:schemeClr>
                </a:solidFill>
                <a:ea typeface="ＭＳ Ｐゴシック" panose="020B0600070205080204" pitchFamily="34" charset="-128"/>
              </a:rPr>
              <a:t>Student Outcomes  – ODRs</a:t>
            </a:r>
          </a:p>
        </p:txBody>
      </p:sp>
      <p:sp>
        <p:nvSpPr>
          <p:cNvPr id="3" name="Subtitle 2">
            <a:extLst>
              <a:ext uri="{FF2B5EF4-FFF2-40B4-BE49-F238E27FC236}">
                <a16:creationId xmlns:a16="http://schemas.microsoft.com/office/drawing/2014/main" id="{9CF1D954-D5F1-5E44-9163-E2720DB0B18B}"/>
              </a:ext>
            </a:extLst>
          </p:cNvPr>
          <p:cNvSpPr>
            <a:spLocks noGrp="1"/>
          </p:cNvSpPr>
          <p:nvPr>
            <p:ph type="subTitle" idx="1"/>
          </p:nvPr>
        </p:nvSpPr>
        <p:spPr>
          <a:xfrm>
            <a:off x="2986088" y="4378837"/>
            <a:ext cx="6400800" cy="1496769"/>
          </a:xfrm>
        </p:spPr>
        <p:txBody>
          <a:bodyPr>
            <a:normAutofit fontScale="85000" lnSpcReduction="20000"/>
          </a:bodyPr>
          <a:lstStyle/>
          <a:p>
            <a:pPr>
              <a:buFont typeface="Arial" charset="0"/>
              <a:buNone/>
              <a:defRPr/>
            </a:pPr>
            <a:r>
              <a:rPr lang="en-US" sz="4400" dirty="0">
                <a:solidFill>
                  <a:schemeClr val="accent6">
                    <a:lumMod val="50000"/>
                  </a:schemeClr>
                </a:solidFill>
              </a:rPr>
              <a:t>State Results</a:t>
            </a:r>
          </a:p>
          <a:p>
            <a:pPr>
              <a:buFont typeface="Arial" charset="0"/>
              <a:buNone/>
              <a:defRPr/>
            </a:pPr>
            <a:r>
              <a:rPr lang="en-US" sz="4400" dirty="0">
                <a:solidFill>
                  <a:schemeClr val="accent6">
                    <a:lumMod val="50000"/>
                  </a:schemeClr>
                </a:solidFill>
              </a:rPr>
              <a:t>How do they compare nationally?</a:t>
            </a:r>
          </a:p>
        </p:txBody>
      </p:sp>
      <p:sp>
        <p:nvSpPr>
          <p:cNvPr id="4" name="TextBox 3">
            <a:extLst>
              <a:ext uri="{FF2B5EF4-FFF2-40B4-BE49-F238E27FC236}">
                <a16:creationId xmlns:a16="http://schemas.microsoft.com/office/drawing/2014/main" id="{3F600D55-0BCA-D549-B57C-4A61E3912136}"/>
              </a:ext>
            </a:extLst>
          </p:cNvPr>
          <p:cNvSpPr txBox="1"/>
          <p:nvPr/>
        </p:nvSpPr>
        <p:spPr>
          <a:xfrm>
            <a:off x="1125415" y="849754"/>
            <a:ext cx="9624879" cy="1323439"/>
          </a:xfrm>
          <a:prstGeom prst="rect">
            <a:avLst/>
          </a:prstGeom>
          <a:noFill/>
        </p:spPr>
        <p:txBody>
          <a:bodyPr wrap="none" rtlCol="0">
            <a:spAutoFit/>
          </a:bodyPr>
          <a:lstStyle/>
          <a:p>
            <a:r>
              <a:rPr lang="en-US" sz="8000" dirty="0"/>
              <a:t>The Big Picture Review</a:t>
            </a:r>
          </a:p>
        </p:txBody>
      </p:sp>
    </p:spTree>
    <p:extLst>
      <p:ext uri="{BB962C8B-B14F-4D97-AF65-F5344CB8AC3E}">
        <p14:creationId xmlns:p14="http://schemas.microsoft.com/office/powerpoint/2010/main" val="268708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73A806-566A-1B42-BE20-2217B6106DEA}"/>
              </a:ext>
            </a:extLst>
          </p:cNvPr>
          <p:cNvPicPr>
            <a:picLocks noChangeAspect="1"/>
          </p:cNvPicPr>
          <p:nvPr/>
        </p:nvPicPr>
        <p:blipFill>
          <a:blip r:embed="rId2"/>
          <a:stretch>
            <a:fillRect/>
          </a:stretch>
        </p:blipFill>
        <p:spPr>
          <a:xfrm>
            <a:off x="1672004" y="63500"/>
            <a:ext cx="8801100" cy="6794500"/>
          </a:xfrm>
          <a:prstGeom prst="rect">
            <a:avLst/>
          </a:prstGeom>
        </p:spPr>
      </p:pic>
      <p:sp>
        <p:nvSpPr>
          <p:cNvPr id="2" name="Oval 1">
            <a:extLst>
              <a:ext uri="{FF2B5EF4-FFF2-40B4-BE49-F238E27FC236}">
                <a16:creationId xmlns:a16="http://schemas.microsoft.com/office/drawing/2014/main" id="{662DD9BD-5137-354D-B68C-07DDF0AC8184}"/>
              </a:ext>
            </a:extLst>
          </p:cNvPr>
          <p:cNvSpPr/>
          <p:nvPr/>
        </p:nvSpPr>
        <p:spPr>
          <a:xfrm>
            <a:off x="9588284" y="63500"/>
            <a:ext cx="2603716" cy="2402237"/>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FBA0DA-803D-444B-95F7-01A1E6203463}"/>
              </a:ext>
            </a:extLst>
          </p:cNvPr>
          <p:cNvSpPr txBox="1"/>
          <p:nvPr/>
        </p:nvSpPr>
        <p:spPr>
          <a:xfrm>
            <a:off x="9844006" y="449010"/>
            <a:ext cx="2092271" cy="1631216"/>
          </a:xfrm>
          <a:prstGeom prst="rect">
            <a:avLst/>
          </a:prstGeom>
          <a:noFill/>
        </p:spPr>
        <p:txBody>
          <a:bodyPr wrap="square" rtlCol="0">
            <a:spAutoFit/>
          </a:bodyPr>
          <a:lstStyle/>
          <a:p>
            <a:pPr algn="ctr"/>
            <a:r>
              <a:rPr lang="en-US" sz="2000" b="1" dirty="0"/>
              <a:t>Vermont 2017-18 </a:t>
            </a:r>
          </a:p>
          <a:p>
            <a:pPr algn="ctr"/>
            <a:r>
              <a:rPr lang="en-US" sz="2000" b="1" dirty="0"/>
              <a:t>113 Schools in SWIS</a:t>
            </a:r>
          </a:p>
          <a:p>
            <a:pPr algn="ctr"/>
            <a:r>
              <a:rPr lang="en-US" sz="2000" b="1" dirty="0"/>
              <a:t>Mean = .59</a:t>
            </a:r>
          </a:p>
          <a:p>
            <a:pPr algn="ctr"/>
            <a:r>
              <a:rPr lang="en-US" sz="2000" b="1" dirty="0"/>
              <a:t>Average = .81</a:t>
            </a:r>
          </a:p>
        </p:txBody>
      </p:sp>
    </p:spTree>
    <p:extLst>
      <p:ext uri="{BB962C8B-B14F-4D97-AF65-F5344CB8AC3E}">
        <p14:creationId xmlns:p14="http://schemas.microsoft.com/office/powerpoint/2010/main" val="1004214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3F07-9FFE-C64E-8C82-117710D5C3E8}"/>
              </a:ext>
            </a:extLst>
          </p:cNvPr>
          <p:cNvSpPr>
            <a:spLocks noGrp="1"/>
          </p:cNvSpPr>
          <p:nvPr>
            <p:ph type="title"/>
          </p:nvPr>
        </p:nvSpPr>
        <p:spPr/>
        <p:txBody>
          <a:bodyPr/>
          <a:lstStyle/>
          <a:p>
            <a:r>
              <a:rPr lang="en-US" b="1" dirty="0">
                <a:solidFill>
                  <a:schemeClr val="accent6">
                    <a:lumMod val="50000"/>
                  </a:schemeClr>
                </a:solidFill>
              </a:rPr>
              <a:t>Comparing your School’s ODRs to National Rates/Trends</a:t>
            </a:r>
          </a:p>
        </p:txBody>
      </p:sp>
      <p:sp>
        <p:nvSpPr>
          <p:cNvPr id="3" name="Content Placeholder 2">
            <a:extLst>
              <a:ext uri="{FF2B5EF4-FFF2-40B4-BE49-F238E27FC236}">
                <a16:creationId xmlns:a16="http://schemas.microsoft.com/office/drawing/2014/main" id="{26244334-28BC-444A-A925-BA1B47E2D101}"/>
              </a:ext>
            </a:extLst>
          </p:cNvPr>
          <p:cNvSpPr>
            <a:spLocks noGrp="1"/>
          </p:cNvSpPr>
          <p:nvPr>
            <p:ph idx="1"/>
          </p:nvPr>
        </p:nvSpPr>
        <p:spPr>
          <a:xfrm>
            <a:off x="838200" y="1690688"/>
            <a:ext cx="10515600" cy="4351338"/>
          </a:xfrm>
        </p:spPr>
        <p:txBody>
          <a:bodyPr>
            <a:normAutofit/>
          </a:bodyPr>
          <a:lstStyle/>
          <a:p>
            <a:pPr marL="0" indent="0">
              <a:buNone/>
            </a:pPr>
            <a:r>
              <a:rPr lang="en-US" dirty="0"/>
              <a:t>1. Using SWIS:</a:t>
            </a:r>
          </a:p>
          <a:p>
            <a:pPr lvl="1"/>
            <a:r>
              <a:rPr lang="en-US" dirty="0"/>
              <a:t>Go to your </a:t>
            </a:r>
            <a:r>
              <a:rPr lang="en-US" b="1" dirty="0"/>
              <a:t>End of Year Report</a:t>
            </a:r>
          </a:p>
          <a:p>
            <a:pPr lvl="1"/>
            <a:r>
              <a:rPr lang="en-US" dirty="0"/>
              <a:t>Look at </a:t>
            </a:r>
            <a:r>
              <a:rPr lang="en-US" b="1" dirty="0"/>
              <a:t>Rate of ODRs (major)</a:t>
            </a:r>
          </a:p>
          <a:p>
            <a:pPr lvl="1"/>
            <a:r>
              <a:rPr lang="en-US" dirty="0"/>
              <a:t>Compare </a:t>
            </a:r>
            <a:r>
              <a:rPr lang="en-US" b="1" dirty="0"/>
              <a:t>to national rate by school level (at </a:t>
            </a:r>
            <a:r>
              <a:rPr lang="en-US" b="1" dirty="0" err="1"/>
              <a:t>pbisapps.org</a:t>
            </a:r>
            <a:r>
              <a:rPr lang="en-US" b="1" dirty="0"/>
              <a:t>); </a:t>
            </a:r>
          </a:p>
          <a:p>
            <a:pPr marL="914400" lvl="2" indent="0">
              <a:buNone/>
            </a:pPr>
            <a:r>
              <a:rPr lang="en-US" dirty="0"/>
              <a:t>     OR</a:t>
            </a:r>
          </a:p>
          <a:p>
            <a:pPr marL="0" indent="0">
              <a:buNone/>
            </a:pPr>
            <a:r>
              <a:rPr lang="en-US" dirty="0"/>
              <a:t>2. Using SWIS: </a:t>
            </a:r>
          </a:p>
          <a:p>
            <a:pPr lvl="1"/>
            <a:r>
              <a:rPr lang="en-US" dirty="0"/>
              <a:t>Compare </a:t>
            </a:r>
            <a:r>
              <a:rPr lang="en-US" b="1" dirty="0"/>
              <a:t>ODRs/Day/Month (Majors Only) </a:t>
            </a:r>
            <a:r>
              <a:rPr lang="en-US" dirty="0"/>
              <a:t>to the national trend line</a:t>
            </a:r>
          </a:p>
          <a:p>
            <a:pPr marL="0" indent="0" algn="ctr">
              <a:buNone/>
            </a:pPr>
            <a:endParaRPr lang="en-US" sz="1200" dirty="0"/>
          </a:p>
          <a:p>
            <a:pPr marL="0" indent="0" algn="ctr">
              <a:buNone/>
            </a:pPr>
            <a:r>
              <a:rPr lang="en-US" dirty="0"/>
              <a:t>Demo: </a:t>
            </a:r>
            <a:r>
              <a:rPr lang="en-US" dirty="0">
                <a:hlinkClick r:id="rId2"/>
              </a:rPr>
              <a:t>https://www.pbisapps.org/applications/Pages/Application-Demos.aspx</a:t>
            </a:r>
            <a:r>
              <a:rPr lang="en-US" dirty="0"/>
              <a:t> </a:t>
            </a:r>
          </a:p>
          <a:p>
            <a:pPr marL="0" indent="0">
              <a:buNone/>
            </a:pPr>
            <a:endParaRPr lang="en-US" dirty="0"/>
          </a:p>
        </p:txBody>
      </p:sp>
      <p:sp>
        <p:nvSpPr>
          <p:cNvPr id="4" name="Rectangle 3">
            <a:extLst>
              <a:ext uri="{FF2B5EF4-FFF2-40B4-BE49-F238E27FC236}">
                <a16:creationId xmlns:a16="http://schemas.microsoft.com/office/drawing/2014/main" id="{54F55653-F22C-854D-B7D2-91B7760B13DC}"/>
              </a:ext>
            </a:extLst>
          </p:cNvPr>
          <p:cNvSpPr/>
          <p:nvPr/>
        </p:nvSpPr>
        <p:spPr>
          <a:xfrm>
            <a:off x="134318" y="6169709"/>
            <a:ext cx="12057682" cy="461665"/>
          </a:xfrm>
          <a:prstGeom prst="rect">
            <a:avLst/>
          </a:prstGeom>
        </p:spPr>
        <p:txBody>
          <a:bodyPr wrap="square">
            <a:spAutoFit/>
          </a:bodyPr>
          <a:lstStyle/>
          <a:p>
            <a:pPr algn="ctr"/>
            <a:r>
              <a:rPr lang="en-US" sz="2400" b="1" dirty="0"/>
              <a:t>What do you think might be different about your school compared to the national percentile?</a:t>
            </a:r>
          </a:p>
        </p:txBody>
      </p:sp>
    </p:spTree>
    <p:extLst>
      <p:ext uri="{BB962C8B-B14F-4D97-AF65-F5344CB8AC3E}">
        <p14:creationId xmlns:p14="http://schemas.microsoft.com/office/powerpoint/2010/main" val="1756319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6C9A-B253-B441-94F5-B0202C8F6EE1}"/>
              </a:ext>
            </a:extLst>
          </p:cNvPr>
          <p:cNvSpPr>
            <a:spLocks noGrp="1"/>
          </p:cNvSpPr>
          <p:nvPr>
            <p:ph type="title"/>
          </p:nvPr>
        </p:nvSpPr>
        <p:spPr/>
        <p:txBody>
          <a:bodyPr/>
          <a:lstStyle/>
          <a:p>
            <a:r>
              <a:rPr lang="en-US" b="1" dirty="0">
                <a:solidFill>
                  <a:schemeClr val="accent6">
                    <a:lumMod val="50000"/>
                  </a:schemeClr>
                </a:solidFill>
              </a:rPr>
              <a:t>Compare your school’s data summary to your </a:t>
            </a:r>
            <a:r>
              <a:rPr lang="en-US" b="1" i="1" dirty="0">
                <a:solidFill>
                  <a:schemeClr val="accent6">
                    <a:lumMod val="50000"/>
                  </a:schemeClr>
                </a:solidFill>
              </a:rPr>
              <a:t>lived</a:t>
            </a:r>
            <a:r>
              <a:rPr lang="en-US" b="1" dirty="0">
                <a:solidFill>
                  <a:schemeClr val="accent6">
                    <a:lumMod val="50000"/>
                  </a:schemeClr>
                </a:solidFill>
              </a:rPr>
              <a:t> experience</a:t>
            </a:r>
          </a:p>
        </p:txBody>
      </p:sp>
      <p:sp>
        <p:nvSpPr>
          <p:cNvPr id="3" name="Content Placeholder 2">
            <a:extLst>
              <a:ext uri="{FF2B5EF4-FFF2-40B4-BE49-F238E27FC236}">
                <a16:creationId xmlns:a16="http://schemas.microsoft.com/office/drawing/2014/main" id="{D4064385-7571-F54A-ABC0-CE74E4972834}"/>
              </a:ext>
            </a:extLst>
          </p:cNvPr>
          <p:cNvSpPr>
            <a:spLocks noGrp="1"/>
          </p:cNvSpPr>
          <p:nvPr>
            <p:ph idx="1"/>
          </p:nvPr>
        </p:nvSpPr>
        <p:spPr>
          <a:xfrm>
            <a:off x="838199" y="1825625"/>
            <a:ext cx="11064499" cy="4351338"/>
          </a:xfrm>
        </p:spPr>
        <p:txBody>
          <a:bodyPr>
            <a:normAutofit/>
          </a:bodyPr>
          <a:lstStyle/>
          <a:p>
            <a:pPr marL="0" indent="0" fontAlgn="base">
              <a:buNone/>
            </a:pPr>
            <a:endParaRPr lang="en-US" dirty="0"/>
          </a:p>
          <a:p>
            <a:pPr fontAlgn="base"/>
            <a:r>
              <a:rPr lang="en-US" dirty="0"/>
              <a:t>What connections can you make between the </a:t>
            </a:r>
            <a:r>
              <a:rPr lang="en-US" b="1" dirty="0"/>
              <a:t>TFI results and ODRs?</a:t>
            </a:r>
          </a:p>
          <a:p>
            <a:pPr lvl="1" fontAlgn="base"/>
            <a:r>
              <a:rPr lang="en-US" dirty="0"/>
              <a:t>Do they align?</a:t>
            </a:r>
          </a:p>
          <a:p>
            <a:pPr lvl="1" fontAlgn="base"/>
            <a:r>
              <a:rPr lang="en-US" dirty="0"/>
              <a:t>What are your thoughts about any differences?</a:t>
            </a:r>
          </a:p>
          <a:p>
            <a:pPr fontAlgn="base"/>
            <a:endParaRPr lang="en-US" dirty="0"/>
          </a:p>
          <a:p>
            <a:pPr fontAlgn="base"/>
            <a:r>
              <a:rPr lang="en-US" dirty="0"/>
              <a:t>What </a:t>
            </a:r>
            <a:r>
              <a:rPr lang="en-US" b="1" dirty="0"/>
              <a:t>setting</a:t>
            </a:r>
            <a:r>
              <a:rPr lang="en-US" dirty="0"/>
              <a:t> in the school felt most challenging this year – Playground? Halls? Cafeteria? </a:t>
            </a:r>
          </a:p>
          <a:p>
            <a:pPr lvl="1" fontAlgn="base"/>
            <a:r>
              <a:rPr lang="en-US" dirty="0"/>
              <a:t>Is this supported by your </a:t>
            </a:r>
            <a:r>
              <a:rPr lang="en-US" b="1" dirty="0"/>
              <a:t>data</a:t>
            </a:r>
            <a:r>
              <a:rPr lang="en-US" dirty="0"/>
              <a:t>? </a:t>
            </a:r>
          </a:p>
          <a:p>
            <a:pPr lvl="1" fontAlgn="base"/>
            <a:r>
              <a:rPr lang="en-US" dirty="0"/>
              <a:t>Why or why not?</a:t>
            </a:r>
          </a:p>
          <a:p>
            <a:pPr marL="0" indent="0">
              <a:buNone/>
            </a:pPr>
            <a:endParaRPr lang="en-US" dirty="0"/>
          </a:p>
        </p:txBody>
      </p:sp>
    </p:spTree>
    <p:extLst>
      <p:ext uri="{BB962C8B-B14F-4D97-AF65-F5344CB8AC3E}">
        <p14:creationId xmlns:p14="http://schemas.microsoft.com/office/powerpoint/2010/main" val="243900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579F-A428-B84B-B9D4-908877CC928B}"/>
              </a:ext>
            </a:extLst>
          </p:cNvPr>
          <p:cNvSpPr>
            <a:spLocks noGrp="1"/>
          </p:cNvSpPr>
          <p:nvPr>
            <p:ph type="title"/>
          </p:nvPr>
        </p:nvSpPr>
        <p:spPr/>
        <p:txBody>
          <a:bodyPr/>
          <a:lstStyle/>
          <a:p>
            <a:r>
              <a:rPr lang="en-US" b="1" dirty="0">
                <a:solidFill>
                  <a:schemeClr val="accent6">
                    <a:lumMod val="50000"/>
                  </a:schemeClr>
                </a:solidFill>
              </a:rPr>
              <a:t>Action Planning Activity</a:t>
            </a:r>
          </a:p>
        </p:txBody>
      </p:sp>
      <p:sp>
        <p:nvSpPr>
          <p:cNvPr id="3" name="Content Placeholder 2">
            <a:extLst>
              <a:ext uri="{FF2B5EF4-FFF2-40B4-BE49-F238E27FC236}">
                <a16:creationId xmlns:a16="http://schemas.microsoft.com/office/drawing/2014/main" id="{4750665D-7DC0-8943-B5EE-F5B7D9163968}"/>
              </a:ext>
            </a:extLst>
          </p:cNvPr>
          <p:cNvSpPr>
            <a:spLocks noGrp="1"/>
          </p:cNvSpPr>
          <p:nvPr>
            <p:ph idx="1"/>
          </p:nvPr>
        </p:nvSpPr>
        <p:spPr/>
        <p:txBody>
          <a:bodyPr/>
          <a:lstStyle/>
          <a:p>
            <a:r>
              <a:rPr lang="en-US" dirty="0"/>
              <a:t>Complete the </a:t>
            </a:r>
            <a:r>
              <a:rPr lang="en-US" b="1" dirty="0"/>
              <a:t>VTPBIS Action Planning Self-Assessment</a:t>
            </a:r>
          </a:p>
          <a:p>
            <a:r>
              <a:rPr lang="en-US" dirty="0"/>
              <a:t>Talk with a partner about what’s in place, what’s not, and generate ideas for making your action planning a great and effective experience!</a:t>
            </a:r>
          </a:p>
        </p:txBody>
      </p:sp>
    </p:spTree>
    <p:extLst>
      <p:ext uri="{BB962C8B-B14F-4D97-AF65-F5344CB8AC3E}">
        <p14:creationId xmlns:p14="http://schemas.microsoft.com/office/powerpoint/2010/main" val="2326311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rPr>
              <a:t>BEST Expectations</a:t>
            </a:r>
            <a:endParaRPr lang="en-US" dirty="0">
              <a:solidFill>
                <a:schemeClr val="accent6">
                  <a:lumMod val="50000"/>
                </a:schemeClr>
              </a:solidFill>
            </a:endParaRPr>
          </a:p>
        </p:txBody>
      </p:sp>
      <p:sp>
        <p:nvSpPr>
          <p:cNvPr id="4" name="Content Placeholder 3"/>
          <p:cNvSpPr>
            <a:spLocks noGrp="1"/>
          </p:cNvSpPr>
          <p:nvPr>
            <p:ph idx="1"/>
          </p:nvPr>
        </p:nvSpPr>
        <p:spPr/>
        <p:txBody>
          <a:bodyPr>
            <a:normAutofit/>
          </a:bodyPr>
          <a:lstStyle/>
          <a:p>
            <a:pPr indent="-372944">
              <a:lnSpc>
                <a:spcPct val="140000"/>
              </a:lnSpc>
              <a:buSzPct val="100000"/>
              <a:buBlip>
                <a:blip r:embed="rId3"/>
              </a:buBlip>
            </a:pPr>
            <a:r>
              <a:rPr lang="en-US" sz="4000" b="1" dirty="0">
                <a:solidFill>
                  <a:schemeClr val="accent4">
                    <a:lumMod val="50000"/>
                  </a:schemeClr>
                </a:solidFill>
              </a:rPr>
              <a:t> </a:t>
            </a:r>
            <a:r>
              <a:rPr lang="en-US" sz="4400" b="1" dirty="0"/>
              <a:t>B</a:t>
            </a:r>
            <a:r>
              <a:rPr lang="en-US" sz="4400" dirty="0"/>
              <a:t>e Respectful</a:t>
            </a:r>
          </a:p>
          <a:p>
            <a:pPr>
              <a:lnSpc>
                <a:spcPct val="140000"/>
              </a:lnSpc>
              <a:buSzPct val="100000"/>
              <a:buBlip>
                <a:blip r:embed="rId3"/>
              </a:buBlip>
            </a:pPr>
            <a:r>
              <a:rPr lang="en-US" sz="4400" b="1" dirty="0"/>
              <a:t> E</a:t>
            </a:r>
            <a:r>
              <a:rPr lang="en-US" sz="4400" dirty="0"/>
              <a:t>ngage</a:t>
            </a:r>
          </a:p>
          <a:p>
            <a:pPr>
              <a:lnSpc>
                <a:spcPct val="140000"/>
              </a:lnSpc>
              <a:buSzPct val="100000"/>
              <a:buBlip>
                <a:blip r:embed="rId3"/>
              </a:buBlip>
            </a:pPr>
            <a:r>
              <a:rPr lang="en-US" sz="4400" b="1" dirty="0"/>
              <a:t> S</a:t>
            </a:r>
            <a:r>
              <a:rPr lang="en-US" sz="4400" dirty="0"/>
              <a:t>trengths-based</a:t>
            </a:r>
          </a:p>
          <a:p>
            <a:pPr>
              <a:lnSpc>
                <a:spcPct val="140000"/>
              </a:lnSpc>
              <a:buSzPct val="100000"/>
              <a:buBlip>
                <a:blip r:embed="rId3"/>
              </a:buBlip>
            </a:pPr>
            <a:r>
              <a:rPr lang="en-US" sz="4400" b="1" dirty="0"/>
              <a:t> T</a:t>
            </a:r>
            <a:r>
              <a:rPr lang="en-US" sz="4400" dirty="0"/>
              <a:t>eam Solutions</a:t>
            </a:r>
          </a:p>
          <a:p>
            <a:endParaRPr lang="en-US" sz="4000" dirty="0">
              <a:solidFill>
                <a:schemeClr val="accent4">
                  <a:lumMod val="50000"/>
                </a:schemeClr>
              </a:solidFill>
            </a:endParaRPr>
          </a:p>
        </p:txBody>
      </p:sp>
      <p:pic>
        <p:nvPicPr>
          <p:cNvPr id="6" name="Picture 5"/>
          <p:cNvPicPr>
            <a:picLocks noChangeAspect="1"/>
          </p:cNvPicPr>
          <p:nvPr/>
        </p:nvPicPr>
        <p:blipFill>
          <a:blip r:embed="rId4"/>
          <a:stretch>
            <a:fillRect/>
          </a:stretch>
        </p:blipFill>
        <p:spPr>
          <a:xfrm>
            <a:off x="6890191" y="2120255"/>
            <a:ext cx="3320609" cy="2834130"/>
          </a:xfrm>
          <a:prstGeom prst="rect">
            <a:avLst/>
          </a:prstGeom>
        </p:spPr>
      </p:pic>
    </p:spTree>
    <p:extLst>
      <p:ext uri="{BB962C8B-B14F-4D97-AF65-F5344CB8AC3E}">
        <p14:creationId xmlns:p14="http://schemas.microsoft.com/office/powerpoint/2010/main" val="1570453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CF6449-E4CB-6D41-9B51-BFF875AF863E}"/>
              </a:ext>
            </a:extLst>
          </p:cNvPr>
          <p:cNvPicPr>
            <a:picLocks noChangeAspect="1"/>
          </p:cNvPicPr>
          <p:nvPr/>
        </p:nvPicPr>
        <p:blipFill>
          <a:blip r:embed="rId2"/>
          <a:stretch>
            <a:fillRect/>
          </a:stretch>
        </p:blipFill>
        <p:spPr>
          <a:xfrm>
            <a:off x="3476838" y="0"/>
            <a:ext cx="5238323" cy="6858000"/>
          </a:xfrm>
          <a:prstGeom prst="rect">
            <a:avLst/>
          </a:prstGeom>
        </p:spPr>
      </p:pic>
    </p:spTree>
    <p:extLst>
      <p:ext uri="{BB962C8B-B14F-4D97-AF65-F5344CB8AC3E}">
        <p14:creationId xmlns:p14="http://schemas.microsoft.com/office/powerpoint/2010/main" val="1696479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05E26-A219-C542-9986-C65BF58A307F}"/>
              </a:ext>
            </a:extLst>
          </p:cNvPr>
          <p:cNvSpPr>
            <a:spLocks noGrp="1"/>
          </p:cNvSpPr>
          <p:nvPr>
            <p:ph type="title"/>
          </p:nvPr>
        </p:nvSpPr>
        <p:spPr>
          <a:xfrm>
            <a:off x="773081" y="363690"/>
            <a:ext cx="10515600" cy="1325563"/>
          </a:xfrm>
        </p:spPr>
        <p:txBody>
          <a:bodyPr/>
          <a:lstStyle/>
          <a:p>
            <a:r>
              <a:rPr lang="en-US" b="1" dirty="0">
                <a:solidFill>
                  <a:schemeClr val="accent6">
                    <a:lumMod val="50000"/>
                  </a:schemeClr>
                </a:solidFill>
              </a:rPr>
              <a:t>Input</a:t>
            </a:r>
          </a:p>
        </p:txBody>
      </p:sp>
      <p:grpSp>
        <p:nvGrpSpPr>
          <p:cNvPr id="4" name="Group 4">
            <a:extLst>
              <a:ext uri="{FF2B5EF4-FFF2-40B4-BE49-F238E27FC236}">
                <a16:creationId xmlns:a16="http://schemas.microsoft.com/office/drawing/2014/main" id="{716BBC87-C1B4-9C4E-994F-542BC5A3A5FD}"/>
              </a:ext>
            </a:extLst>
          </p:cNvPr>
          <p:cNvGrpSpPr>
            <a:grpSpLocks/>
          </p:cNvGrpSpPr>
          <p:nvPr/>
        </p:nvGrpSpPr>
        <p:grpSpPr bwMode="auto">
          <a:xfrm>
            <a:off x="1720368" y="2229851"/>
            <a:ext cx="2452390" cy="2444444"/>
            <a:chOff x="4368800" y="2159000"/>
            <a:chExt cx="2349500" cy="2336800"/>
          </a:xfrm>
          <a:solidFill>
            <a:schemeClr val="accent6">
              <a:lumMod val="75000"/>
            </a:schemeClr>
          </a:solidFill>
        </p:grpSpPr>
        <p:sp>
          <p:nvSpPr>
            <p:cNvPr id="5" name="Oval 4">
              <a:extLst>
                <a:ext uri="{FF2B5EF4-FFF2-40B4-BE49-F238E27FC236}">
                  <a16:creationId xmlns:a16="http://schemas.microsoft.com/office/drawing/2014/main" id="{6745703E-C7EC-2B47-AF9B-3D514EDB9220}"/>
                </a:ext>
              </a:extLst>
            </p:cNvPr>
            <p:cNvSpPr>
              <a:spLocks noChangeArrowheads="1"/>
            </p:cNvSpPr>
            <p:nvPr/>
          </p:nvSpPr>
          <p:spPr bwMode="auto">
            <a:xfrm>
              <a:off x="4368800" y="2159000"/>
              <a:ext cx="2349500" cy="2336800"/>
            </a:xfrm>
            <a:prstGeom prst="ellipse">
              <a:avLst/>
            </a:prstGeom>
            <a:grpFill/>
            <a:ln w="9525">
              <a:solidFill>
                <a:srgbClr val="4A7EBB"/>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a:defRPr/>
              </a:pPr>
              <a:endParaRPr lang="x-none" altLang="x-none" sz="1800">
                <a:solidFill>
                  <a:srgbClr val="000000"/>
                </a:solidFill>
              </a:endParaRPr>
            </a:p>
          </p:txBody>
        </p:sp>
        <p:sp>
          <p:nvSpPr>
            <p:cNvPr id="6" name="TextBox 2">
              <a:extLst>
                <a:ext uri="{FF2B5EF4-FFF2-40B4-BE49-F238E27FC236}">
                  <a16:creationId xmlns:a16="http://schemas.microsoft.com/office/drawing/2014/main" id="{0B44091A-E2DA-5A4F-ACDF-DB58D599B1D2}"/>
                </a:ext>
              </a:extLst>
            </p:cNvPr>
            <p:cNvSpPr txBox="1">
              <a:spLocks noChangeArrowheads="1"/>
            </p:cNvSpPr>
            <p:nvPr/>
          </p:nvSpPr>
          <p:spPr bwMode="auto">
            <a:xfrm>
              <a:off x="4533757" y="2762944"/>
              <a:ext cx="2082800" cy="912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 typeface="Arial" charset="0"/>
                <a:buNone/>
              </a:pPr>
              <a:r>
                <a:rPr lang="en-US" altLang="en-US" sz="2800" dirty="0"/>
                <a:t>892</a:t>
              </a:r>
            </a:p>
            <a:p>
              <a:pPr algn="ctr">
                <a:spcBef>
                  <a:spcPct val="0"/>
                </a:spcBef>
                <a:buFont typeface="Arial" charset="0"/>
                <a:buNone/>
              </a:pPr>
              <a:r>
                <a:rPr lang="en-US" altLang="en-US" sz="2800" dirty="0"/>
                <a:t>participants</a:t>
              </a:r>
            </a:p>
          </p:txBody>
        </p:sp>
      </p:grpSp>
      <p:grpSp>
        <p:nvGrpSpPr>
          <p:cNvPr id="7" name="Group 3">
            <a:extLst>
              <a:ext uri="{FF2B5EF4-FFF2-40B4-BE49-F238E27FC236}">
                <a16:creationId xmlns:a16="http://schemas.microsoft.com/office/drawing/2014/main" id="{06EE6690-4C88-C546-BA2E-7E3DD80AAF46}"/>
              </a:ext>
            </a:extLst>
          </p:cNvPr>
          <p:cNvGrpSpPr>
            <a:grpSpLocks/>
          </p:cNvGrpSpPr>
          <p:nvPr/>
        </p:nvGrpSpPr>
        <p:grpSpPr bwMode="auto">
          <a:xfrm>
            <a:off x="4785166" y="2229851"/>
            <a:ext cx="2431473" cy="2444444"/>
            <a:chOff x="4820350" y="4102894"/>
            <a:chExt cx="2653820" cy="2581221"/>
          </a:xfrm>
          <a:solidFill>
            <a:schemeClr val="accent6">
              <a:lumMod val="75000"/>
            </a:schemeClr>
          </a:solidFill>
        </p:grpSpPr>
        <p:sp>
          <p:nvSpPr>
            <p:cNvPr id="8" name="Oval 7">
              <a:extLst>
                <a:ext uri="{FF2B5EF4-FFF2-40B4-BE49-F238E27FC236}">
                  <a16:creationId xmlns:a16="http://schemas.microsoft.com/office/drawing/2014/main" id="{941612B4-6D7E-9742-B7C6-5CF9E4782CCA}"/>
                </a:ext>
              </a:extLst>
            </p:cNvPr>
            <p:cNvSpPr>
              <a:spLocks noChangeArrowheads="1"/>
            </p:cNvSpPr>
            <p:nvPr/>
          </p:nvSpPr>
          <p:spPr bwMode="auto">
            <a:xfrm>
              <a:off x="4820350" y="4102894"/>
              <a:ext cx="2653820" cy="2581221"/>
            </a:xfrm>
            <a:prstGeom prst="ellipse">
              <a:avLst/>
            </a:prstGeom>
            <a:grpFill/>
            <a:ln w="9525">
              <a:solidFill>
                <a:srgbClr val="4A7EBB"/>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a:defRPr/>
              </a:pPr>
              <a:endParaRPr lang="x-none" altLang="x-none" sz="1800">
                <a:solidFill>
                  <a:srgbClr val="000000"/>
                </a:solidFill>
              </a:endParaRPr>
            </a:p>
          </p:txBody>
        </p:sp>
        <p:sp>
          <p:nvSpPr>
            <p:cNvPr id="9" name="TextBox 6">
              <a:extLst>
                <a:ext uri="{FF2B5EF4-FFF2-40B4-BE49-F238E27FC236}">
                  <a16:creationId xmlns:a16="http://schemas.microsoft.com/office/drawing/2014/main" id="{4ED470C7-8A33-5E44-81F7-1F88263A6786}"/>
                </a:ext>
              </a:extLst>
            </p:cNvPr>
            <p:cNvSpPr txBox="1">
              <a:spLocks noChangeArrowheads="1"/>
            </p:cNvSpPr>
            <p:nvPr/>
          </p:nvSpPr>
          <p:spPr bwMode="auto">
            <a:xfrm>
              <a:off x="5105859" y="4877612"/>
              <a:ext cx="2082800" cy="10074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 typeface="Arial" charset="0"/>
                <a:buNone/>
              </a:pPr>
              <a:r>
                <a:rPr lang="en-US" altLang="en-US" sz="2800" dirty="0"/>
                <a:t> 30 learning events</a:t>
              </a:r>
            </a:p>
          </p:txBody>
        </p:sp>
      </p:grpSp>
      <p:grpSp>
        <p:nvGrpSpPr>
          <p:cNvPr id="10" name="Group 7">
            <a:extLst>
              <a:ext uri="{FF2B5EF4-FFF2-40B4-BE49-F238E27FC236}">
                <a16:creationId xmlns:a16="http://schemas.microsoft.com/office/drawing/2014/main" id="{E8C43F9A-3119-D74F-8C4B-AD80E015C601}"/>
              </a:ext>
            </a:extLst>
          </p:cNvPr>
          <p:cNvGrpSpPr>
            <a:grpSpLocks/>
          </p:cNvGrpSpPr>
          <p:nvPr/>
        </p:nvGrpSpPr>
        <p:grpSpPr bwMode="auto">
          <a:xfrm>
            <a:off x="7862312" y="2244841"/>
            <a:ext cx="2504327" cy="2391460"/>
            <a:chOff x="6159897" y="2569232"/>
            <a:chExt cx="2349500" cy="2336800"/>
          </a:xfrm>
          <a:solidFill>
            <a:schemeClr val="accent6">
              <a:lumMod val="75000"/>
            </a:schemeClr>
          </a:solidFill>
        </p:grpSpPr>
        <p:sp>
          <p:nvSpPr>
            <p:cNvPr id="11" name="Oval 10">
              <a:extLst>
                <a:ext uri="{FF2B5EF4-FFF2-40B4-BE49-F238E27FC236}">
                  <a16:creationId xmlns:a16="http://schemas.microsoft.com/office/drawing/2014/main" id="{4AF6D53E-F994-E84B-9D1E-EF4F1FCD3B9C}"/>
                </a:ext>
              </a:extLst>
            </p:cNvPr>
            <p:cNvSpPr>
              <a:spLocks noChangeArrowheads="1"/>
            </p:cNvSpPr>
            <p:nvPr/>
          </p:nvSpPr>
          <p:spPr bwMode="auto">
            <a:xfrm>
              <a:off x="6159897" y="2569232"/>
              <a:ext cx="2349500" cy="2336800"/>
            </a:xfrm>
            <a:prstGeom prst="ellipse">
              <a:avLst/>
            </a:prstGeom>
            <a:grpFill/>
            <a:ln w="9525">
              <a:solidFill>
                <a:srgbClr val="4A7EBB"/>
              </a:solidFill>
              <a:round/>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a:defRPr/>
              </a:pPr>
              <a:endParaRPr lang="x-none" altLang="x-none" sz="1800">
                <a:solidFill>
                  <a:srgbClr val="000000"/>
                </a:solidFill>
              </a:endParaRPr>
            </a:p>
          </p:txBody>
        </p:sp>
        <p:sp>
          <p:nvSpPr>
            <p:cNvPr id="12" name="TextBox 10">
              <a:extLst>
                <a:ext uri="{FF2B5EF4-FFF2-40B4-BE49-F238E27FC236}">
                  <a16:creationId xmlns:a16="http://schemas.microsoft.com/office/drawing/2014/main" id="{888674F9-AD49-2541-A0C6-AC1A1E2BEF8D}"/>
                </a:ext>
              </a:extLst>
            </p:cNvPr>
            <p:cNvSpPr txBox="1">
              <a:spLocks noChangeArrowheads="1"/>
            </p:cNvSpPr>
            <p:nvPr/>
          </p:nvSpPr>
          <p:spPr bwMode="auto">
            <a:xfrm>
              <a:off x="6293247" y="3171910"/>
              <a:ext cx="2082800" cy="13533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 typeface="Arial" charset="0"/>
                <a:buNone/>
              </a:pPr>
              <a:r>
                <a:rPr lang="en-US" altLang="en-US" sz="2800" dirty="0"/>
                <a:t>98.79% highly satisfied/ satisfied</a:t>
              </a:r>
            </a:p>
          </p:txBody>
        </p:sp>
      </p:grpSp>
      <p:sp>
        <p:nvSpPr>
          <p:cNvPr id="13" name="TextBox 12">
            <a:extLst>
              <a:ext uri="{FF2B5EF4-FFF2-40B4-BE49-F238E27FC236}">
                <a16:creationId xmlns:a16="http://schemas.microsoft.com/office/drawing/2014/main" id="{AA4A4002-B283-0047-97E0-49676B298F96}"/>
              </a:ext>
            </a:extLst>
          </p:cNvPr>
          <p:cNvSpPr txBox="1"/>
          <p:nvPr/>
        </p:nvSpPr>
        <p:spPr>
          <a:xfrm>
            <a:off x="2680579" y="5407961"/>
            <a:ext cx="6640643" cy="1569660"/>
          </a:xfrm>
          <a:prstGeom prst="rect">
            <a:avLst/>
          </a:prstGeom>
          <a:noFill/>
        </p:spPr>
        <p:txBody>
          <a:bodyPr wrap="square" rtlCol="0">
            <a:spAutoFit/>
          </a:bodyPr>
          <a:lstStyle/>
          <a:p>
            <a:pPr algn="ctr"/>
            <a:r>
              <a:rPr lang="en-US" sz="2400" i="1" dirty="0"/>
              <a:t>”I enjoy hearing what other schools are doing and gathering information about how to tweak our program to make it the best it can be.” </a:t>
            </a:r>
            <a:endParaRPr lang="en-US" sz="2400" dirty="0"/>
          </a:p>
          <a:p>
            <a:pPr algn="ctr"/>
            <a:endParaRPr lang="en-US" sz="2400" dirty="0"/>
          </a:p>
        </p:txBody>
      </p:sp>
    </p:spTree>
    <p:extLst>
      <p:ext uri="{BB962C8B-B14F-4D97-AF65-F5344CB8AC3E}">
        <p14:creationId xmlns:p14="http://schemas.microsoft.com/office/powerpoint/2010/main" val="2866806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1486-9552-6446-9310-5D7D9A9D4307}"/>
              </a:ext>
            </a:extLst>
          </p:cNvPr>
          <p:cNvSpPr>
            <a:spLocks noGrp="1"/>
          </p:cNvSpPr>
          <p:nvPr>
            <p:ph type="title"/>
          </p:nvPr>
        </p:nvSpPr>
        <p:spPr/>
        <p:txBody>
          <a:bodyPr/>
          <a:lstStyle/>
          <a:p>
            <a:r>
              <a:rPr lang="en-US" b="1" dirty="0">
                <a:solidFill>
                  <a:schemeClr val="accent6">
                    <a:lumMod val="50000"/>
                  </a:schemeClr>
                </a:solidFill>
              </a:rPr>
              <a:t>Sustainability</a:t>
            </a:r>
          </a:p>
        </p:txBody>
      </p:sp>
      <p:pic>
        <p:nvPicPr>
          <p:cNvPr id="4" name="Picture 3">
            <a:extLst>
              <a:ext uri="{FF2B5EF4-FFF2-40B4-BE49-F238E27FC236}">
                <a16:creationId xmlns:a16="http://schemas.microsoft.com/office/drawing/2014/main" id="{072B6B84-EA24-2E48-80EE-068658E81197}"/>
              </a:ext>
            </a:extLst>
          </p:cNvPr>
          <p:cNvPicPr>
            <a:picLocks noChangeAspect="1"/>
          </p:cNvPicPr>
          <p:nvPr/>
        </p:nvPicPr>
        <p:blipFill>
          <a:blip r:embed="rId2"/>
          <a:stretch>
            <a:fillRect/>
          </a:stretch>
        </p:blipFill>
        <p:spPr>
          <a:xfrm>
            <a:off x="1821896" y="1343252"/>
            <a:ext cx="8548208" cy="5329218"/>
          </a:xfrm>
          <a:prstGeom prst="rect">
            <a:avLst/>
          </a:prstGeom>
        </p:spPr>
      </p:pic>
    </p:spTree>
    <p:extLst>
      <p:ext uri="{BB962C8B-B14F-4D97-AF65-F5344CB8AC3E}">
        <p14:creationId xmlns:p14="http://schemas.microsoft.com/office/powerpoint/2010/main" val="269143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21000"/>
          </a:schemeClr>
        </a:solidFill>
        <a:effectLst/>
      </p:bgPr>
    </p:bg>
    <p:spTree>
      <p:nvGrpSpPr>
        <p:cNvPr id="1" name=""/>
        <p:cNvGrpSpPr/>
        <p:nvPr/>
      </p:nvGrpSpPr>
      <p:grpSpPr>
        <a:xfrm>
          <a:off x="0" y="0"/>
          <a:ext cx="0" cy="0"/>
          <a:chOff x="0" y="0"/>
          <a:chExt cx="0" cy="0"/>
        </a:xfrm>
      </p:grpSpPr>
      <p:sp>
        <p:nvSpPr>
          <p:cNvPr id="113665" name="Title 3">
            <a:extLst>
              <a:ext uri="{FF2B5EF4-FFF2-40B4-BE49-F238E27FC236}">
                <a16:creationId xmlns:a16="http://schemas.microsoft.com/office/drawing/2014/main" id="{408A7F8B-62F6-7543-8581-2884C8BD03C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ltLang="en-US" sz="6000" b="1" dirty="0">
                <a:solidFill>
                  <a:srgbClr val="FFFFFF"/>
                </a:solidFill>
              </a:rPr>
              <a:t>Networking Sessions</a:t>
            </a:r>
          </a:p>
        </p:txBody>
      </p:sp>
      <p:pic>
        <p:nvPicPr>
          <p:cNvPr id="6" name="Picture 5">
            <a:extLst>
              <a:ext uri="{FF2B5EF4-FFF2-40B4-BE49-F238E27FC236}">
                <a16:creationId xmlns:a16="http://schemas.microsoft.com/office/drawing/2014/main" id="{DB1CBD13-D853-3C42-81CE-66E6A22704CA}"/>
              </a:ext>
            </a:extLst>
          </p:cNvPr>
          <p:cNvPicPr>
            <a:picLocks noChangeAspect="1"/>
          </p:cNvPicPr>
          <p:nvPr/>
        </p:nvPicPr>
        <p:blipFill rotWithShape="1">
          <a:blip r:embed="rId3">
            <a:alphaModFix amt="46000"/>
          </a:blip>
          <a:srcRect t="7143" b="-17033"/>
          <a:stretch/>
        </p:blipFill>
        <p:spPr>
          <a:xfrm>
            <a:off x="0" y="-886968"/>
            <a:ext cx="12192000" cy="9144000"/>
          </a:xfrm>
          <a:prstGeom prst="rect">
            <a:avLst/>
          </a:prstGeom>
        </p:spPr>
      </p:pic>
      <p:sp>
        <p:nvSpPr>
          <p:cNvPr id="7" name="TextBox 6">
            <a:extLst>
              <a:ext uri="{FF2B5EF4-FFF2-40B4-BE49-F238E27FC236}">
                <a16:creationId xmlns:a16="http://schemas.microsoft.com/office/drawing/2014/main" id="{8D65AFC5-8B17-374A-B518-07479E612C38}"/>
              </a:ext>
            </a:extLst>
          </p:cNvPr>
          <p:cNvSpPr txBox="1"/>
          <p:nvPr/>
        </p:nvSpPr>
        <p:spPr>
          <a:xfrm>
            <a:off x="0" y="4937760"/>
            <a:ext cx="12192000" cy="769441"/>
          </a:xfrm>
          <a:prstGeom prst="rect">
            <a:avLst/>
          </a:prstGeom>
          <a:noFill/>
        </p:spPr>
        <p:txBody>
          <a:bodyPr wrap="square" rtlCol="0">
            <a:spAutoFit/>
          </a:bodyPr>
          <a:lstStyle/>
          <a:p>
            <a:pPr algn="ctr"/>
            <a:r>
              <a:rPr lang="en-US" sz="4400" b="1" dirty="0">
                <a:solidFill>
                  <a:schemeClr val="bg1"/>
                </a:solidFill>
              </a:rPr>
              <a:t>Networking Sessions</a:t>
            </a:r>
          </a:p>
        </p:txBody>
      </p:sp>
    </p:spTree>
    <p:extLst>
      <p:ext uri="{BB962C8B-B14F-4D97-AF65-F5344CB8AC3E}">
        <p14:creationId xmlns:p14="http://schemas.microsoft.com/office/powerpoint/2010/main" val="910792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4">
            <a:extLst>
              <a:ext uri="{FF2B5EF4-FFF2-40B4-BE49-F238E27FC236}">
                <a16:creationId xmlns:a16="http://schemas.microsoft.com/office/drawing/2014/main" id="{53B50DD3-B0AE-3B43-8567-D6F8560053D4}"/>
              </a:ext>
            </a:extLst>
          </p:cNvPr>
          <p:cNvSpPr>
            <a:spLocks noGrp="1"/>
          </p:cNvSpPr>
          <p:nvPr>
            <p:ph type="title"/>
          </p:nvPr>
        </p:nvSpPr>
        <p:spPr>
          <a:xfrm>
            <a:off x="838200" y="365125"/>
            <a:ext cx="10515600" cy="1325563"/>
          </a:xfrm>
        </p:spPr>
        <p:txBody>
          <a:bodyPr/>
          <a:lstStyle/>
          <a:p>
            <a:r>
              <a:rPr lang="en-US" altLang="en-US" b="1" dirty="0">
                <a:solidFill>
                  <a:schemeClr val="accent6">
                    <a:lumMod val="50000"/>
                  </a:schemeClr>
                </a:solidFill>
                <a:ea typeface="ＭＳ Ｐゴシック" panose="020B0600070205080204" pitchFamily="34" charset="-128"/>
              </a:rPr>
              <a:t>Topical Networking Carousel:</a:t>
            </a:r>
          </a:p>
        </p:txBody>
      </p:sp>
      <p:sp>
        <p:nvSpPr>
          <p:cNvPr id="6" name="Text Placeholder 5">
            <a:extLst>
              <a:ext uri="{FF2B5EF4-FFF2-40B4-BE49-F238E27FC236}">
                <a16:creationId xmlns:a16="http://schemas.microsoft.com/office/drawing/2014/main" id="{3FFB3662-E568-DB48-BCC5-29A20A8765BA}"/>
              </a:ext>
            </a:extLst>
          </p:cNvPr>
          <p:cNvSpPr>
            <a:spLocks noGrp="1"/>
          </p:cNvSpPr>
          <p:nvPr>
            <p:ph idx="1"/>
          </p:nvPr>
        </p:nvSpPr>
        <p:spPr>
          <a:xfrm>
            <a:off x="6710767" y="1817688"/>
            <a:ext cx="4494508" cy="3919181"/>
          </a:xfrm>
          <a:ln>
            <a:solidFill>
              <a:schemeClr val="tx1"/>
            </a:solidFill>
          </a:ln>
        </p:spPr>
        <p:txBody>
          <a:bodyPr>
            <a:normAutofit/>
          </a:bodyPr>
          <a:lstStyle/>
          <a:p>
            <a:pPr marL="203200" indent="0">
              <a:buNone/>
              <a:defRPr/>
            </a:pPr>
            <a:r>
              <a:rPr lang="en-US" b="1" dirty="0"/>
              <a:t>Session 2:</a:t>
            </a:r>
          </a:p>
          <a:p>
            <a:pPr marL="457200" indent="-457200">
              <a:buFont typeface="+mj-lt"/>
              <a:buAutoNum type="arabicPeriod"/>
              <a:defRPr/>
            </a:pPr>
            <a:r>
              <a:rPr lang="en-US" sz="2000" dirty="0"/>
              <a:t>Alignment (SEL, Restorative Practices, etc.)</a:t>
            </a:r>
          </a:p>
          <a:p>
            <a:pPr marL="457200" indent="-457200">
              <a:buFont typeface="+mj-lt"/>
              <a:buAutoNum type="arabicPeriod"/>
              <a:defRPr/>
            </a:pPr>
            <a:r>
              <a:rPr lang="en-US" sz="2000" dirty="0"/>
              <a:t>Analyzing, Utilizing, and Reporting Fidelity + Outcome Data</a:t>
            </a:r>
          </a:p>
          <a:p>
            <a:pPr marL="457200" indent="-457200">
              <a:buFont typeface="+mj-lt"/>
              <a:buAutoNum type="arabicPeriod"/>
              <a:defRPr/>
            </a:pPr>
            <a:r>
              <a:rPr lang="en-US" sz="2000" dirty="0"/>
              <a:t>Family Engagement</a:t>
            </a:r>
          </a:p>
          <a:p>
            <a:pPr marL="457200" indent="-457200">
              <a:buFont typeface="+mj-lt"/>
              <a:buAutoNum type="arabicPeriod"/>
              <a:defRPr/>
            </a:pPr>
            <a:r>
              <a:rPr lang="en-US" sz="2000" dirty="0"/>
              <a:t>Tiers II + III</a:t>
            </a:r>
          </a:p>
          <a:p>
            <a:pPr marL="457200" indent="-457200">
              <a:buFont typeface="+mj-lt"/>
              <a:buAutoNum type="arabicPeriod"/>
              <a:defRPr/>
            </a:pPr>
            <a:r>
              <a:rPr lang="en-US" sz="2000" dirty="0"/>
              <a:t>Utilizing Student Voice</a:t>
            </a:r>
          </a:p>
          <a:p>
            <a:pPr marL="457200" indent="-457200">
              <a:buFont typeface="+mj-lt"/>
              <a:buAutoNum type="arabicPeriod"/>
              <a:defRPr/>
            </a:pPr>
            <a:r>
              <a:rPr lang="en-US" sz="2000" dirty="0"/>
              <a:t>SWIS Q&amp;A</a:t>
            </a:r>
          </a:p>
          <a:p>
            <a:pPr marL="457200" indent="-457200">
              <a:buFont typeface="+mj-lt"/>
              <a:buAutoNum type="arabicPeriod"/>
              <a:defRPr/>
            </a:pPr>
            <a:endParaRPr lang="en-US" sz="2000" dirty="0"/>
          </a:p>
          <a:p>
            <a:pPr marL="457200" indent="-457200">
              <a:buFont typeface="+mj-lt"/>
              <a:buAutoNum type="arabicPeriod"/>
              <a:defRPr/>
            </a:pPr>
            <a:endParaRPr lang="en-US" sz="2000" dirty="0"/>
          </a:p>
        </p:txBody>
      </p:sp>
      <p:sp>
        <p:nvSpPr>
          <p:cNvPr id="2" name="TextBox 1">
            <a:extLst>
              <a:ext uri="{FF2B5EF4-FFF2-40B4-BE49-F238E27FC236}">
                <a16:creationId xmlns:a16="http://schemas.microsoft.com/office/drawing/2014/main" id="{2C46E312-756E-754E-9749-5BCD9A6F0073}"/>
              </a:ext>
            </a:extLst>
          </p:cNvPr>
          <p:cNvSpPr txBox="1"/>
          <p:nvPr/>
        </p:nvSpPr>
        <p:spPr>
          <a:xfrm>
            <a:off x="5068528" y="6231265"/>
            <a:ext cx="2534530" cy="523220"/>
          </a:xfrm>
          <a:prstGeom prst="rect">
            <a:avLst/>
          </a:prstGeom>
          <a:noFill/>
        </p:spPr>
        <p:txBody>
          <a:bodyPr wrap="square" rtlCol="0">
            <a:spAutoFit/>
          </a:bodyPr>
          <a:lstStyle/>
          <a:p>
            <a:r>
              <a:rPr lang="en-US" sz="2800" b="1" dirty="0">
                <a:solidFill>
                  <a:schemeClr val="accent6">
                    <a:lumMod val="50000"/>
                  </a:schemeClr>
                </a:solidFill>
              </a:rPr>
              <a:t>OR TEAM TIME!</a:t>
            </a:r>
          </a:p>
        </p:txBody>
      </p:sp>
      <p:sp>
        <p:nvSpPr>
          <p:cNvPr id="3" name="TextBox 2">
            <a:extLst>
              <a:ext uri="{FF2B5EF4-FFF2-40B4-BE49-F238E27FC236}">
                <a16:creationId xmlns:a16="http://schemas.microsoft.com/office/drawing/2014/main" id="{9A99E100-56B4-2F4E-B5D9-13C30F3354A7}"/>
              </a:ext>
            </a:extLst>
          </p:cNvPr>
          <p:cNvSpPr txBox="1"/>
          <p:nvPr/>
        </p:nvSpPr>
        <p:spPr>
          <a:xfrm>
            <a:off x="9118600" y="3149600"/>
            <a:ext cx="184731" cy="369332"/>
          </a:xfrm>
          <a:prstGeom prst="rect">
            <a:avLst/>
          </a:prstGeom>
          <a:noFill/>
        </p:spPr>
        <p:txBody>
          <a:bodyPr wrap="none" rtlCol="0">
            <a:spAutoFit/>
          </a:bodyPr>
          <a:lstStyle/>
          <a:p>
            <a:endParaRPr lang="en-US" dirty="0"/>
          </a:p>
        </p:txBody>
      </p:sp>
      <p:sp>
        <p:nvSpPr>
          <p:cNvPr id="8" name="Text Placeholder 5">
            <a:extLst>
              <a:ext uri="{FF2B5EF4-FFF2-40B4-BE49-F238E27FC236}">
                <a16:creationId xmlns:a16="http://schemas.microsoft.com/office/drawing/2014/main" id="{061FA0A6-2DB8-C048-9618-3764DDBA4073}"/>
              </a:ext>
            </a:extLst>
          </p:cNvPr>
          <p:cNvSpPr txBox="1">
            <a:spLocks/>
          </p:cNvSpPr>
          <p:nvPr/>
        </p:nvSpPr>
        <p:spPr>
          <a:xfrm>
            <a:off x="1162373" y="1843089"/>
            <a:ext cx="4318861" cy="391918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200" indent="0">
              <a:buFont typeface="Arial" panose="020B0604020202020204" pitchFamily="34" charset="0"/>
              <a:buNone/>
              <a:defRPr/>
            </a:pPr>
            <a:r>
              <a:rPr lang="en-US" b="1" dirty="0"/>
              <a:t>Session 1:</a:t>
            </a:r>
          </a:p>
          <a:p>
            <a:pPr marL="457200" indent="-457200">
              <a:buFont typeface="+mj-lt"/>
              <a:buAutoNum type="arabicPeriod"/>
              <a:defRPr/>
            </a:pPr>
            <a:r>
              <a:rPr lang="en-US" sz="2000" dirty="0"/>
              <a:t>Alignment (SEL, Restorative Practices, etc.)</a:t>
            </a:r>
          </a:p>
          <a:p>
            <a:pPr marL="457200" indent="-457200">
              <a:buFont typeface="+mj-lt"/>
              <a:buAutoNum type="arabicPeriod"/>
              <a:defRPr/>
            </a:pPr>
            <a:r>
              <a:rPr lang="en-US" sz="2000" dirty="0"/>
              <a:t>Analyzing, Utilizing, and Reporting Fidelity + Outcome Data</a:t>
            </a:r>
          </a:p>
          <a:p>
            <a:pPr marL="457200" indent="-457200">
              <a:buFont typeface="+mj-lt"/>
              <a:buAutoNum type="arabicPeriod"/>
              <a:defRPr/>
            </a:pPr>
            <a:r>
              <a:rPr lang="en-US" sz="2000" dirty="0"/>
              <a:t>Family Engagement</a:t>
            </a:r>
          </a:p>
          <a:p>
            <a:pPr marL="457200" indent="-457200">
              <a:buFont typeface="+mj-lt"/>
              <a:buAutoNum type="arabicPeriod"/>
              <a:defRPr/>
            </a:pPr>
            <a:r>
              <a:rPr lang="en-US" sz="2000" dirty="0"/>
              <a:t>Tiers II + III</a:t>
            </a:r>
          </a:p>
          <a:p>
            <a:pPr marL="457200" indent="-457200">
              <a:buFont typeface="+mj-lt"/>
              <a:buAutoNum type="arabicPeriod"/>
              <a:defRPr/>
            </a:pPr>
            <a:r>
              <a:rPr lang="en-US" sz="2000" dirty="0"/>
              <a:t>Utilizing Student Voice</a:t>
            </a:r>
          </a:p>
          <a:p>
            <a:pPr marL="457200" indent="-457200">
              <a:buFont typeface="+mj-lt"/>
              <a:buAutoNum type="arabicPeriod"/>
              <a:defRPr/>
            </a:pPr>
            <a:r>
              <a:rPr lang="en-US" sz="2000" dirty="0"/>
              <a:t>SWIS Q&amp;A</a:t>
            </a:r>
          </a:p>
          <a:p>
            <a:pPr marL="457200" indent="-457200">
              <a:buFont typeface="+mj-lt"/>
              <a:buAutoNum type="arabicPeriod"/>
              <a:defRPr/>
            </a:pPr>
            <a:endParaRPr lang="en-US" sz="2000" dirty="0"/>
          </a:p>
        </p:txBody>
      </p:sp>
    </p:spTree>
    <p:extLst>
      <p:ext uri="{BB962C8B-B14F-4D97-AF65-F5344CB8AC3E}">
        <p14:creationId xmlns:p14="http://schemas.microsoft.com/office/powerpoint/2010/main" val="1212053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152400" y="260701"/>
            <a:ext cx="11360800" cy="943200"/>
          </a:xfrm>
          <a:prstGeom prst="rect">
            <a:avLst/>
          </a:prstGeom>
        </p:spPr>
        <p:txBody>
          <a:bodyPr spcFirstLastPara="1" vert="horz" wrap="square" lIns="121900" tIns="121900" rIns="121900" bIns="121900" rtlCol="0" anchor="t" anchorCtr="0">
            <a:noAutofit/>
          </a:bodyPr>
          <a:lstStyle/>
          <a:p>
            <a:r>
              <a:rPr lang="en" sz="4400" b="1" dirty="0">
                <a:solidFill>
                  <a:schemeClr val="accent6">
                    <a:lumMod val="50000"/>
                  </a:schemeClr>
                </a:solidFill>
              </a:rPr>
              <a:t>1. Alignment</a:t>
            </a:r>
            <a:endParaRPr sz="4400" b="1" dirty="0">
              <a:solidFill>
                <a:schemeClr val="accent6">
                  <a:lumMod val="50000"/>
                </a:schemeClr>
              </a:solidFill>
            </a:endParaRPr>
          </a:p>
        </p:txBody>
      </p:sp>
      <p:sp>
        <p:nvSpPr>
          <p:cNvPr id="183" name="Shape 183"/>
          <p:cNvSpPr txBox="1">
            <a:spLocks noGrp="1"/>
          </p:cNvSpPr>
          <p:nvPr>
            <p:ph type="body" idx="1"/>
          </p:nvPr>
        </p:nvSpPr>
        <p:spPr>
          <a:xfrm>
            <a:off x="381000" y="5671827"/>
            <a:ext cx="11360800" cy="1130759"/>
          </a:xfrm>
          <a:prstGeom prst="rect">
            <a:avLst/>
          </a:prstGeom>
        </p:spPr>
        <p:txBody>
          <a:bodyPr spcFirstLastPara="1" vert="horz" wrap="square" lIns="121900" tIns="121900" rIns="121900" bIns="121900" rtlCol="0" anchor="t" anchorCtr="0">
            <a:noAutofit/>
          </a:bodyPr>
          <a:lstStyle/>
          <a:p>
            <a:pPr marL="0" indent="0">
              <a:buNone/>
            </a:pPr>
            <a:r>
              <a:rPr lang="en" sz="2533" b="1" i="1" dirty="0"/>
              <a:t>What social/emotional/behavioral innovations are you implementing? </a:t>
            </a:r>
          </a:p>
          <a:p>
            <a:pPr marL="0" indent="0">
              <a:buNone/>
            </a:pPr>
            <a:r>
              <a:rPr lang="en" sz="2533" b="1" i="1" dirty="0"/>
              <a:t>How many are being put in place at the same time?</a:t>
            </a:r>
            <a:endParaRPr sz="2533" b="1" i="1" dirty="0"/>
          </a:p>
        </p:txBody>
      </p:sp>
      <p:grpSp>
        <p:nvGrpSpPr>
          <p:cNvPr id="4" name="Group 3">
            <a:extLst>
              <a:ext uri="{FF2B5EF4-FFF2-40B4-BE49-F238E27FC236}">
                <a16:creationId xmlns:a16="http://schemas.microsoft.com/office/drawing/2014/main" id="{4263BAA6-0D40-0349-8056-A03B95BD5E4B}"/>
              </a:ext>
            </a:extLst>
          </p:cNvPr>
          <p:cNvGrpSpPr/>
          <p:nvPr/>
        </p:nvGrpSpPr>
        <p:grpSpPr>
          <a:xfrm>
            <a:off x="152400" y="1420952"/>
            <a:ext cx="2048933" cy="2082800"/>
            <a:chOff x="5867400" y="774700"/>
            <a:chExt cx="1536700" cy="1562100"/>
          </a:xfrm>
          <a:solidFill>
            <a:srgbClr val="00B050"/>
          </a:solidFill>
        </p:grpSpPr>
        <p:sp>
          <p:nvSpPr>
            <p:cNvPr id="2" name="Oval 1">
              <a:extLst>
                <a:ext uri="{FF2B5EF4-FFF2-40B4-BE49-F238E27FC236}">
                  <a16:creationId xmlns:a16="http://schemas.microsoft.com/office/drawing/2014/main" id="{DA9046CE-F2AA-7145-B2D5-32B9D91260AE}"/>
                </a:ext>
              </a:extLst>
            </p:cNvPr>
            <p:cNvSpPr/>
            <p:nvPr/>
          </p:nvSpPr>
          <p:spPr>
            <a:xfrm>
              <a:off x="5867400" y="774700"/>
              <a:ext cx="1536700" cy="1562100"/>
            </a:xfrm>
            <a:prstGeom prst="ellipse">
              <a:avLst/>
            </a:prstGeom>
            <a:grp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B8CBF464-B9BE-934B-A71D-368DB0DAB197}"/>
                </a:ext>
              </a:extLst>
            </p:cNvPr>
            <p:cNvSpPr txBox="1"/>
            <p:nvPr/>
          </p:nvSpPr>
          <p:spPr>
            <a:xfrm>
              <a:off x="6038850" y="1200228"/>
              <a:ext cx="1193800" cy="623248"/>
            </a:xfrm>
            <a:prstGeom prst="rect">
              <a:avLst/>
            </a:prstGeom>
            <a:grpFill/>
          </p:spPr>
          <p:txBody>
            <a:bodyPr wrap="square" rtlCol="0">
              <a:spAutoFit/>
            </a:bodyPr>
            <a:lstStyle/>
            <a:p>
              <a:pPr algn="ctr"/>
              <a:r>
                <a:rPr lang="en-US" sz="4800" dirty="0">
                  <a:latin typeface="Calibri" panose="020F0502020204030204" pitchFamily="34" charset="0"/>
                  <a:cs typeface="Calibri" panose="020F0502020204030204" pitchFamily="34" charset="0"/>
                </a:rPr>
                <a:t>PBIS</a:t>
              </a:r>
            </a:p>
          </p:txBody>
        </p:sp>
      </p:grpSp>
      <p:grpSp>
        <p:nvGrpSpPr>
          <p:cNvPr id="7" name="Group 6">
            <a:extLst>
              <a:ext uri="{FF2B5EF4-FFF2-40B4-BE49-F238E27FC236}">
                <a16:creationId xmlns:a16="http://schemas.microsoft.com/office/drawing/2014/main" id="{7554F891-1A4D-B844-AFC9-FED38E52CA1F}"/>
              </a:ext>
            </a:extLst>
          </p:cNvPr>
          <p:cNvGrpSpPr/>
          <p:nvPr/>
        </p:nvGrpSpPr>
        <p:grpSpPr>
          <a:xfrm>
            <a:off x="2491867" y="1753213"/>
            <a:ext cx="2137167" cy="2082800"/>
            <a:chOff x="5854699" y="774700"/>
            <a:chExt cx="1602875" cy="1562100"/>
          </a:xfrm>
        </p:grpSpPr>
        <p:sp>
          <p:nvSpPr>
            <p:cNvPr id="8" name="Oval 7">
              <a:extLst>
                <a:ext uri="{FF2B5EF4-FFF2-40B4-BE49-F238E27FC236}">
                  <a16:creationId xmlns:a16="http://schemas.microsoft.com/office/drawing/2014/main" id="{3F05256A-7F33-944F-97E3-0832F88FA52A}"/>
                </a:ext>
              </a:extLst>
            </p:cNvPr>
            <p:cNvSpPr/>
            <p:nvPr/>
          </p:nvSpPr>
          <p:spPr>
            <a:xfrm>
              <a:off x="5867400" y="774700"/>
              <a:ext cx="1536700" cy="1562100"/>
            </a:xfrm>
            <a:prstGeom prst="ellipse">
              <a:avLst/>
            </a:prstGeom>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45F5FBC5-9259-B849-9199-EC90234ADCEE}"/>
                </a:ext>
              </a:extLst>
            </p:cNvPr>
            <p:cNvSpPr txBox="1"/>
            <p:nvPr/>
          </p:nvSpPr>
          <p:spPr>
            <a:xfrm>
              <a:off x="5854699" y="879385"/>
              <a:ext cx="1602875" cy="1300548"/>
            </a:xfrm>
            <a:prstGeom prst="rect">
              <a:avLst/>
            </a:prstGeom>
            <a:noFill/>
          </p:spPr>
          <p:txBody>
            <a:bodyPr wrap="square" rtlCol="0">
              <a:spAutoFit/>
            </a:bodyPr>
            <a:lstStyle/>
            <a:p>
              <a:pPr algn="ctr"/>
              <a:r>
                <a:rPr lang="en-US" sz="2667" dirty="0">
                  <a:latin typeface="Calibri" panose="020F0502020204030204" pitchFamily="34" charset="0"/>
                  <a:cs typeface="Calibri" panose="020F0502020204030204" pitchFamily="34" charset="0"/>
                </a:rPr>
                <a:t>Classroom Behavior Practice Coaching</a:t>
              </a:r>
            </a:p>
          </p:txBody>
        </p:sp>
      </p:grpSp>
      <p:grpSp>
        <p:nvGrpSpPr>
          <p:cNvPr id="10" name="Group 9">
            <a:extLst>
              <a:ext uri="{FF2B5EF4-FFF2-40B4-BE49-F238E27FC236}">
                <a16:creationId xmlns:a16="http://schemas.microsoft.com/office/drawing/2014/main" id="{34EE7F13-9DB9-E143-8129-10883AA187A4}"/>
              </a:ext>
            </a:extLst>
          </p:cNvPr>
          <p:cNvGrpSpPr/>
          <p:nvPr/>
        </p:nvGrpSpPr>
        <p:grpSpPr>
          <a:xfrm>
            <a:off x="7193035" y="1717893"/>
            <a:ext cx="2048933" cy="2082800"/>
            <a:chOff x="5867400" y="774700"/>
            <a:chExt cx="1536700" cy="1562100"/>
          </a:xfrm>
          <a:solidFill>
            <a:schemeClr val="accent2">
              <a:lumMod val="40000"/>
              <a:lumOff val="60000"/>
            </a:schemeClr>
          </a:solidFill>
        </p:grpSpPr>
        <p:sp>
          <p:nvSpPr>
            <p:cNvPr id="11" name="Oval 10">
              <a:extLst>
                <a:ext uri="{FF2B5EF4-FFF2-40B4-BE49-F238E27FC236}">
                  <a16:creationId xmlns:a16="http://schemas.microsoft.com/office/drawing/2014/main" id="{9301B801-37BD-C04E-A4E8-61E13126F97C}"/>
                </a:ext>
              </a:extLst>
            </p:cNvPr>
            <p:cNvSpPr/>
            <p:nvPr/>
          </p:nvSpPr>
          <p:spPr>
            <a:xfrm>
              <a:off x="5867400" y="774700"/>
              <a:ext cx="1536700" cy="1562100"/>
            </a:xfrm>
            <a:prstGeom prst="ellipse">
              <a:avLst/>
            </a:prstGeom>
            <a:grp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5BABB058-CDCC-FF42-936D-8357554A8D2B}"/>
                </a:ext>
              </a:extLst>
            </p:cNvPr>
            <p:cNvSpPr txBox="1"/>
            <p:nvPr/>
          </p:nvSpPr>
          <p:spPr>
            <a:xfrm>
              <a:off x="6038850" y="904785"/>
              <a:ext cx="1193800" cy="1315745"/>
            </a:xfrm>
            <a:prstGeom prst="rect">
              <a:avLst/>
            </a:prstGeom>
            <a:noFill/>
          </p:spPr>
          <p:txBody>
            <a:bodyPr wrap="square" rtlCol="0">
              <a:spAutoFit/>
            </a:bodyPr>
            <a:lstStyle/>
            <a:p>
              <a:pPr algn="ctr"/>
              <a:r>
                <a:rPr lang="en-US" sz="3600" dirty="0">
                  <a:latin typeface="Calibri" panose="020F0502020204030204" pitchFamily="34" charset="0"/>
                  <a:cs typeface="Calibri" panose="020F0502020204030204" pitchFamily="34" charset="0"/>
                </a:rPr>
                <a:t>SEL – </a:t>
              </a:r>
              <a:r>
                <a:rPr lang="en-US" sz="3600" i="1" dirty="0">
                  <a:latin typeface="Calibri" panose="020F0502020204030204" pitchFamily="34" charset="0"/>
                  <a:cs typeface="Calibri" panose="020F0502020204030204" pitchFamily="34" charset="0"/>
                </a:rPr>
                <a:t>Second Step</a:t>
              </a:r>
              <a:endParaRPr lang="en-US" sz="3600" dirty="0">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8C5807FB-5F62-DC4F-938B-B92924F8D4AB}"/>
              </a:ext>
            </a:extLst>
          </p:cNvPr>
          <p:cNvGrpSpPr/>
          <p:nvPr/>
        </p:nvGrpSpPr>
        <p:grpSpPr>
          <a:xfrm>
            <a:off x="4884883" y="1317171"/>
            <a:ext cx="2048933" cy="2082800"/>
            <a:chOff x="5867400" y="774700"/>
            <a:chExt cx="1536700" cy="1562100"/>
          </a:xfrm>
          <a:solidFill>
            <a:srgbClr val="C00000"/>
          </a:solidFill>
        </p:grpSpPr>
        <p:sp>
          <p:nvSpPr>
            <p:cNvPr id="14" name="Oval 13">
              <a:extLst>
                <a:ext uri="{FF2B5EF4-FFF2-40B4-BE49-F238E27FC236}">
                  <a16:creationId xmlns:a16="http://schemas.microsoft.com/office/drawing/2014/main" id="{053B5983-C62A-254D-8B9F-438079AF6EAB}"/>
                </a:ext>
              </a:extLst>
            </p:cNvPr>
            <p:cNvSpPr/>
            <p:nvPr/>
          </p:nvSpPr>
          <p:spPr>
            <a:xfrm>
              <a:off x="5867400" y="774700"/>
              <a:ext cx="1536700" cy="1562100"/>
            </a:xfrm>
            <a:prstGeom prst="ellipse">
              <a:avLst/>
            </a:prstGeom>
            <a:grp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5186EEFF-D780-CF49-9495-3F0F35805FF1}"/>
                </a:ext>
              </a:extLst>
            </p:cNvPr>
            <p:cNvSpPr txBox="1"/>
            <p:nvPr/>
          </p:nvSpPr>
          <p:spPr>
            <a:xfrm>
              <a:off x="6012531" y="1009904"/>
              <a:ext cx="1248965" cy="1084769"/>
            </a:xfrm>
            <a:prstGeom prst="rect">
              <a:avLst/>
            </a:prstGeom>
            <a:noFill/>
          </p:spPr>
          <p:txBody>
            <a:bodyPr wrap="square" rtlCol="0">
              <a:spAutoFit/>
            </a:bodyPr>
            <a:lstStyle/>
            <a:p>
              <a:pPr algn="ctr"/>
              <a:r>
                <a:rPr lang="en-US" sz="2933" dirty="0">
                  <a:latin typeface="Calibri" panose="020F0502020204030204" pitchFamily="34" charset="0"/>
                  <a:cs typeface="Calibri" panose="020F0502020204030204" pitchFamily="34" charset="0"/>
                </a:rPr>
                <a:t>Trauma-Informed Schools</a:t>
              </a:r>
            </a:p>
          </p:txBody>
        </p:sp>
      </p:grpSp>
      <p:grpSp>
        <p:nvGrpSpPr>
          <p:cNvPr id="18" name="Group 17">
            <a:extLst>
              <a:ext uri="{FF2B5EF4-FFF2-40B4-BE49-F238E27FC236}">
                <a16:creationId xmlns:a16="http://schemas.microsoft.com/office/drawing/2014/main" id="{F9C247E2-6AA4-4143-870C-104258554699}"/>
              </a:ext>
            </a:extLst>
          </p:cNvPr>
          <p:cNvGrpSpPr/>
          <p:nvPr/>
        </p:nvGrpSpPr>
        <p:grpSpPr>
          <a:xfrm>
            <a:off x="4865203" y="3619601"/>
            <a:ext cx="2048933" cy="2082800"/>
            <a:chOff x="5867400" y="774700"/>
            <a:chExt cx="1536700" cy="1562100"/>
          </a:xfrm>
          <a:solidFill>
            <a:schemeClr val="bg1">
              <a:lumMod val="65000"/>
            </a:schemeClr>
          </a:solidFill>
        </p:grpSpPr>
        <p:sp>
          <p:nvSpPr>
            <p:cNvPr id="19" name="Oval 18">
              <a:extLst>
                <a:ext uri="{FF2B5EF4-FFF2-40B4-BE49-F238E27FC236}">
                  <a16:creationId xmlns:a16="http://schemas.microsoft.com/office/drawing/2014/main" id="{A59D7782-6300-7E4D-BBFE-545890E9EE15}"/>
                </a:ext>
              </a:extLst>
            </p:cNvPr>
            <p:cNvSpPr/>
            <p:nvPr/>
          </p:nvSpPr>
          <p:spPr>
            <a:xfrm>
              <a:off x="5867400" y="774700"/>
              <a:ext cx="1536700" cy="1562100"/>
            </a:xfrm>
            <a:prstGeom prst="ellipse">
              <a:avLst/>
            </a:prstGeom>
            <a:grp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355F388F-DD1C-DD4A-B248-DBF323EEBEF2}"/>
                </a:ext>
              </a:extLst>
            </p:cNvPr>
            <p:cNvSpPr txBox="1"/>
            <p:nvPr/>
          </p:nvSpPr>
          <p:spPr>
            <a:xfrm>
              <a:off x="5910262" y="1219545"/>
              <a:ext cx="1450975" cy="715580"/>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Restorative Practices</a:t>
              </a:r>
            </a:p>
          </p:txBody>
        </p:sp>
      </p:grpSp>
      <p:grpSp>
        <p:nvGrpSpPr>
          <p:cNvPr id="21" name="Group 20">
            <a:extLst>
              <a:ext uri="{FF2B5EF4-FFF2-40B4-BE49-F238E27FC236}">
                <a16:creationId xmlns:a16="http://schemas.microsoft.com/office/drawing/2014/main" id="{51CA621E-2948-4C49-A312-28C585476FEF}"/>
              </a:ext>
            </a:extLst>
          </p:cNvPr>
          <p:cNvGrpSpPr/>
          <p:nvPr/>
        </p:nvGrpSpPr>
        <p:grpSpPr>
          <a:xfrm>
            <a:off x="8777387" y="3588536"/>
            <a:ext cx="2048933" cy="2082800"/>
            <a:chOff x="5867400" y="774700"/>
            <a:chExt cx="1536700" cy="1562100"/>
          </a:xfrm>
          <a:solidFill>
            <a:schemeClr val="accent5">
              <a:lumMod val="60000"/>
              <a:lumOff val="40000"/>
            </a:schemeClr>
          </a:solidFill>
        </p:grpSpPr>
        <p:sp>
          <p:nvSpPr>
            <p:cNvPr id="22" name="Oval 21">
              <a:extLst>
                <a:ext uri="{FF2B5EF4-FFF2-40B4-BE49-F238E27FC236}">
                  <a16:creationId xmlns:a16="http://schemas.microsoft.com/office/drawing/2014/main" id="{99804D2A-B690-DE49-80EB-F7E11C44B0B3}"/>
                </a:ext>
              </a:extLst>
            </p:cNvPr>
            <p:cNvSpPr/>
            <p:nvPr/>
          </p:nvSpPr>
          <p:spPr>
            <a:xfrm>
              <a:off x="5867400" y="774700"/>
              <a:ext cx="1536700" cy="1562100"/>
            </a:xfrm>
            <a:prstGeom prst="ellipse">
              <a:avLst/>
            </a:prstGeom>
            <a:grp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D9778AC4-7B55-9141-8088-50ECC1A575BD}"/>
                </a:ext>
              </a:extLst>
            </p:cNvPr>
            <p:cNvSpPr txBox="1"/>
            <p:nvPr/>
          </p:nvSpPr>
          <p:spPr>
            <a:xfrm>
              <a:off x="5910262" y="1214278"/>
              <a:ext cx="1450975" cy="715580"/>
            </a:xfrm>
            <a:prstGeom prst="rect">
              <a:avLst/>
            </a:prstGeom>
            <a:noFill/>
          </p:spPr>
          <p:txBody>
            <a:bodyPr wrap="square" rtlCol="0">
              <a:spAutoFit/>
            </a:bodyPr>
            <a:lstStyle/>
            <a:p>
              <a:pPr algn="ctr"/>
              <a:r>
                <a:rPr lang="en-US" sz="2800" i="1" dirty="0">
                  <a:latin typeface="Calibri" panose="020F0502020204030204" pitchFamily="34" charset="0"/>
                  <a:cs typeface="Calibri" panose="020F0502020204030204" pitchFamily="34" charset="0"/>
                </a:rPr>
                <a:t>Responsive Classroom</a:t>
              </a:r>
            </a:p>
          </p:txBody>
        </p:sp>
      </p:grpSp>
      <p:grpSp>
        <p:nvGrpSpPr>
          <p:cNvPr id="24" name="Group 23">
            <a:extLst>
              <a:ext uri="{FF2B5EF4-FFF2-40B4-BE49-F238E27FC236}">
                <a16:creationId xmlns:a16="http://schemas.microsoft.com/office/drawing/2014/main" id="{800A4013-7F7A-BC4F-A02F-58256EE927DE}"/>
              </a:ext>
            </a:extLst>
          </p:cNvPr>
          <p:cNvGrpSpPr/>
          <p:nvPr/>
        </p:nvGrpSpPr>
        <p:grpSpPr>
          <a:xfrm>
            <a:off x="9692867" y="1420952"/>
            <a:ext cx="2048933" cy="2082800"/>
            <a:chOff x="5867400" y="774700"/>
            <a:chExt cx="1536700" cy="1562100"/>
          </a:xfrm>
          <a:solidFill>
            <a:schemeClr val="tx2">
              <a:lumMod val="60000"/>
              <a:lumOff val="40000"/>
            </a:schemeClr>
          </a:solidFill>
        </p:grpSpPr>
        <p:sp>
          <p:nvSpPr>
            <p:cNvPr id="25" name="Oval 24">
              <a:extLst>
                <a:ext uri="{FF2B5EF4-FFF2-40B4-BE49-F238E27FC236}">
                  <a16:creationId xmlns:a16="http://schemas.microsoft.com/office/drawing/2014/main" id="{B52EC86B-A031-B249-B1CF-78BE7DC901F8}"/>
                </a:ext>
              </a:extLst>
            </p:cNvPr>
            <p:cNvSpPr/>
            <p:nvPr/>
          </p:nvSpPr>
          <p:spPr>
            <a:xfrm>
              <a:off x="5867400" y="774700"/>
              <a:ext cx="1536700" cy="1562100"/>
            </a:xfrm>
            <a:prstGeom prst="ellipse">
              <a:avLst/>
            </a:prstGeom>
            <a:grp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BD2C9447-A33C-9346-B311-762AF3D5F96B}"/>
                </a:ext>
              </a:extLst>
            </p:cNvPr>
            <p:cNvSpPr txBox="1"/>
            <p:nvPr/>
          </p:nvSpPr>
          <p:spPr>
            <a:xfrm>
              <a:off x="5953125" y="1118284"/>
              <a:ext cx="1365250" cy="900247"/>
            </a:xfrm>
            <a:prstGeom prst="rect">
              <a:avLst/>
            </a:prstGeom>
            <a:noFill/>
          </p:spPr>
          <p:txBody>
            <a:bodyPr wrap="square" rtlCol="0">
              <a:spAutoFit/>
            </a:bodyPr>
            <a:lstStyle/>
            <a:p>
              <a:pPr algn="ctr"/>
              <a:r>
                <a:rPr lang="en-US" sz="3600" i="1" dirty="0">
                  <a:latin typeface="Calibri" panose="020F0502020204030204" pitchFamily="34" charset="0"/>
                  <a:cs typeface="Calibri" panose="020F0502020204030204" pitchFamily="34" charset="0"/>
                </a:rPr>
                <a:t>Pyramid Model</a:t>
              </a:r>
            </a:p>
          </p:txBody>
        </p:sp>
      </p:grpSp>
      <p:grpSp>
        <p:nvGrpSpPr>
          <p:cNvPr id="27" name="Group 26">
            <a:extLst>
              <a:ext uri="{FF2B5EF4-FFF2-40B4-BE49-F238E27FC236}">
                <a16:creationId xmlns:a16="http://schemas.microsoft.com/office/drawing/2014/main" id="{98876426-BAC3-9D40-A0F8-763797A6A07F}"/>
              </a:ext>
            </a:extLst>
          </p:cNvPr>
          <p:cNvGrpSpPr/>
          <p:nvPr/>
        </p:nvGrpSpPr>
        <p:grpSpPr>
          <a:xfrm>
            <a:off x="899801" y="3588536"/>
            <a:ext cx="2056833" cy="2082800"/>
            <a:chOff x="5861475" y="774700"/>
            <a:chExt cx="1542625" cy="1562100"/>
          </a:xfrm>
          <a:solidFill>
            <a:schemeClr val="tx1">
              <a:lumMod val="75000"/>
            </a:schemeClr>
          </a:solidFill>
        </p:grpSpPr>
        <p:sp>
          <p:nvSpPr>
            <p:cNvPr id="28" name="Oval 27">
              <a:extLst>
                <a:ext uri="{FF2B5EF4-FFF2-40B4-BE49-F238E27FC236}">
                  <a16:creationId xmlns:a16="http://schemas.microsoft.com/office/drawing/2014/main" id="{84037074-7F18-7A47-9B36-A9B6AFF92B18}"/>
                </a:ext>
              </a:extLst>
            </p:cNvPr>
            <p:cNvSpPr/>
            <p:nvPr/>
          </p:nvSpPr>
          <p:spPr>
            <a:xfrm>
              <a:off x="5867400" y="774700"/>
              <a:ext cx="1536700" cy="1562100"/>
            </a:xfrm>
            <a:prstGeom prst="ellipse">
              <a:avLst/>
            </a:prstGeom>
            <a:solidFill>
              <a:schemeClr val="accent1">
                <a:lumMod val="60000"/>
                <a:lumOff val="40000"/>
              </a:schemeClr>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a:p>
          </p:txBody>
        </p:sp>
        <p:sp>
          <p:nvSpPr>
            <p:cNvPr id="29" name="TextBox 28">
              <a:extLst>
                <a:ext uri="{FF2B5EF4-FFF2-40B4-BE49-F238E27FC236}">
                  <a16:creationId xmlns:a16="http://schemas.microsoft.com/office/drawing/2014/main" id="{641C05E9-8060-7647-951B-C4998FC033F1}"/>
                </a:ext>
              </a:extLst>
            </p:cNvPr>
            <p:cNvSpPr txBox="1"/>
            <p:nvPr/>
          </p:nvSpPr>
          <p:spPr>
            <a:xfrm>
              <a:off x="5861475" y="987770"/>
              <a:ext cx="1536700" cy="992724"/>
            </a:xfrm>
            <a:prstGeom prst="rect">
              <a:avLst/>
            </a:prstGeom>
            <a:noFill/>
          </p:spPr>
          <p:txBody>
            <a:bodyPr wrap="square" rtlCol="0">
              <a:spAutoFit/>
            </a:bodyPr>
            <a:lstStyle/>
            <a:p>
              <a:pPr algn="ctr"/>
              <a:r>
                <a:rPr lang="en-US" sz="2667" dirty="0">
                  <a:latin typeface="Calibri" panose="020F0502020204030204" pitchFamily="34" charset="0"/>
                  <a:cs typeface="Calibri" panose="020F0502020204030204" pitchFamily="34" charset="0"/>
                </a:rPr>
                <a:t>Mental Health Partnerships</a:t>
              </a:r>
            </a:p>
          </p:txBody>
        </p:sp>
      </p:grpSp>
    </p:spTree>
    <p:extLst>
      <p:ext uri="{BB962C8B-B14F-4D97-AF65-F5344CB8AC3E}">
        <p14:creationId xmlns:p14="http://schemas.microsoft.com/office/powerpoint/2010/main" val="364780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50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1"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2" fill="hold" nodeType="afterEffect">
                                  <p:stCondLst>
                                    <p:cond delay="5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8" fill="hold" nodeType="afterEffect">
                                  <p:stCondLst>
                                    <p:cond delay="5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3" fill="hold" nodeType="afterEffect">
                                  <p:stCondLst>
                                    <p:cond delay="5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1+#ppt_w/2"/>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childTnLst>
                          </p:cTn>
                        </p:par>
                        <p:par>
                          <p:cTn id="39" fill="hold">
                            <p:stCondLst>
                              <p:cond delay="7000"/>
                            </p:stCondLst>
                            <p:childTnLst>
                              <p:par>
                                <p:cTn id="40" presetID="2" presetClass="entr" presetSubtype="9" fill="hold" nodeType="afterEffect">
                                  <p:stCondLst>
                                    <p:cond delay="5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0-#ppt_w/2"/>
                                          </p:val>
                                        </p:tav>
                                        <p:tav tm="100000">
                                          <p:val>
                                            <p:strVal val="#ppt_x"/>
                                          </p:val>
                                        </p:tav>
                                      </p:tavLst>
                                    </p:anim>
                                    <p:anim calcmode="lin" valueType="num">
                                      <p:cBhvr additive="base">
                                        <p:cTn id="4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7764" y="1746471"/>
            <a:ext cx="8596668" cy="5627076"/>
          </a:xfrm>
        </p:spPr>
        <p:txBody>
          <a:bodyPr>
            <a:normAutofit/>
          </a:bodyPr>
          <a:lstStyle/>
          <a:p>
            <a:pPr marL="152396" indent="0" algn="ctr">
              <a:spcBef>
                <a:spcPts val="0"/>
              </a:spcBef>
              <a:buNone/>
            </a:pPr>
            <a:r>
              <a:rPr lang="en-US" altLang="en-US" sz="4800" dirty="0">
                <a:solidFill>
                  <a:schemeClr val="tx2">
                    <a:lumMod val="50000"/>
                  </a:schemeClr>
                </a:solidFill>
                <a:ea typeface="ＭＳ Ｐゴシック" panose="020B0600070205080204" pitchFamily="34" charset="-128"/>
              </a:rPr>
              <a:t>“It is not the </a:t>
            </a:r>
            <a:r>
              <a:rPr lang="en-US" altLang="en-US" sz="4800" b="1" dirty="0">
                <a:solidFill>
                  <a:schemeClr val="tx2">
                    <a:lumMod val="50000"/>
                  </a:schemeClr>
                </a:solidFill>
                <a:ea typeface="ＭＳ Ｐゴシック" panose="020B0600070205080204" pitchFamily="34" charset="-128"/>
              </a:rPr>
              <a:t>pace</a:t>
            </a:r>
            <a:r>
              <a:rPr lang="en-US" altLang="en-US" sz="4800" dirty="0">
                <a:solidFill>
                  <a:schemeClr val="tx2">
                    <a:lumMod val="50000"/>
                  </a:schemeClr>
                </a:solidFill>
                <a:ea typeface="ＭＳ Ｐゴシック" panose="020B0600070205080204" pitchFamily="34" charset="-128"/>
              </a:rPr>
              <a:t> of change that is the culprit, </a:t>
            </a:r>
          </a:p>
          <a:p>
            <a:pPr marL="152396" indent="0" algn="ctr">
              <a:spcBef>
                <a:spcPts val="0"/>
              </a:spcBef>
              <a:buNone/>
            </a:pPr>
            <a:r>
              <a:rPr lang="en-US" altLang="en-US" sz="4800" dirty="0">
                <a:solidFill>
                  <a:schemeClr val="tx2">
                    <a:lumMod val="50000"/>
                  </a:schemeClr>
                </a:solidFill>
                <a:ea typeface="ＭＳ Ｐゴシック" panose="020B0600070205080204" pitchFamily="34" charset="-128"/>
              </a:rPr>
              <a:t>it is the </a:t>
            </a:r>
            <a:r>
              <a:rPr lang="en-US" altLang="en-US" sz="4800" b="1" dirty="0">
                <a:solidFill>
                  <a:schemeClr val="tx2">
                    <a:lumMod val="50000"/>
                  </a:schemeClr>
                </a:solidFill>
                <a:ea typeface="ＭＳ Ｐゴシック" panose="020B0600070205080204" pitchFamily="34" charset="-128"/>
              </a:rPr>
              <a:t>piecemealness</a:t>
            </a:r>
            <a:r>
              <a:rPr lang="en-US" altLang="en-US" sz="4800" dirty="0">
                <a:solidFill>
                  <a:schemeClr val="tx2">
                    <a:lumMod val="50000"/>
                  </a:schemeClr>
                </a:solidFill>
                <a:ea typeface="ＭＳ Ｐゴシック" panose="020B0600070205080204" pitchFamily="34" charset="-128"/>
              </a:rPr>
              <a:t> </a:t>
            </a:r>
          </a:p>
          <a:p>
            <a:pPr marL="152396" indent="0" algn="ctr">
              <a:spcBef>
                <a:spcPts val="0"/>
              </a:spcBef>
              <a:buNone/>
            </a:pPr>
            <a:r>
              <a:rPr lang="en-US" altLang="en-US" sz="4800" dirty="0">
                <a:solidFill>
                  <a:schemeClr val="tx2">
                    <a:lumMod val="50000"/>
                  </a:schemeClr>
                </a:solidFill>
                <a:ea typeface="ＭＳ Ｐゴシック" panose="020B0600070205080204" pitchFamily="34" charset="-128"/>
              </a:rPr>
              <a:t>and </a:t>
            </a:r>
            <a:r>
              <a:rPr lang="en-US" altLang="en-US" sz="4800" b="1" dirty="0">
                <a:solidFill>
                  <a:schemeClr val="tx2">
                    <a:lumMod val="50000"/>
                  </a:schemeClr>
                </a:solidFill>
                <a:ea typeface="ＭＳ Ｐゴシック" panose="020B0600070205080204" pitchFamily="34" charset="-128"/>
              </a:rPr>
              <a:t>fragmentation</a:t>
            </a:r>
            <a:r>
              <a:rPr lang="en-US" altLang="en-US" sz="4800" dirty="0">
                <a:solidFill>
                  <a:schemeClr val="tx2">
                    <a:lumMod val="50000"/>
                  </a:schemeClr>
                </a:solidFill>
                <a:ea typeface="ＭＳ Ｐゴシック" panose="020B0600070205080204" pitchFamily="34" charset="-128"/>
              </a:rPr>
              <a:t> </a:t>
            </a:r>
          </a:p>
          <a:p>
            <a:pPr marL="152396" indent="0" algn="ctr">
              <a:spcBef>
                <a:spcPts val="0"/>
              </a:spcBef>
              <a:buNone/>
            </a:pPr>
            <a:r>
              <a:rPr lang="en-US" altLang="en-US" sz="4800" dirty="0">
                <a:solidFill>
                  <a:schemeClr val="tx2">
                    <a:lumMod val="50000"/>
                  </a:schemeClr>
                </a:solidFill>
                <a:ea typeface="ＭＳ Ｐゴシック" panose="020B0600070205080204" pitchFamily="34" charset="-128"/>
              </a:rPr>
              <a:t>that wears us down.”</a:t>
            </a:r>
          </a:p>
          <a:p>
            <a:pPr marL="152396" indent="0" algn="ctr">
              <a:spcBef>
                <a:spcPts val="0"/>
              </a:spcBef>
              <a:buNone/>
            </a:pPr>
            <a:endParaRPr lang="en-US" sz="4800" dirty="0">
              <a:solidFill>
                <a:schemeClr val="tx2">
                  <a:lumMod val="50000"/>
                </a:schemeClr>
              </a:solidFill>
            </a:endParaRPr>
          </a:p>
          <a:p>
            <a:pPr marL="152396" indent="0" algn="ctr">
              <a:spcBef>
                <a:spcPts val="0"/>
              </a:spcBef>
              <a:buNone/>
            </a:pPr>
            <a:r>
              <a:rPr lang="en-US" sz="1867" i="1" dirty="0">
                <a:solidFill>
                  <a:schemeClr val="tx2">
                    <a:lumMod val="50000"/>
                  </a:schemeClr>
                </a:solidFill>
              </a:rPr>
              <a:t>Fullen, 2003</a:t>
            </a:r>
          </a:p>
        </p:txBody>
      </p:sp>
      <p:sp>
        <p:nvSpPr>
          <p:cNvPr id="4" name="Shape 182">
            <a:extLst>
              <a:ext uri="{FF2B5EF4-FFF2-40B4-BE49-F238E27FC236}">
                <a16:creationId xmlns:a16="http://schemas.microsoft.com/office/drawing/2014/main" id="{7D3F9A47-41E9-3A42-9FF6-3DCDF46C9BAC}"/>
              </a:ext>
            </a:extLst>
          </p:cNvPr>
          <p:cNvSpPr txBox="1">
            <a:spLocks noGrp="1"/>
          </p:cNvSpPr>
          <p:nvPr>
            <p:ph type="title"/>
          </p:nvPr>
        </p:nvSpPr>
        <p:spPr>
          <a:xfrm>
            <a:off x="152400" y="260701"/>
            <a:ext cx="11360800" cy="943200"/>
          </a:xfrm>
          <a:prstGeom prst="rect">
            <a:avLst/>
          </a:prstGeom>
        </p:spPr>
        <p:txBody>
          <a:bodyPr spcFirstLastPara="1" vert="horz" wrap="square" lIns="121900" tIns="121900" rIns="121900" bIns="121900" rtlCol="0" anchor="t" anchorCtr="0">
            <a:noAutofit/>
          </a:bodyPr>
          <a:lstStyle/>
          <a:p>
            <a:r>
              <a:rPr lang="en" sz="4400" b="1">
                <a:solidFill>
                  <a:schemeClr val="accent6">
                    <a:lumMod val="50000"/>
                  </a:schemeClr>
                </a:solidFill>
              </a:rPr>
              <a:t>1. Alignment</a:t>
            </a:r>
            <a:endParaRPr sz="4400" b="1" dirty="0">
              <a:solidFill>
                <a:schemeClr val="accent6">
                  <a:lumMod val="50000"/>
                </a:schemeClr>
              </a:solidFill>
            </a:endParaRPr>
          </a:p>
        </p:txBody>
      </p:sp>
    </p:spTree>
    <p:extLst>
      <p:ext uri="{BB962C8B-B14F-4D97-AF65-F5344CB8AC3E}">
        <p14:creationId xmlns:p14="http://schemas.microsoft.com/office/powerpoint/2010/main" val="3689908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8DDF6-5531-C940-80AB-69CD71B2044B}"/>
              </a:ext>
            </a:extLst>
          </p:cNvPr>
          <p:cNvSpPr>
            <a:spLocks noGrp="1"/>
          </p:cNvSpPr>
          <p:nvPr>
            <p:ph type="title"/>
          </p:nvPr>
        </p:nvSpPr>
        <p:spPr>
          <a:xfrm>
            <a:off x="479685" y="322082"/>
            <a:ext cx="11471600" cy="1326360"/>
          </a:xfrm>
        </p:spPr>
        <p:txBody>
          <a:bodyPr>
            <a:noAutofit/>
          </a:bodyPr>
          <a:lstStyle/>
          <a:p>
            <a:r>
              <a:rPr lang="en-US" sz="4400" b="1" dirty="0">
                <a:solidFill>
                  <a:schemeClr val="accent6">
                    <a:lumMod val="50000"/>
                  </a:schemeClr>
                </a:solidFill>
              </a:rPr>
              <a:t>1. Alignment: Create Inventory of Related Initiatives</a:t>
            </a:r>
            <a:br>
              <a:rPr lang="en-US" sz="4400" b="1" dirty="0">
                <a:solidFill>
                  <a:schemeClr val="accent6">
                    <a:lumMod val="50000"/>
                  </a:schemeClr>
                </a:solidFill>
              </a:rPr>
            </a:br>
            <a:r>
              <a:rPr lang="en-US" sz="4400" b="1" dirty="0">
                <a:solidFill>
                  <a:schemeClr val="accent6">
                    <a:lumMod val="50000"/>
                  </a:schemeClr>
                </a:solidFill>
              </a:rPr>
              <a:t>	</a:t>
            </a:r>
          </a:p>
        </p:txBody>
      </p:sp>
      <p:pic>
        <p:nvPicPr>
          <p:cNvPr id="5" name="Picture 4">
            <a:hlinkClick r:id="rId3"/>
            <a:extLst>
              <a:ext uri="{FF2B5EF4-FFF2-40B4-BE49-F238E27FC236}">
                <a16:creationId xmlns:a16="http://schemas.microsoft.com/office/drawing/2014/main" id="{2DFCFB98-2093-DB4C-B5ED-DE8A520B4CB5}"/>
              </a:ext>
            </a:extLst>
          </p:cNvPr>
          <p:cNvPicPr>
            <a:picLocks noChangeAspect="1"/>
          </p:cNvPicPr>
          <p:nvPr/>
        </p:nvPicPr>
        <p:blipFill>
          <a:blip r:embed="rId4"/>
          <a:stretch>
            <a:fillRect/>
          </a:stretch>
        </p:blipFill>
        <p:spPr>
          <a:xfrm>
            <a:off x="1294289" y="1648442"/>
            <a:ext cx="9380513" cy="4986206"/>
          </a:xfrm>
          <a:prstGeom prst="rect">
            <a:avLst/>
          </a:prstGeom>
        </p:spPr>
      </p:pic>
    </p:spTree>
    <p:extLst>
      <p:ext uri="{BB962C8B-B14F-4D97-AF65-F5344CB8AC3E}">
        <p14:creationId xmlns:p14="http://schemas.microsoft.com/office/powerpoint/2010/main" val="2352782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BEBE-FCAB-E74A-8830-9DC38AC54A78}"/>
              </a:ext>
            </a:extLst>
          </p:cNvPr>
          <p:cNvSpPr>
            <a:spLocks noGrp="1"/>
          </p:cNvSpPr>
          <p:nvPr>
            <p:ph type="title"/>
          </p:nvPr>
        </p:nvSpPr>
        <p:spPr/>
        <p:txBody>
          <a:bodyPr/>
          <a:lstStyle/>
          <a:p>
            <a:r>
              <a:rPr lang="en-US" b="1" dirty="0">
                <a:solidFill>
                  <a:schemeClr val="accent6">
                    <a:lumMod val="50000"/>
                  </a:schemeClr>
                </a:solidFill>
              </a:rPr>
              <a:t>1. Alignment</a:t>
            </a:r>
            <a:endParaRPr lang="en-US" dirty="0"/>
          </a:p>
        </p:txBody>
      </p:sp>
      <p:sp>
        <p:nvSpPr>
          <p:cNvPr id="3" name="Content Placeholder 2">
            <a:extLst>
              <a:ext uri="{FF2B5EF4-FFF2-40B4-BE49-F238E27FC236}">
                <a16:creationId xmlns:a16="http://schemas.microsoft.com/office/drawing/2014/main" id="{57C9DD55-160C-FF41-8591-B4CB209C82D4}"/>
              </a:ext>
            </a:extLst>
          </p:cNvPr>
          <p:cNvSpPr>
            <a:spLocks noGrp="1"/>
          </p:cNvSpPr>
          <p:nvPr>
            <p:ph idx="1"/>
          </p:nvPr>
        </p:nvSpPr>
        <p:spPr/>
        <p:txBody>
          <a:bodyPr>
            <a:normAutofit/>
          </a:bodyPr>
          <a:lstStyle/>
          <a:p>
            <a:r>
              <a:rPr lang="en-US" sz="3600" dirty="0"/>
              <a:t>Conversation Starters:</a:t>
            </a:r>
          </a:p>
          <a:p>
            <a:pPr lvl="1"/>
            <a:r>
              <a:rPr lang="en-US" dirty="0"/>
              <a:t>What social/emotional/behavioral innovations are you implementing? How many are being put in place at the same time?</a:t>
            </a:r>
          </a:p>
          <a:p>
            <a:pPr lvl="1"/>
            <a:r>
              <a:rPr lang="en-US" dirty="0"/>
              <a:t>Do staff receive a consistent message about the priorities of the district/school?</a:t>
            </a:r>
          </a:p>
          <a:p>
            <a:pPr lvl="1"/>
            <a:r>
              <a:rPr lang="en-US" dirty="0"/>
              <a:t>What challenges are you experiencing with alignment?</a:t>
            </a:r>
          </a:p>
          <a:p>
            <a:pPr lvl="1"/>
            <a:r>
              <a:rPr lang="en-US" dirty="0"/>
              <a:t>How can you help promote the message that many initiatives/programs can be aligned under the PBIS framework (and will be more likely to sustain this way)?</a:t>
            </a:r>
          </a:p>
          <a:p>
            <a:r>
              <a:rPr lang="en-US" dirty="0"/>
              <a:t>Take time to complete Inventory of Related Initiatives (optional)</a:t>
            </a:r>
          </a:p>
          <a:p>
            <a:pPr lvl="1"/>
            <a:endParaRPr lang="en-US" sz="3200" dirty="0"/>
          </a:p>
        </p:txBody>
      </p:sp>
    </p:spTree>
    <p:extLst>
      <p:ext uri="{BB962C8B-B14F-4D97-AF65-F5344CB8AC3E}">
        <p14:creationId xmlns:p14="http://schemas.microsoft.com/office/powerpoint/2010/main" val="586402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960F3-C3F7-A248-872F-F1E3020F6F6D}"/>
              </a:ext>
            </a:extLst>
          </p:cNvPr>
          <p:cNvSpPr>
            <a:spLocks noGrp="1"/>
          </p:cNvSpPr>
          <p:nvPr>
            <p:ph type="title"/>
          </p:nvPr>
        </p:nvSpPr>
        <p:spPr/>
        <p:txBody>
          <a:bodyPr>
            <a:normAutofit/>
          </a:bodyPr>
          <a:lstStyle/>
          <a:p>
            <a:r>
              <a:rPr lang="en-US" b="1" dirty="0">
                <a:solidFill>
                  <a:schemeClr val="accent6">
                    <a:lumMod val="50000"/>
                  </a:schemeClr>
                </a:solidFill>
              </a:rPr>
              <a:t>2. Analyzing, Utilizing, and Reporting Fidelity + Outcome Data</a:t>
            </a:r>
          </a:p>
        </p:txBody>
      </p:sp>
      <p:sp>
        <p:nvSpPr>
          <p:cNvPr id="3" name="Content Placeholder 2">
            <a:extLst>
              <a:ext uri="{FF2B5EF4-FFF2-40B4-BE49-F238E27FC236}">
                <a16:creationId xmlns:a16="http://schemas.microsoft.com/office/drawing/2014/main" id="{DA8F9A2B-FDCA-BF42-B8EA-C7AA86FC39FF}"/>
              </a:ext>
            </a:extLst>
          </p:cNvPr>
          <p:cNvSpPr>
            <a:spLocks noGrp="1"/>
          </p:cNvSpPr>
          <p:nvPr>
            <p:ph idx="1"/>
          </p:nvPr>
        </p:nvSpPr>
        <p:spPr/>
        <p:txBody>
          <a:bodyPr>
            <a:normAutofit fontScale="92500" lnSpcReduction="10000"/>
          </a:bodyPr>
          <a:lstStyle/>
          <a:p>
            <a:pPr marL="0" indent="0" fontAlgn="base">
              <a:buNone/>
            </a:pPr>
            <a:r>
              <a:rPr lang="en-US" b="1" dirty="0"/>
              <a:t>TFI</a:t>
            </a:r>
          </a:p>
          <a:p>
            <a:pPr fontAlgn="base"/>
            <a:r>
              <a:rPr lang="en-US" dirty="0"/>
              <a:t>Review your </a:t>
            </a:r>
            <a:r>
              <a:rPr lang="en-US" b="1" dirty="0"/>
              <a:t>Scale and Subscale Reports</a:t>
            </a:r>
            <a:r>
              <a:rPr lang="en-US" dirty="0"/>
              <a:t>. Find which scales and subscales scored best and which ones scored lowest.</a:t>
            </a:r>
          </a:p>
          <a:p>
            <a:pPr fontAlgn="base"/>
            <a:r>
              <a:rPr lang="en-US" dirty="0"/>
              <a:t>Look at the </a:t>
            </a:r>
            <a:r>
              <a:rPr lang="en-US" b="1" dirty="0"/>
              <a:t>Items Report</a:t>
            </a:r>
            <a:r>
              <a:rPr lang="en-US" dirty="0"/>
              <a:t>. For the subscales with the best scores, write down the top three items you think your team should commit to </a:t>
            </a:r>
            <a:r>
              <a:rPr lang="en-US" b="1" dirty="0"/>
              <a:t>sustaining</a:t>
            </a:r>
            <a:r>
              <a:rPr lang="en-US" dirty="0"/>
              <a:t> next year. For the subscales with the lowest scores, write down the three items you’ll want to be sure the team discusses further on how to improve them next year. Add these to your </a:t>
            </a:r>
            <a:r>
              <a:rPr lang="en-US" b="1" dirty="0"/>
              <a:t>action plan</a:t>
            </a:r>
            <a:r>
              <a:rPr lang="en-US" dirty="0"/>
              <a:t>.</a:t>
            </a:r>
          </a:p>
          <a:p>
            <a:pPr marL="0" indent="0" fontAlgn="base">
              <a:buNone/>
            </a:pPr>
            <a:r>
              <a:rPr lang="en-US" b="1" dirty="0"/>
              <a:t>SAS</a:t>
            </a:r>
          </a:p>
          <a:p>
            <a:pPr fontAlgn="base"/>
            <a:r>
              <a:rPr lang="en-US" dirty="0"/>
              <a:t>Using SAS summary form, list </a:t>
            </a:r>
            <a:r>
              <a:rPr lang="en-US" b="1" dirty="0"/>
              <a:t>strengths and weaknesses</a:t>
            </a:r>
            <a:r>
              <a:rPr lang="en-US" dirty="0"/>
              <a:t>.</a:t>
            </a:r>
          </a:p>
          <a:p>
            <a:pPr fontAlgn="base"/>
            <a:r>
              <a:rPr lang="en-US" dirty="0"/>
              <a:t>Circle </a:t>
            </a:r>
            <a:r>
              <a:rPr lang="en-US" b="1" dirty="0"/>
              <a:t>priorities</a:t>
            </a:r>
            <a:r>
              <a:rPr lang="en-US" dirty="0"/>
              <a:t> and add to your </a:t>
            </a:r>
            <a:r>
              <a:rPr lang="en-US" b="1" dirty="0"/>
              <a:t>action plan</a:t>
            </a:r>
            <a:r>
              <a:rPr lang="en-US" dirty="0"/>
              <a:t>.</a:t>
            </a:r>
          </a:p>
          <a:p>
            <a:endParaRPr lang="en-US" dirty="0"/>
          </a:p>
        </p:txBody>
      </p:sp>
    </p:spTree>
    <p:extLst>
      <p:ext uri="{BB962C8B-B14F-4D97-AF65-F5344CB8AC3E}">
        <p14:creationId xmlns:p14="http://schemas.microsoft.com/office/powerpoint/2010/main" val="977152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FD26D86E-7B3A-CB4F-B6A3-F086DCA07955}"/>
              </a:ext>
            </a:extLst>
          </p:cNvPr>
          <p:cNvSpPr>
            <a:spLocks noGrp="1"/>
          </p:cNvSpPr>
          <p:nvPr>
            <p:ph type="title"/>
          </p:nvPr>
        </p:nvSpPr>
        <p:spPr>
          <a:xfrm>
            <a:off x="339780" y="208849"/>
            <a:ext cx="5120114" cy="1692794"/>
          </a:xfrm>
        </p:spPr>
        <p:txBody>
          <a:bodyPr>
            <a:normAutofit/>
          </a:bodyPr>
          <a:lstStyle/>
          <a:p>
            <a:r>
              <a:rPr lang="en-US" altLang="en-US" b="1" dirty="0">
                <a:solidFill>
                  <a:schemeClr val="accent6">
                    <a:lumMod val="50000"/>
                  </a:schemeClr>
                </a:solidFill>
                <a:ea typeface="ＭＳ Ｐゴシック" panose="020B0600070205080204" pitchFamily="34" charset="-128"/>
              </a:rPr>
              <a:t>Agenda</a:t>
            </a:r>
          </a:p>
        </p:txBody>
      </p:sp>
      <p:sp>
        <p:nvSpPr>
          <p:cNvPr id="32770" name="Content Placeholder 2">
            <a:extLst>
              <a:ext uri="{FF2B5EF4-FFF2-40B4-BE49-F238E27FC236}">
                <a16:creationId xmlns:a16="http://schemas.microsoft.com/office/drawing/2014/main" id="{96E2B64F-C83D-E84D-A28E-AC989361757B}"/>
              </a:ext>
            </a:extLst>
          </p:cNvPr>
          <p:cNvSpPr>
            <a:spLocks noGrp="1"/>
          </p:cNvSpPr>
          <p:nvPr>
            <p:ph idx="1"/>
          </p:nvPr>
        </p:nvSpPr>
        <p:spPr>
          <a:xfrm>
            <a:off x="357809" y="1437776"/>
            <a:ext cx="5102085" cy="5211375"/>
          </a:xfrm>
        </p:spPr>
        <p:txBody>
          <a:bodyPr>
            <a:normAutofit lnSpcReduction="10000"/>
          </a:bodyPr>
          <a:lstStyle/>
          <a:p>
            <a:r>
              <a:rPr lang="en-US" altLang="en-US" dirty="0">
                <a:ea typeface="ＭＳ Ｐゴシック" panose="020B0600070205080204" pitchFamily="34" charset="-128"/>
              </a:rPr>
              <a:t>Introductory Warm-up </a:t>
            </a:r>
          </a:p>
          <a:p>
            <a:r>
              <a:rPr lang="en-US" altLang="en-US" dirty="0">
                <a:ea typeface="ＭＳ Ｐゴシック" panose="020B0600070205080204" pitchFamily="34" charset="-128"/>
              </a:rPr>
              <a:t>Topic: Using PBIS Data </a:t>
            </a:r>
            <a:r>
              <a:rPr lang="en-US" altLang="en-US" b="1" i="1" dirty="0">
                <a:ea typeface="ＭＳ Ｐゴシック" panose="020B0600070205080204" pitchFamily="34" charset="-128"/>
              </a:rPr>
              <a:t>and </a:t>
            </a:r>
            <a:r>
              <a:rPr lang="en-US" altLang="en-US" dirty="0">
                <a:ea typeface="ＭＳ Ｐゴシック" panose="020B0600070205080204" pitchFamily="34" charset="-128"/>
              </a:rPr>
              <a:t>Reflection to Make Effective Decisions </a:t>
            </a:r>
          </a:p>
          <a:p>
            <a:r>
              <a:rPr lang="en-US" altLang="en-US" dirty="0">
                <a:ea typeface="ＭＳ Ｐゴシック" panose="020B0600070205080204" pitchFamily="34" charset="-128"/>
              </a:rPr>
              <a:t>VTPBIS Spring Report Highlights</a:t>
            </a:r>
          </a:p>
          <a:p>
            <a:r>
              <a:rPr lang="en-US" altLang="en-US" dirty="0">
                <a:ea typeface="ＭＳ Ｐゴシック" panose="020B0600070205080204" pitchFamily="34" charset="-128"/>
              </a:rPr>
              <a:t>Networking Sessions and Action Planning </a:t>
            </a:r>
          </a:p>
          <a:p>
            <a:r>
              <a:rPr lang="en-US" altLang="en-US" dirty="0">
                <a:ea typeface="ＭＳ Ｐゴシック" charset="-128"/>
              </a:rPr>
              <a:t>Important VTPBIS Updates </a:t>
            </a:r>
          </a:p>
          <a:p>
            <a:r>
              <a:rPr lang="en-US" altLang="en-US" dirty="0">
                <a:ea typeface="ＭＳ Ｐゴシック" charset="-128"/>
              </a:rPr>
              <a:t>Lunch on your own </a:t>
            </a:r>
          </a:p>
          <a:p>
            <a:r>
              <a:rPr lang="en-US" altLang="en-US" dirty="0">
                <a:ea typeface="ＭＳ Ｐゴシック" charset="-128"/>
              </a:rPr>
              <a:t>(Optional) Additional networking session or team time</a:t>
            </a:r>
            <a:endParaRPr lang="en-US" altLang="en-US" dirty="0">
              <a:ea typeface="ＭＳ Ｐゴシック" panose="020B0600070205080204" pitchFamily="34" charset="-128"/>
            </a:endParaRPr>
          </a:p>
        </p:txBody>
      </p:sp>
      <p:pic>
        <p:nvPicPr>
          <p:cNvPr id="5" name="Picture 4">
            <a:extLst>
              <a:ext uri="{FF2B5EF4-FFF2-40B4-BE49-F238E27FC236}">
                <a16:creationId xmlns:a16="http://schemas.microsoft.com/office/drawing/2014/main" id="{E6B005F6-C0FA-2245-A8E8-8CFCECA31C2F}"/>
              </a:ext>
            </a:extLst>
          </p:cNvPr>
          <p:cNvPicPr>
            <a:picLocks noChangeAspect="1"/>
          </p:cNvPicPr>
          <p:nvPr/>
        </p:nvPicPr>
        <p:blipFill rotWithShape="1">
          <a:blip r:embed="rId3"/>
          <a:srcRect t="12594" r="10955" b="32065"/>
          <a:stretch/>
        </p:blipFill>
        <p:spPr>
          <a:xfrm>
            <a:off x="5459894" y="1782304"/>
            <a:ext cx="6383877" cy="2975676"/>
          </a:xfrm>
          <a:prstGeom prst="rect">
            <a:avLst/>
          </a:prstGeom>
        </p:spPr>
      </p:pic>
    </p:spTree>
    <p:extLst>
      <p:ext uri="{BB962C8B-B14F-4D97-AF65-F5344CB8AC3E}">
        <p14:creationId xmlns:p14="http://schemas.microsoft.com/office/powerpoint/2010/main" val="126483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14018-6162-754D-9DB6-A92BE434D180}"/>
              </a:ext>
            </a:extLst>
          </p:cNvPr>
          <p:cNvSpPr>
            <a:spLocks noGrp="1"/>
          </p:cNvSpPr>
          <p:nvPr>
            <p:ph type="title"/>
          </p:nvPr>
        </p:nvSpPr>
        <p:spPr/>
        <p:txBody>
          <a:bodyPr/>
          <a:lstStyle/>
          <a:p>
            <a:pPr>
              <a:defRPr/>
            </a:pPr>
            <a:r>
              <a:rPr lang="en-US" b="1" dirty="0">
                <a:solidFill>
                  <a:schemeClr val="accent6">
                    <a:lumMod val="50000"/>
                  </a:schemeClr>
                </a:solidFill>
              </a:rPr>
              <a:t>2. Analyzing, Utilizing, and Reporting Fidelity + Outcome Data</a:t>
            </a:r>
          </a:p>
        </p:txBody>
      </p:sp>
      <p:sp>
        <p:nvSpPr>
          <p:cNvPr id="3" name="Content Placeholder 2">
            <a:extLst>
              <a:ext uri="{FF2B5EF4-FFF2-40B4-BE49-F238E27FC236}">
                <a16:creationId xmlns:a16="http://schemas.microsoft.com/office/drawing/2014/main" id="{BD171B78-D0FE-F24C-9D50-82CCBCBBB1AC}"/>
              </a:ext>
            </a:extLst>
          </p:cNvPr>
          <p:cNvSpPr>
            <a:spLocks noGrp="1"/>
          </p:cNvSpPr>
          <p:nvPr>
            <p:ph sz="half" idx="1"/>
          </p:nvPr>
        </p:nvSpPr>
        <p:spPr/>
        <p:txBody>
          <a:bodyPr>
            <a:normAutofit fontScale="92500" lnSpcReduction="10000"/>
          </a:bodyPr>
          <a:lstStyle/>
          <a:p>
            <a:r>
              <a:rPr lang="en-US" dirty="0"/>
              <a:t>Who are your </a:t>
            </a:r>
            <a:r>
              <a:rPr lang="en-US" b="1" dirty="0"/>
              <a:t>stakeholders</a:t>
            </a:r>
            <a:r>
              <a:rPr lang="en-US" dirty="0"/>
              <a:t>?</a:t>
            </a:r>
          </a:p>
          <a:p>
            <a:r>
              <a:rPr lang="en-US" b="1" dirty="0"/>
              <a:t>What data </a:t>
            </a:r>
            <a:r>
              <a:rPr lang="en-US" dirty="0"/>
              <a:t>should you share?</a:t>
            </a:r>
          </a:p>
          <a:p>
            <a:pPr lvl="1"/>
            <a:r>
              <a:rPr lang="en-US" dirty="0"/>
              <a:t>Fidelity Data</a:t>
            </a:r>
          </a:p>
          <a:p>
            <a:pPr lvl="2"/>
            <a:r>
              <a:rPr lang="en-US" dirty="0"/>
              <a:t>TFI</a:t>
            </a:r>
          </a:p>
          <a:p>
            <a:pPr lvl="2"/>
            <a:r>
              <a:rPr lang="en-US" dirty="0"/>
              <a:t>SAS</a:t>
            </a:r>
          </a:p>
          <a:p>
            <a:pPr lvl="1"/>
            <a:r>
              <a:rPr lang="en-US" dirty="0"/>
              <a:t>Outcome Data</a:t>
            </a:r>
          </a:p>
          <a:p>
            <a:pPr lvl="2"/>
            <a:r>
              <a:rPr lang="en-US" dirty="0"/>
              <a:t>ODRs</a:t>
            </a:r>
          </a:p>
          <a:p>
            <a:pPr lvl="2"/>
            <a:r>
              <a:rPr lang="en-US" dirty="0"/>
              <a:t>Climate</a:t>
            </a:r>
          </a:p>
          <a:p>
            <a:pPr lvl="2"/>
            <a:r>
              <a:rPr lang="en-US" dirty="0"/>
              <a:t>Family Engagement</a:t>
            </a:r>
          </a:p>
          <a:p>
            <a:pPr lvl="2"/>
            <a:r>
              <a:rPr lang="en-US" dirty="0"/>
              <a:t>Academics</a:t>
            </a:r>
          </a:p>
          <a:p>
            <a:pPr lvl="2"/>
            <a:r>
              <a:rPr lang="en-US" dirty="0"/>
              <a:t>Graduation rates</a:t>
            </a:r>
          </a:p>
          <a:p>
            <a:pPr lvl="2"/>
            <a:r>
              <a:rPr lang="en-US" dirty="0"/>
              <a:t>Attendance</a:t>
            </a:r>
          </a:p>
          <a:p>
            <a:pPr lvl="2"/>
            <a:r>
              <a:rPr lang="en-US" dirty="0"/>
              <a:t>Staff Retention</a:t>
            </a:r>
          </a:p>
        </p:txBody>
      </p:sp>
      <p:sp>
        <p:nvSpPr>
          <p:cNvPr id="4" name="Content Placeholder 3">
            <a:extLst>
              <a:ext uri="{FF2B5EF4-FFF2-40B4-BE49-F238E27FC236}">
                <a16:creationId xmlns:a16="http://schemas.microsoft.com/office/drawing/2014/main" id="{A6E59CC1-F099-EE4E-9FBA-31E1616B109F}"/>
              </a:ext>
            </a:extLst>
          </p:cNvPr>
          <p:cNvSpPr>
            <a:spLocks noGrp="1"/>
          </p:cNvSpPr>
          <p:nvPr>
            <p:ph sz="half" idx="2"/>
          </p:nvPr>
        </p:nvSpPr>
        <p:spPr>
          <a:xfrm>
            <a:off x="6172200" y="1825625"/>
            <a:ext cx="5181600" cy="4351338"/>
          </a:xfrm>
        </p:spPr>
        <p:txBody>
          <a:bodyPr>
            <a:normAutofit/>
          </a:bodyPr>
          <a:lstStyle/>
          <a:p>
            <a:r>
              <a:rPr lang="en-US" sz="2600" b="1" dirty="0"/>
              <a:t>When</a:t>
            </a:r>
            <a:r>
              <a:rPr lang="en-US" sz="2600" dirty="0"/>
              <a:t> should you share the data?</a:t>
            </a:r>
          </a:p>
          <a:p>
            <a:r>
              <a:rPr lang="en-US" sz="2600" b="1" dirty="0"/>
              <a:t>Where/how</a:t>
            </a:r>
            <a:r>
              <a:rPr lang="en-US" sz="2600" dirty="0"/>
              <a:t> should you share it?</a:t>
            </a:r>
          </a:p>
          <a:p>
            <a:r>
              <a:rPr lang="en-US" sz="2600" b="1" dirty="0"/>
              <a:t>Why</a:t>
            </a:r>
            <a:r>
              <a:rPr lang="en-US" sz="2600" dirty="0"/>
              <a:t> should you share data with stakeholders?</a:t>
            </a:r>
          </a:p>
        </p:txBody>
      </p:sp>
    </p:spTree>
    <p:extLst>
      <p:ext uri="{BB962C8B-B14F-4D97-AF65-F5344CB8AC3E}">
        <p14:creationId xmlns:p14="http://schemas.microsoft.com/office/powerpoint/2010/main" val="2286329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2. Analyzing, Utilizing, and Reporting Fidelity + Outcome Data</a:t>
            </a:r>
            <a:endParaRPr lang="en-US" b="1" dirty="0"/>
          </a:p>
        </p:txBody>
      </p:sp>
      <p:sp>
        <p:nvSpPr>
          <p:cNvPr id="3" name="Content Placeholder 2">
            <a:extLst>
              <a:ext uri="{FF2B5EF4-FFF2-40B4-BE49-F238E27FC236}">
                <a16:creationId xmlns:a16="http://schemas.microsoft.com/office/drawing/2014/main" id="{FF7B4044-C347-6340-A82F-F9E9B0235702}"/>
              </a:ext>
            </a:extLst>
          </p:cNvPr>
          <p:cNvSpPr>
            <a:spLocks noGrp="1"/>
          </p:cNvSpPr>
          <p:nvPr>
            <p:ph idx="1"/>
          </p:nvPr>
        </p:nvSpPr>
        <p:spPr/>
        <p:txBody>
          <a:bodyPr>
            <a:normAutofit/>
          </a:bodyPr>
          <a:lstStyle/>
          <a:p>
            <a:r>
              <a:rPr lang="en-US" sz="3200" dirty="0"/>
              <a:t>Conversation Starters:</a:t>
            </a:r>
          </a:p>
          <a:p>
            <a:pPr lvl="1"/>
            <a:r>
              <a:rPr lang="en-US" sz="2800" b="1" dirty="0"/>
              <a:t>Who</a:t>
            </a:r>
            <a:r>
              <a:rPr lang="en-US" sz="2800" dirty="0"/>
              <a:t> do you share data with currently? What stakeholders are you missing?</a:t>
            </a:r>
          </a:p>
          <a:p>
            <a:pPr lvl="1"/>
            <a:r>
              <a:rPr lang="en-US" sz="2800" dirty="0"/>
              <a:t>What </a:t>
            </a:r>
            <a:r>
              <a:rPr lang="en-US" sz="2800" b="1" dirty="0"/>
              <a:t>methods</a:t>
            </a:r>
            <a:r>
              <a:rPr lang="en-US" sz="2800" dirty="0"/>
              <a:t> have you used to share your data?</a:t>
            </a:r>
          </a:p>
          <a:p>
            <a:pPr lvl="1"/>
            <a:r>
              <a:rPr lang="en-US" sz="2800" dirty="0"/>
              <a:t>What </a:t>
            </a:r>
            <a:r>
              <a:rPr lang="en-US" sz="2800" b="1" dirty="0"/>
              <a:t>outcome data</a:t>
            </a:r>
            <a:r>
              <a:rPr lang="en-US" sz="2800" dirty="0"/>
              <a:t> to you have access to? How can you utilize it?</a:t>
            </a:r>
          </a:p>
          <a:p>
            <a:pPr lvl="1"/>
            <a:endParaRPr lang="en-US" sz="2800" dirty="0"/>
          </a:p>
          <a:p>
            <a:r>
              <a:rPr lang="en-US" sz="3200" dirty="0"/>
              <a:t>Time to create presentations to share data (template provided for staff presentation on fidelity data)</a:t>
            </a:r>
          </a:p>
        </p:txBody>
      </p:sp>
    </p:spTree>
    <p:extLst>
      <p:ext uri="{BB962C8B-B14F-4D97-AF65-F5344CB8AC3E}">
        <p14:creationId xmlns:p14="http://schemas.microsoft.com/office/powerpoint/2010/main" val="1312178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659FE-8CBD-9A46-B80B-E5704ECF8C57}"/>
              </a:ext>
            </a:extLst>
          </p:cNvPr>
          <p:cNvSpPr>
            <a:spLocks noGrp="1"/>
          </p:cNvSpPr>
          <p:nvPr>
            <p:ph type="title"/>
          </p:nvPr>
        </p:nvSpPr>
        <p:spPr/>
        <p:txBody>
          <a:bodyPr/>
          <a:lstStyle/>
          <a:p>
            <a:r>
              <a:rPr lang="en-US" b="1" dirty="0">
                <a:solidFill>
                  <a:schemeClr val="accent6">
                    <a:lumMod val="50000"/>
                  </a:schemeClr>
                </a:solidFill>
              </a:rPr>
              <a:t>3. Family Engagement</a:t>
            </a:r>
            <a:endParaRPr lang="en-US" dirty="0"/>
          </a:p>
        </p:txBody>
      </p:sp>
      <p:sp>
        <p:nvSpPr>
          <p:cNvPr id="3" name="Content Placeholder 2">
            <a:extLst>
              <a:ext uri="{FF2B5EF4-FFF2-40B4-BE49-F238E27FC236}">
                <a16:creationId xmlns:a16="http://schemas.microsoft.com/office/drawing/2014/main" id="{EBFC8B1B-C340-9F4F-A81C-F38E4FA70D7F}"/>
              </a:ext>
            </a:extLst>
          </p:cNvPr>
          <p:cNvSpPr>
            <a:spLocks noGrp="1"/>
          </p:cNvSpPr>
          <p:nvPr>
            <p:ph idx="1"/>
          </p:nvPr>
        </p:nvSpPr>
        <p:spPr/>
        <p:txBody>
          <a:bodyPr>
            <a:normAutofit lnSpcReduction="10000"/>
          </a:bodyPr>
          <a:lstStyle/>
          <a:p>
            <a:pPr marL="0" indent="0" algn="ctr">
              <a:buNone/>
            </a:pPr>
            <a:r>
              <a:rPr lang="en-US" sz="3200" dirty="0"/>
              <a:t>When equal partnerships are in place among children, youth, families, and youth-serving staff and leaders, positive educational, health, mental health, social and occupational outcomes for youth are promoted</a:t>
            </a:r>
          </a:p>
          <a:p>
            <a:pPr marL="0" indent="0" algn="ctr">
              <a:buNone/>
            </a:pPr>
            <a:endParaRPr lang="en-US" sz="3200" dirty="0"/>
          </a:p>
          <a:p>
            <a:pPr marL="0" indent="0" algn="ctr">
              <a:buNone/>
            </a:pPr>
            <a:endParaRPr lang="en-US" sz="3200" dirty="0"/>
          </a:p>
          <a:p>
            <a:pPr marL="0" indent="0" algn="ctr">
              <a:buNone/>
            </a:pPr>
            <a:endParaRPr lang="en-US" sz="3200" dirty="0"/>
          </a:p>
          <a:p>
            <a:pPr marL="0" indent="0" algn="ctr">
              <a:buNone/>
            </a:pPr>
            <a:r>
              <a:rPr lang="en-US" sz="3200" dirty="0">
                <a:hlinkClick r:id="rId2"/>
              </a:rPr>
              <a:t>https://www.pbis.org/Common/Cms/files/pbisresources/Family%20Engagement%20in%20PBIS.pdf</a:t>
            </a:r>
            <a:r>
              <a:rPr lang="en-US" sz="3200" dirty="0"/>
              <a:t> </a:t>
            </a:r>
          </a:p>
        </p:txBody>
      </p:sp>
    </p:spTree>
    <p:extLst>
      <p:ext uri="{BB962C8B-B14F-4D97-AF65-F5344CB8AC3E}">
        <p14:creationId xmlns:p14="http://schemas.microsoft.com/office/powerpoint/2010/main" val="4029843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5C6C-33F6-3342-AEAF-EC50E40A2C43}"/>
              </a:ext>
            </a:extLst>
          </p:cNvPr>
          <p:cNvSpPr>
            <a:spLocks noGrp="1"/>
          </p:cNvSpPr>
          <p:nvPr>
            <p:ph type="title"/>
          </p:nvPr>
        </p:nvSpPr>
        <p:spPr/>
        <p:txBody>
          <a:bodyPr/>
          <a:lstStyle/>
          <a:p>
            <a:r>
              <a:rPr lang="en-US" b="1" dirty="0">
                <a:solidFill>
                  <a:schemeClr val="accent6">
                    <a:lumMod val="50000"/>
                  </a:schemeClr>
                </a:solidFill>
              </a:rPr>
              <a:t>3. Family Engagement</a:t>
            </a:r>
            <a:endParaRPr lang="en-US" dirty="0"/>
          </a:p>
        </p:txBody>
      </p:sp>
      <p:sp>
        <p:nvSpPr>
          <p:cNvPr id="3" name="Content Placeholder 2">
            <a:extLst>
              <a:ext uri="{FF2B5EF4-FFF2-40B4-BE49-F238E27FC236}">
                <a16:creationId xmlns:a16="http://schemas.microsoft.com/office/drawing/2014/main" id="{C570D23F-EE64-A840-8F27-6A9719749BF1}"/>
              </a:ext>
            </a:extLst>
          </p:cNvPr>
          <p:cNvSpPr>
            <a:spLocks noGrp="1"/>
          </p:cNvSpPr>
          <p:nvPr>
            <p:ph idx="1"/>
          </p:nvPr>
        </p:nvSpPr>
        <p:spPr/>
        <p:txBody>
          <a:bodyPr/>
          <a:lstStyle/>
          <a:p>
            <a:r>
              <a:rPr lang="en-US" dirty="0"/>
              <a:t>Family engagement focuses on supporting and empowering family members to engage as equal partners, and using culturally responsive strategies and multidirectional communication that facilitate equal access and opportunity (Mapp &amp; Hong, 2010).</a:t>
            </a:r>
          </a:p>
          <a:p>
            <a:endParaRPr lang="en-US" dirty="0"/>
          </a:p>
          <a:p>
            <a:r>
              <a:rPr lang="en-US" dirty="0"/>
              <a:t>How is this definition different from family involvement?</a:t>
            </a:r>
          </a:p>
        </p:txBody>
      </p:sp>
    </p:spTree>
    <p:extLst>
      <p:ext uri="{BB962C8B-B14F-4D97-AF65-F5344CB8AC3E}">
        <p14:creationId xmlns:p14="http://schemas.microsoft.com/office/powerpoint/2010/main" val="255577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8073-DFEA-1D42-ABD5-1872F89A4BCA}"/>
              </a:ext>
            </a:extLst>
          </p:cNvPr>
          <p:cNvSpPr>
            <a:spLocks noGrp="1"/>
          </p:cNvSpPr>
          <p:nvPr>
            <p:ph type="title"/>
          </p:nvPr>
        </p:nvSpPr>
        <p:spPr/>
        <p:txBody>
          <a:bodyPr/>
          <a:lstStyle/>
          <a:p>
            <a:r>
              <a:rPr lang="en-US" b="1" dirty="0">
                <a:solidFill>
                  <a:schemeClr val="accent6">
                    <a:lumMod val="50000"/>
                  </a:schemeClr>
                </a:solidFill>
              </a:rPr>
              <a:t>3. Family Engagement</a:t>
            </a:r>
            <a:endParaRPr lang="en-US" dirty="0"/>
          </a:p>
        </p:txBody>
      </p:sp>
      <p:sp>
        <p:nvSpPr>
          <p:cNvPr id="3" name="Content Placeholder 2">
            <a:extLst>
              <a:ext uri="{FF2B5EF4-FFF2-40B4-BE49-F238E27FC236}">
                <a16:creationId xmlns:a16="http://schemas.microsoft.com/office/drawing/2014/main" id="{B9CAB666-C1D0-DC43-AF6E-DBD7750A8C04}"/>
              </a:ext>
            </a:extLst>
          </p:cNvPr>
          <p:cNvSpPr>
            <a:spLocks noGrp="1"/>
          </p:cNvSpPr>
          <p:nvPr>
            <p:ph idx="1"/>
          </p:nvPr>
        </p:nvSpPr>
        <p:spPr/>
        <p:txBody>
          <a:bodyPr>
            <a:normAutofit/>
          </a:bodyPr>
          <a:lstStyle/>
          <a:p>
            <a:pPr marL="0" indent="0" algn="ctr">
              <a:buNone/>
            </a:pPr>
            <a:r>
              <a:rPr lang="en-US" sz="3200" dirty="0"/>
              <a:t>Does this ever happen?</a:t>
            </a:r>
          </a:p>
          <a:p>
            <a:pPr marL="0" indent="0" algn="ctr">
              <a:buNone/>
            </a:pPr>
            <a:endParaRPr lang="en-US" sz="3200" dirty="0"/>
          </a:p>
          <a:p>
            <a:pPr marL="0" indent="0" algn="ctr">
              <a:buNone/>
            </a:pPr>
            <a:r>
              <a:rPr lang="en-US" sz="3200" dirty="0"/>
              <a:t>Negative spiraling occurs for families with students with challenging emotional and behavioral problems, which contributes to reduced family engagement, and worsening emotional and behavioral challenges (and reduced family engagement and so on).</a:t>
            </a:r>
          </a:p>
        </p:txBody>
      </p:sp>
    </p:spTree>
    <p:extLst>
      <p:ext uri="{BB962C8B-B14F-4D97-AF65-F5344CB8AC3E}">
        <p14:creationId xmlns:p14="http://schemas.microsoft.com/office/powerpoint/2010/main" val="617242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A764-0E01-B343-BCB3-B601044CC87F}"/>
              </a:ext>
            </a:extLst>
          </p:cNvPr>
          <p:cNvSpPr>
            <a:spLocks noGrp="1"/>
          </p:cNvSpPr>
          <p:nvPr>
            <p:ph type="title"/>
          </p:nvPr>
        </p:nvSpPr>
        <p:spPr/>
        <p:txBody>
          <a:bodyPr/>
          <a:lstStyle/>
          <a:p>
            <a:r>
              <a:rPr lang="en-US" b="1" dirty="0">
                <a:solidFill>
                  <a:schemeClr val="accent6">
                    <a:lumMod val="50000"/>
                  </a:schemeClr>
                </a:solidFill>
              </a:rPr>
              <a:t>3. Family Engagement</a:t>
            </a:r>
            <a:endParaRPr lang="en-US" dirty="0"/>
          </a:p>
        </p:txBody>
      </p:sp>
      <p:sp>
        <p:nvSpPr>
          <p:cNvPr id="3" name="Content Placeholder 2">
            <a:extLst>
              <a:ext uri="{FF2B5EF4-FFF2-40B4-BE49-F238E27FC236}">
                <a16:creationId xmlns:a16="http://schemas.microsoft.com/office/drawing/2014/main" id="{8BFAEC0B-3806-0B4B-A6FE-0863378ADA10}"/>
              </a:ext>
            </a:extLst>
          </p:cNvPr>
          <p:cNvSpPr>
            <a:spLocks noGrp="1"/>
          </p:cNvSpPr>
          <p:nvPr>
            <p:ph idx="1"/>
          </p:nvPr>
        </p:nvSpPr>
        <p:spPr/>
        <p:txBody>
          <a:bodyPr/>
          <a:lstStyle/>
          <a:p>
            <a:r>
              <a:rPr lang="en-US" dirty="0"/>
              <a:t>PBIS families, students, and educators should work together to develop Tier I systems and link school and home practices.</a:t>
            </a:r>
          </a:p>
          <a:p>
            <a:pPr marL="0" indent="0">
              <a:buNone/>
            </a:pPr>
            <a:endParaRPr lang="en-US" dirty="0"/>
          </a:p>
          <a:p>
            <a:r>
              <a:rPr lang="en-US" dirty="0"/>
              <a:t>When concerns arise for individual students, the foundation in terms of relationship-building and use of positive behavior support can be used as a foundation to build individual support systems</a:t>
            </a:r>
          </a:p>
        </p:txBody>
      </p:sp>
    </p:spTree>
    <p:extLst>
      <p:ext uri="{BB962C8B-B14F-4D97-AF65-F5344CB8AC3E}">
        <p14:creationId xmlns:p14="http://schemas.microsoft.com/office/powerpoint/2010/main" val="1917993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94F3-0F95-084A-8372-3B3B31C8D3D5}"/>
              </a:ext>
            </a:extLst>
          </p:cNvPr>
          <p:cNvSpPr>
            <a:spLocks noGrp="1"/>
          </p:cNvSpPr>
          <p:nvPr>
            <p:ph type="title"/>
          </p:nvPr>
        </p:nvSpPr>
        <p:spPr/>
        <p:txBody>
          <a:bodyPr/>
          <a:lstStyle/>
          <a:p>
            <a:r>
              <a:rPr lang="en-US" b="1" dirty="0">
                <a:solidFill>
                  <a:schemeClr val="accent6">
                    <a:lumMod val="50000"/>
                  </a:schemeClr>
                </a:solidFill>
              </a:rPr>
              <a:t>3. Family Engagement</a:t>
            </a:r>
            <a:endParaRPr lang="en-US" dirty="0"/>
          </a:p>
        </p:txBody>
      </p:sp>
      <p:sp>
        <p:nvSpPr>
          <p:cNvPr id="3" name="Content Placeholder 2">
            <a:extLst>
              <a:ext uri="{FF2B5EF4-FFF2-40B4-BE49-F238E27FC236}">
                <a16:creationId xmlns:a16="http://schemas.microsoft.com/office/drawing/2014/main" id="{D065F665-E3B0-194C-8584-9D646910CB68}"/>
              </a:ext>
            </a:extLst>
          </p:cNvPr>
          <p:cNvSpPr>
            <a:spLocks noGrp="1"/>
          </p:cNvSpPr>
          <p:nvPr>
            <p:ph idx="1"/>
          </p:nvPr>
        </p:nvSpPr>
        <p:spPr/>
        <p:txBody>
          <a:bodyPr/>
          <a:lstStyle/>
          <a:p>
            <a:pPr marL="0" indent="0">
              <a:buNone/>
            </a:pPr>
            <a:r>
              <a:rPr lang="en-US" dirty="0"/>
              <a:t>Consider the four A’s:</a:t>
            </a:r>
          </a:p>
          <a:p>
            <a:pPr marL="514350" indent="-514350">
              <a:buAutoNum type="arabicPeriod"/>
            </a:pPr>
            <a:r>
              <a:rPr lang="en-US" dirty="0"/>
              <a:t>The manner in which educators </a:t>
            </a:r>
            <a:r>
              <a:rPr lang="en-US" b="1" i="1" dirty="0"/>
              <a:t>approach</a:t>
            </a:r>
            <a:r>
              <a:rPr lang="en-US" dirty="0"/>
              <a:t> families; </a:t>
            </a:r>
          </a:p>
          <a:p>
            <a:pPr marL="514350" indent="-514350">
              <a:buAutoNum type="arabicPeriod"/>
            </a:pPr>
            <a:r>
              <a:rPr lang="en-US" dirty="0"/>
              <a:t>The </a:t>
            </a:r>
            <a:r>
              <a:rPr lang="en-US" b="1" i="1" dirty="0"/>
              <a:t>attitudes</a:t>
            </a:r>
            <a:r>
              <a:rPr lang="en-US" dirty="0"/>
              <a:t> educators hold regarding family involvement; </a:t>
            </a:r>
          </a:p>
          <a:p>
            <a:pPr marL="514350" indent="-514350">
              <a:buAutoNum type="arabicPeriod"/>
            </a:pPr>
            <a:r>
              <a:rPr lang="en-US" dirty="0"/>
              <a:t>The </a:t>
            </a:r>
            <a:r>
              <a:rPr lang="en-US" b="1" i="1" dirty="0"/>
              <a:t>atmosphere</a:t>
            </a:r>
            <a:r>
              <a:rPr lang="en-US" dirty="0"/>
              <a:t> created by educators, and </a:t>
            </a:r>
          </a:p>
          <a:p>
            <a:pPr marL="514350" indent="-514350">
              <a:buAutoNum type="arabicPeriod"/>
            </a:pPr>
            <a:r>
              <a:rPr lang="en-US" b="1" i="1" dirty="0"/>
              <a:t>Actions</a:t>
            </a:r>
            <a:r>
              <a:rPr lang="en-US" b="1" dirty="0"/>
              <a:t> </a:t>
            </a:r>
            <a:r>
              <a:rPr lang="en-US" dirty="0"/>
              <a:t>and practices with families that are collaborative, partnership-oriented, and focused on relationships between families and schools</a:t>
            </a:r>
          </a:p>
        </p:txBody>
      </p:sp>
    </p:spTree>
    <p:extLst>
      <p:ext uri="{BB962C8B-B14F-4D97-AF65-F5344CB8AC3E}">
        <p14:creationId xmlns:p14="http://schemas.microsoft.com/office/powerpoint/2010/main" val="956145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534B-2132-EE48-93DD-B41424025D16}"/>
              </a:ext>
            </a:extLst>
          </p:cNvPr>
          <p:cNvSpPr>
            <a:spLocks noGrp="1"/>
          </p:cNvSpPr>
          <p:nvPr>
            <p:ph type="title"/>
          </p:nvPr>
        </p:nvSpPr>
        <p:spPr/>
        <p:txBody>
          <a:bodyPr/>
          <a:lstStyle/>
          <a:p>
            <a:r>
              <a:rPr lang="en-US" b="1" dirty="0">
                <a:solidFill>
                  <a:schemeClr val="accent6">
                    <a:lumMod val="50000"/>
                  </a:schemeClr>
                </a:solidFill>
              </a:rPr>
              <a:t>3. Family Engagement</a:t>
            </a:r>
            <a:endParaRPr lang="en-US" dirty="0"/>
          </a:p>
        </p:txBody>
      </p:sp>
      <p:sp>
        <p:nvSpPr>
          <p:cNvPr id="4" name="Content Placeholder 2">
            <a:extLst>
              <a:ext uri="{FF2B5EF4-FFF2-40B4-BE49-F238E27FC236}">
                <a16:creationId xmlns:a16="http://schemas.microsoft.com/office/drawing/2014/main" id="{01AF9E7E-25F4-144A-8FDD-1AF92E93BEA5}"/>
              </a:ext>
            </a:extLst>
          </p:cNvPr>
          <p:cNvSpPr>
            <a:spLocks noGrp="1"/>
          </p:cNvSpPr>
          <p:nvPr>
            <p:ph idx="1"/>
          </p:nvPr>
        </p:nvSpPr>
        <p:spPr/>
        <p:txBody>
          <a:bodyPr>
            <a:normAutofit/>
          </a:bodyPr>
          <a:lstStyle/>
          <a:p>
            <a:pPr marL="0" indent="0" fontAlgn="base">
              <a:buNone/>
            </a:pPr>
            <a:r>
              <a:rPr lang="en-US" dirty="0"/>
              <a:t>Schools need active engagement of families, students, and faculty to be effective. This includes:</a:t>
            </a:r>
          </a:p>
          <a:p>
            <a:pPr fontAlgn="base"/>
            <a:r>
              <a:rPr lang="en-US" dirty="0"/>
              <a:t>Providing information about PBIS implementation</a:t>
            </a:r>
          </a:p>
          <a:p>
            <a:pPr fontAlgn="base"/>
            <a:r>
              <a:rPr lang="en-US" dirty="0"/>
              <a:t>Having a documented process for obtaining feedback and providing response</a:t>
            </a:r>
          </a:p>
          <a:p>
            <a:pPr lvl="0"/>
            <a:r>
              <a:rPr lang="en-US" dirty="0"/>
              <a:t>A clear process known by all stakeholders for matching student needs to interventions</a:t>
            </a:r>
          </a:p>
          <a:p>
            <a:pPr lvl="0"/>
            <a:r>
              <a:rPr lang="en-US" dirty="0"/>
              <a:t>A clear process for requesting assistance known by all stakeholders</a:t>
            </a:r>
          </a:p>
          <a:p>
            <a:pPr fontAlgn="base"/>
            <a:endParaRPr lang="en-US" dirty="0"/>
          </a:p>
        </p:txBody>
      </p:sp>
    </p:spTree>
    <p:extLst>
      <p:ext uri="{BB962C8B-B14F-4D97-AF65-F5344CB8AC3E}">
        <p14:creationId xmlns:p14="http://schemas.microsoft.com/office/powerpoint/2010/main" val="3256213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BD6-4535-9C4E-BB49-8BC7F9254CE3}"/>
              </a:ext>
            </a:extLst>
          </p:cNvPr>
          <p:cNvSpPr>
            <a:spLocks noGrp="1"/>
          </p:cNvSpPr>
          <p:nvPr>
            <p:ph type="title"/>
          </p:nvPr>
        </p:nvSpPr>
        <p:spPr/>
        <p:txBody>
          <a:bodyPr/>
          <a:lstStyle/>
          <a:p>
            <a:r>
              <a:rPr lang="en-US" b="1" dirty="0">
                <a:solidFill>
                  <a:schemeClr val="accent6">
                    <a:lumMod val="50000"/>
                  </a:schemeClr>
                </a:solidFill>
              </a:rPr>
              <a:t>3. Family Engagement</a:t>
            </a:r>
          </a:p>
        </p:txBody>
      </p:sp>
      <p:sp>
        <p:nvSpPr>
          <p:cNvPr id="3" name="Content Placeholder 2">
            <a:extLst>
              <a:ext uri="{FF2B5EF4-FFF2-40B4-BE49-F238E27FC236}">
                <a16:creationId xmlns:a16="http://schemas.microsoft.com/office/drawing/2014/main" id="{B12230D1-4584-0741-AC0B-CEEBBF7B4E29}"/>
              </a:ext>
            </a:extLst>
          </p:cNvPr>
          <p:cNvSpPr>
            <a:spLocks noGrp="1"/>
          </p:cNvSpPr>
          <p:nvPr>
            <p:ph idx="1"/>
          </p:nvPr>
        </p:nvSpPr>
        <p:spPr>
          <a:xfrm>
            <a:off x="838199" y="1825625"/>
            <a:ext cx="10760901" cy="4351338"/>
          </a:xfrm>
        </p:spPr>
        <p:txBody>
          <a:bodyPr>
            <a:normAutofit fontScale="62500" lnSpcReduction="20000"/>
          </a:bodyPr>
          <a:lstStyle/>
          <a:p>
            <a:pPr marL="0" indent="0">
              <a:buNone/>
            </a:pPr>
            <a:r>
              <a:rPr lang="en-US" sz="4000" dirty="0"/>
              <a:t>Conversation Starters:</a:t>
            </a:r>
          </a:p>
          <a:p>
            <a:r>
              <a:rPr lang="en-US" sz="4000" dirty="0"/>
              <a:t>In what ways does your school promote the four A’s: Attitudes, Approach, Atmosphere, and Actions?</a:t>
            </a:r>
          </a:p>
          <a:p>
            <a:r>
              <a:rPr lang="en-US" sz="4000" dirty="0"/>
              <a:t>How do you invite stakeholders to learn about PBIS? </a:t>
            </a:r>
          </a:p>
          <a:p>
            <a:r>
              <a:rPr lang="en-US" sz="4000" dirty="0"/>
              <a:t>What ongoing communication do you share with stakeholders about PBIS implementation? </a:t>
            </a:r>
          </a:p>
          <a:p>
            <a:r>
              <a:rPr lang="en-US" sz="4000" dirty="0"/>
              <a:t>How do you acknowledge the success of children and youth with stakeholders?</a:t>
            </a:r>
          </a:p>
          <a:p>
            <a:r>
              <a:rPr lang="en-US" sz="4000" dirty="0"/>
              <a:t>What do staff, students, families know about the process for referral about behavior supports at the school?</a:t>
            </a:r>
          </a:p>
          <a:p>
            <a:pPr marL="0" indent="0">
              <a:buNone/>
            </a:pPr>
            <a:endParaRPr lang="en-US" dirty="0"/>
          </a:p>
          <a:p>
            <a:pPr marL="0" indent="0">
              <a:buNone/>
            </a:pPr>
            <a:r>
              <a:rPr lang="en-US" dirty="0"/>
              <a:t>Family Engagement Resources: </a:t>
            </a:r>
            <a:r>
              <a:rPr lang="en-US" dirty="0">
                <a:hlinkClick r:id="rId2"/>
              </a:rPr>
              <a:t>https://www.pbisvermont.org/training-resources/family-engagement/</a:t>
            </a:r>
            <a:endParaRPr lang="en-US" dirty="0"/>
          </a:p>
          <a:p>
            <a:pPr marL="0" indent="0">
              <a:buNone/>
            </a:pPr>
            <a:r>
              <a:rPr lang="en-US" dirty="0"/>
              <a:t>Family Engagement Survey: </a:t>
            </a:r>
            <a:r>
              <a:rPr lang="en-US" dirty="0">
                <a:hlinkClick r:id="rId3"/>
              </a:rPr>
              <a:t>https://www.pbisvermont.org/evaluations/family-engagement-survey/</a:t>
            </a:r>
            <a:r>
              <a:rPr lang="en-US" dirty="0"/>
              <a:t> </a:t>
            </a:r>
          </a:p>
        </p:txBody>
      </p:sp>
    </p:spTree>
    <p:extLst>
      <p:ext uri="{BB962C8B-B14F-4D97-AF65-F5344CB8AC3E}">
        <p14:creationId xmlns:p14="http://schemas.microsoft.com/office/powerpoint/2010/main" val="410057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7B1E-2A61-5040-A2CF-7A4467A0320E}"/>
              </a:ext>
            </a:extLst>
          </p:cNvPr>
          <p:cNvSpPr>
            <a:spLocks noGrp="1"/>
          </p:cNvSpPr>
          <p:nvPr>
            <p:ph type="title"/>
          </p:nvPr>
        </p:nvSpPr>
        <p:spPr/>
        <p:txBody>
          <a:bodyPr/>
          <a:lstStyle/>
          <a:p>
            <a:r>
              <a:rPr lang="en-US" b="1" dirty="0">
                <a:solidFill>
                  <a:schemeClr val="accent6">
                    <a:lumMod val="50000"/>
                  </a:schemeClr>
                </a:solidFill>
              </a:rPr>
              <a:t>4. Tiers II + III</a:t>
            </a:r>
          </a:p>
        </p:txBody>
      </p:sp>
      <p:sp>
        <p:nvSpPr>
          <p:cNvPr id="3" name="Content Placeholder 2">
            <a:extLst>
              <a:ext uri="{FF2B5EF4-FFF2-40B4-BE49-F238E27FC236}">
                <a16:creationId xmlns:a16="http://schemas.microsoft.com/office/drawing/2014/main" id="{EA60349A-BABD-EB47-9CC6-4736B89BBA58}"/>
              </a:ext>
            </a:extLst>
          </p:cNvPr>
          <p:cNvSpPr>
            <a:spLocks noGrp="1"/>
          </p:cNvSpPr>
          <p:nvPr>
            <p:ph idx="1"/>
          </p:nvPr>
        </p:nvSpPr>
        <p:spPr/>
        <p:txBody>
          <a:bodyPr/>
          <a:lstStyle/>
          <a:p>
            <a:pPr marL="0" indent="0">
              <a:buNone/>
            </a:pPr>
            <a:r>
              <a:rPr lang="en-US" b="1" dirty="0"/>
              <a:t>Tier II Considerations and Conversation Starters:</a:t>
            </a:r>
          </a:p>
          <a:p>
            <a:r>
              <a:rPr lang="en-US" dirty="0"/>
              <a:t>Timely selection of students for Tier II supports improves the effectiveness of Tier II implementation</a:t>
            </a:r>
          </a:p>
          <a:p>
            <a:r>
              <a:rPr lang="en-US" dirty="0"/>
              <a:t>A robust inventory of targeted interventions increases likelihood that students’ needs are effectively addresses</a:t>
            </a:r>
          </a:p>
          <a:p>
            <a:r>
              <a:rPr lang="en-US" dirty="0"/>
              <a:t>Tier II and Tier III interventions need to be layered upon Tier I</a:t>
            </a:r>
          </a:p>
          <a:p>
            <a:r>
              <a:rPr lang="en-US" dirty="0"/>
              <a:t>All stakeholders should be aware of interventions and their role in implementation</a:t>
            </a:r>
          </a:p>
          <a:p>
            <a:r>
              <a:rPr lang="en-US" dirty="0"/>
              <a:t>Interventions need to be evaluated for effectiveness at least annually</a:t>
            </a:r>
          </a:p>
          <a:p>
            <a:endParaRPr lang="en-US" dirty="0"/>
          </a:p>
        </p:txBody>
      </p:sp>
    </p:spTree>
    <p:extLst>
      <p:ext uri="{BB962C8B-B14F-4D97-AF65-F5344CB8AC3E}">
        <p14:creationId xmlns:p14="http://schemas.microsoft.com/office/powerpoint/2010/main" val="2143232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a:xfrm>
            <a:off x="838200" y="195765"/>
            <a:ext cx="10515600" cy="1325563"/>
          </a:xfrm>
          <a:noFill/>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en-US" b="1" dirty="0">
                <a:solidFill>
                  <a:schemeClr val="accent6">
                    <a:lumMod val="50000"/>
                  </a:schemeClr>
                </a:solidFill>
                <a:ea typeface="ＭＳ Ｐゴシック" charset="-128"/>
              </a:rPr>
              <a:t>Acknowledgements</a:t>
            </a:r>
          </a:p>
        </p:txBody>
      </p:sp>
      <p:sp>
        <p:nvSpPr>
          <p:cNvPr id="145410" name="Content Placeholder 2"/>
          <p:cNvSpPr>
            <a:spLocks noGrp="1"/>
          </p:cNvSpPr>
          <p:nvPr>
            <p:ph idx="1"/>
          </p:nvPr>
        </p:nvSpPr>
        <p:spPr/>
        <p:txBody>
          <a:bodyPr/>
          <a:lstStyle/>
          <a:p>
            <a:pPr eaLnBrk="1" hangingPunct="1"/>
            <a:endParaRPr lang="en-US" altLang="en-US" sz="3000" dirty="0">
              <a:ea typeface="ＭＳ Ｐゴシック" charset="-128"/>
            </a:endParaRPr>
          </a:p>
          <a:p>
            <a:pPr lvl="1"/>
            <a:endParaRPr lang="en-US" altLang="en-US" sz="3000" dirty="0">
              <a:ea typeface="ＭＳ Ｐゴシック" charset="-128"/>
            </a:endParaRPr>
          </a:p>
          <a:p>
            <a:pPr lvl="1"/>
            <a:endParaRPr lang="en-US" altLang="en-US" sz="3000" dirty="0">
              <a:ea typeface="ＭＳ Ｐゴシック" charset="-128"/>
            </a:endParaRPr>
          </a:p>
          <a:p>
            <a:pPr lvl="1"/>
            <a:endParaRPr lang="en-US" altLang="en-US" sz="2600" dirty="0">
              <a:ea typeface="ＭＳ Ｐゴシック" charset="-128"/>
            </a:endParaRPr>
          </a:p>
        </p:txBody>
      </p:sp>
      <p:pic>
        <p:nvPicPr>
          <p:cNvPr id="4" name="Picture 3">
            <a:hlinkClick r:id="rId3"/>
            <a:extLst>
              <a:ext uri="{FF2B5EF4-FFF2-40B4-BE49-F238E27FC236}">
                <a16:creationId xmlns:a16="http://schemas.microsoft.com/office/drawing/2014/main" id="{8872F53B-4019-FD48-9DB7-78FD9CF645BC}"/>
              </a:ext>
            </a:extLst>
          </p:cNvPr>
          <p:cNvPicPr>
            <a:picLocks noChangeAspect="1"/>
          </p:cNvPicPr>
          <p:nvPr/>
        </p:nvPicPr>
        <p:blipFill>
          <a:blip r:embed="rId4"/>
          <a:stretch>
            <a:fillRect/>
          </a:stretch>
        </p:blipFill>
        <p:spPr>
          <a:xfrm>
            <a:off x="2007704" y="1539584"/>
            <a:ext cx="8096250" cy="5318416"/>
          </a:xfrm>
          <a:prstGeom prst="rect">
            <a:avLst/>
          </a:prstGeom>
        </p:spPr>
      </p:pic>
    </p:spTree>
    <p:extLst>
      <p:ext uri="{BB962C8B-B14F-4D97-AF65-F5344CB8AC3E}">
        <p14:creationId xmlns:p14="http://schemas.microsoft.com/office/powerpoint/2010/main" val="3759244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B657-C7AD-5343-B755-364C4002CB7C}"/>
              </a:ext>
            </a:extLst>
          </p:cNvPr>
          <p:cNvSpPr>
            <a:spLocks noGrp="1"/>
          </p:cNvSpPr>
          <p:nvPr>
            <p:ph type="title"/>
          </p:nvPr>
        </p:nvSpPr>
        <p:spPr/>
        <p:txBody>
          <a:bodyPr/>
          <a:lstStyle/>
          <a:p>
            <a:r>
              <a:rPr lang="en-US" b="1" dirty="0">
                <a:solidFill>
                  <a:schemeClr val="accent6">
                    <a:lumMod val="50000"/>
                  </a:schemeClr>
                </a:solidFill>
              </a:rPr>
              <a:t>4. Tiers II + III</a:t>
            </a:r>
            <a:endParaRPr lang="en-US" dirty="0"/>
          </a:p>
        </p:txBody>
      </p:sp>
      <p:sp>
        <p:nvSpPr>
          <p:cNvPr id="3" name="Content Placeholder 2">
            <a:extLst>
              <a:ext uri="{FF2B5EF4-FFF2-40B4-BE49-F238E27FC236}">
                <a16:creationId xmlns:a16="http://schemas.microsoft.com/office/drawing/2014/main" id="{D79F8005-6DA5-EB49-B74B-F6CA6EE70A4C}"/>
              </a:ext>
            </a:extLst>
          </p:cNvPr>
          <p:cNvSpPr>
            <a:spLocks noGrp="1"/>
          </p:cNvSpPr>
          <p:nvPr>
            <p:ph idx="1"/>
          </p:nvPr>
        </p:nvSpPr>
        <p:spPr/>
        <p:txBody>
          <a:bodyPr/>
          <a:lstStyle/>
          <a:p>
            <a:pPr marL="0" indent="0">
              <a:buNone/>
            </a:pPr>
            <a:r>
              <a:rPr lang="en-US" b="1" dirty="0"/>
              <a:t>Tier III Considerations and Conversation Starters:</a:t>
            </a:r>
          </a:p>
          <a:p>
            <a:r>
              <a:rPr lang="en-US" dirty="0"/>
              <a:t>Students receiving Tier III supports should have an individualized team with an identified facilitator</a:t>
            </a:r>
          </a:p>
          <a:p>
            <a:r>
              <a:rPr lang="en-US" dirty="0"/>
              <a:t>External supports from mental health, DCF, other family members may need to be accessed</a:t>
            </a:r>
          </a:p>
          <a:p>
            <a:r>
              <a:rPr lang="en-US" dirty="0"/>
              <a:t>Plans for students should be strengths-based</a:t>
            </a:r>
          </a:p>
          <a:p>
            <a:r>
              <a:rPr lang="en-US" dirty="0"/>
              <a:t>Tier III interventions should be layered upon Tiers I and II</a:t>
            </a:r>
          </a:p>
          <a:p>
            <a:r>
              <a:rPr lang="en-US" dirty="0"/>
              <a:t>FBA/BSP capacity is needed at the school</a:t>
            </a:r>
          </a:p>
          <a:p>
            <a:r>
              <a:rPr lang="en-US" dirty="0"/>
              <a:t>Student plans and interventions should be evaluated regularly</a:t>
            </a:r>
          </a:p>
        </p:txBody>
      </p:sp>
    </p:spTree>
    <p:extLst>
      <p:ext uri="{BB962C8B-B14F-4D97-AF65-F5344CB8AC3E}">
        <p14:creationId xmlns:p14="http://schemas.microsoft.com/office/powerpoint/2010/main" val="25782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7B1E-2A61-5040-A2CF-7A4467A0320E}"/>
              </a:ext>
            </a:extLst>
          </p:cNvPr>
          <p:cNvSpPr>
            <a:spLocks noGrp="1"/>
          </p:cNvSpPr>
          <p:nvPr>
            <p:ph type="title"/>
          </p:nvPr>
        </p:nvSpPr>
        <p:spPr/>
        <p:txBody>
          <a:bodyPr/>
          <a:lstStyle/>
          <a:p>
            <a:r>
              <a:rPr lang="en-US" b="1" dirty="0">
                <a:solidFill>
                  <a:schemeClr val="accent6">
                    <a:lumMod val="50000"/>
                  </a:schemeClr>
                </a:solidFill>
              </a:rPr>
              <a:t>4. Tiers II + III</a:t>
            </a:r>
          </a:p>
        </p:txBody>
      </p:sp>
      <p:sp>
        <p:nvSpPr>
          <p:cNvPr id="3" name="Content Placeholder 2">
            <a:extLst>
              <a:ext uri="{FF2B5EF4-FFF2-40B4-BE49-F238E27FC236}">
                <a16:creationId xmlns:a16="http://schemas.microsoft.com/office/drawing/2014/main" id="{EA60349A-BABD-EB47-9CC6-4736B89BBA58}"/>
              </a:ext>
            </a:extLst>
          </p:cNvPr>
          <p:cNvSpPr>
            <a:spLocks noGrp="1"/>
          </p:cNvSpPr>
          <p:nvPr>
            <p:ph idx="1"/>
          </p:nvPr>
        </p:nvSpPr>
        <p:spPr/>
        <p:txBody>
          <a:bodyPr/>
          <a:lstStyle/>
          <a:p>
            <a:r>
              <a:rPr lang="en-US" dirty="0"/>
              <a:t>Conversation Starters:</a:t>
            </a:r>
          </a:p>
          <a:p>
            <a:pPr lvl="1"/>
            <a:r>
              <a:rPr lang="en-US" dirty="0"/>
              <a:t>Review handouts in packet for this group to discuss answers to the considerations for Tier II and Tier III</a:t>
            </a:r>
          </a:p>
        </p:txBody>
      </p:sp>
    </p:spTree>
    <p:extLst>
      <p:ext uri="{BB962C8B-B14F-4D97-AF65-F5344CB8AC3E}">
        <p14:creationId xmlns:p14="http://schemas.microsoft.com/office/powerpoint/2010/main" val="2653403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19E6-D69A-E943-A4AD-C879E5337714}"/>
              </a:ext>
            </a:extLst>
          </p:cNvPr>
          <p:cNvSpPr>
            <a:spLocks noGrp="1"/>
          </p:cNvSpPr>
          <p:nvPr>
            <p:ph type="title"/>
          </p:nvPr>
        </p:nvSpPr>
        <p:spPr>
          <a:xfrm>
            <a:off x="838200" y="365125"/>
            <a:ext cx="10515600" cy="1325563"/>
          </a:xfrm>
        </p:spPr>
        <p:txBody>
          <a:bodyPr/>
          <a:lstStyle/>
          <a:p>
            <a:pPr>
              <a:defRPr/>
            </a:pPr>
            <a:r>
              <a:rPr lang="en-US" b="1" dirty="0">
                <a:solidFill>
                  <a:schemeClr val="accent6">
                    <a:lumMod val="50000"/>
                  </a:schemeClr>
                </a:solidFill>
              </a:rPr>
              <a:t>5. Utilizing Student Voice</a:t>
            </a:r>
          </a:p>
        </p:txBody>
      </p:sp>
      <p:sp>
        <p:nvSpPr>
          <p:cNvPr id="3" name="Content Placeholder 2">
            <a:extLst>
              <a:ext uri="{FF2B5EF4-FFF2-40B4-BE49-F238E27FC236}">
                <a16:creationId xmlns:a16="http://schemas.microsoft.com/office/drawing/2014/main" id="{42918A5D-37D7-6641-A3EF-087274C3A796}"/>
              </a:ext>
            </a:extLst>
          </p:cNvPr>
          <p:cNvSpPr>
            <a:spLocks noGrp="1"/>
          </p:cNvSpPr>
          <p:nvPr>
            <p:ph idx="1"/>
          </p:nvPr>
        </p:nvSpPr>
        <p:spPr>
          <a:xfrm>
            <a:off x="838199" y="1825625"/>
            <a:ext cx="10515599" cy="4351338"/>
          </a:xfrm>
        </p:spPr>
        <p:txBody>
          <a:bodyPr>
            <a:noAutofit/>
          </a:bodyPr>
          <a:lstStyle/>
          <a:p>
            <a:pPr fontAlgn="base"/>
            <a:r>
              <a:rPr lang="en-US" sz="2400" dirty="0"/>
              <a:t>Continuum of youth leadership from youth expression/surveying to shared decision making with adults</a:t>
            </a:r>
          </a:p>
          <a:p>
            <a:pPr fontAlgn="base"/>
            <a:r>
              <a:rPr lang="en-US" sz="2400" dirty="0"/>
              <a:t>Examples:</a:t>
            </a:r>
          </a:p>
          <a:p>
            <a:pPr lvl="1" fontAlgn="base"/>
            <a:r>
              <a:rPr lang="en-US" sz="2200" dirty="0"/>
              <a:t>Students vote on school mascot, acknowledgments, playground equipment, etc.</a:t>
            </a:r>
          </a:p>
          <a:p>
            <a:pPr lvl="1" fontAlgn="base"/>
            <a:r>
              <a:rPr lang="en-US" sz="2200" dirty="0"/>
              <a:t>Students help create and deliver roll-out (i.e. lesson plans, creating videos, visuals)</a:t>
            </a:r>
          </a:p>
          <a:p>
            <a:pPr lvl="1" fontAlgn="base"/>
            <a:r>
              <a:rPr lang="en-US" sz="2200" dirty="0"/>
              <a:t>Peer-to-peer acknowledgments/student-to-teacher acknowledgments</a:t>
            </a:r>
          </a:p>
          <a:p>
            <a:pPr lvl="1" fontAlgn="base"/>
            <a:r>
              <a:rPr lang="en-US" sz="2200" dirty="0"/>
              <a:t>Have youth serve as CICO mentors</a:t>
            </a:r>
          </a:p>
          <a:p>
            <a:pPr lvl="1" fontAlgn="base"/>
            <a:r>
              <a:rPr lang="en-US" sz="2200" dirty="0"/>
              <a:t>Utilize SET/TFI walkthrough to get additional input from students</a:t>
            </a:r>
          </a:p>
          <a:p>
            <a:pPr lvl="1" fontAlgn="base"/>
            <a:r>
              <a:rPr lang="en-US" sz="2200" dirty="0"/>
              <a:t>Have students color map – safe and unsafe areas of the school</a:t>
            </a:r>
          </a:p>
          <a:p>
            <a:pPr lvl="1" fontAlgn="base"/>
            <a:r>
              <a:rPr lang="en-US" sz="2200" dirty="0"/>
              <a:t>Share data with youth and having them develop action steps</a:t>
            </a:r>
          </a:p>
        </p:txBody>
      </p:sp>
      <p:sp>
        <p:nvSpPr>
          <p:cNvPr id="4" name="TextBox 3">
            <a:extLst>
              <a:ext uri="{FF2B5EF4-FFF2-40B4-BE49-F238E27FC236}">
                <a16:creationId xmlns:a16="http://schemas.microsoft.com/office/drawing/2014/main" id="{67CCBB8B-F744-9C47-88EF-E3FA50913BC7}"/>
              </a:ext>
            </a:extLst>
          </p:cNvPr>
          <p:cNvSpPr txBox="1"/>
          <p:nvPr/>
        </p:nvSpPr>
        <p:spPr>
          <a:xfrm>
            <a:off x="539644" y="6176963"/>
            <a:ext cx="10814154" cy="646331"/>
          </a:xfrm>
          <a:prstGeom prst="rect">
            <a:avLst/>
          </a:prstGeom>
          <a:noFill/>
        </p:spPr>
        <p:txBody>
          <a:bodyPr wrap="square" rtlCol="0">
            <a:spAutoFit/>
          </a:bodyPr>
          <a:lstStyle/>
          <a:p>
            <a:pPr algn="ctr"/>
            <a:r>
              <a:rPr lang="en-US" dirty="0"/>
              <a:t>More ideas here: </a:t>
            </a:r>
            <a:r>
              <a:rPr lang="en-US" dirty="0">
                <a:hlinkClick r:id="rId3"/>
              </a:rPr>
              <a:t>https://docs.google.com/document/d/1R0xNcr3L3IC5iDXh45yu-GpkdThDm9ucOK0h_o5U4AM/edit</a:t>
            </a:r>
            <a:endParaRPr lang="en-US" dirty="0"/>
          </a:p>
        </p:txBody>
      </p:sp>
    </p:spTree>
    <p:extLst>
      <p:ext uri="{BB962C8B-B14F-4D97-AF65-F5344CB8AC3E}">
        <p14:creationId xmlns:p14="http://schemas.microsoft.com/office/powerpoint/2010/main" val="2810591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19E6-D69A-E943-A4AD-C879E5337714}"/>
              </a:ext>
            </a:extLst>
          </p:cNvPr>
          <p:cNvSpPr>
            <a:spLocks noGrp="1"/>
          </p:cNvSpPr>
          <p:nvPr>
            <p:ph type="title"/>
          </p:nvPr>
        </p:nvSpPr>
        <p:spPr>
          <a:xfrm>
            <a:off x="838200" y="365125"/>
            <a:ext cx="10515600" cy="1325563"/>
          </a:xfrm>
        </p:spPr>
        <p:txBody>
          <a:bodyPr/>
          <a:lstStyle/>
          <a:p>
            <a:pPr>
              <a:defRPr/>
            </a:pPr>
            <a:r>
              <a:rPr lang="en-US" b="1" dirty="0">
                <a:solidFill>
                  <a:schemeClr val="accent6">
                    <a:lumMod val="50000"/>
                  </a:schemeClr>
                </a:solidFill>
              </a:rPr>
              <a:t>5. Utilizing Student Voice</a:t>
            </a:r>
          </a:p>
        </p:txBody>
      </p:sp>
      <p:sp>
        <p:nvSpPr>
          <p:cNvPr id="3" name="Content Placeholder 2">
            <a:extLst>
              <a:ext uri="{FF2B5EF4-FFF2-40B4-BE49-F238E27FC236}">
                <a16:creationId xmlns:a16="http://schemas.microsoft.com/office/drawing/2014/main" id="{42918A5D-37D7-6641-A3EF-087274C3A796}"/>
              </a:ext>
            </a:extLst>
          </p:cNvPr>
          <p:cNvSpPr>
            <a:spLocks noGrp="1"/>
          </p:cNvSpPr>
          <p:nvPr>
            <p:ph idx="1"/>
          </p:nvPr>
        </p:nvSpPr>
        <p:spPr>
          <a:xfrm>
            <a:off x="838200" y="1825625"/>
            <a:ext cx="10284502" cy="4351338"/>
          </a:xfrm>
        </p:spPr>
        <p:txBody>
          <a:bodyPr/>
          <a:lstStyle/>
          <a:p>
            <a:pPr fontAlgn="base"/>
            <a:r>
              <a:rPr lang="en-US" dirty="0"/>
              <a:t>Conversation Starters:</a:t>
            </a:r>
          </a:p>
          <a:p>
            <a:pPr lvl="1" fontAlgn="base"/>
            <a:r>
              <a:rPr lang="en-US" dirty="0"/>
              <a:t>What ways have you included student voice in PBIS?</a:t>
            </a:r>
          </a:p>
          <a:p>
            <a:pPr lvl="1" fontAlgn="base"/>
            <a:r>
              <a:rPr lang="en-US" dirty="0"/>
              <a:t>What are the barriers to including student voice?</a:t>
            </a:r>
          </a:p>
          <a:p>
            <a:pPr lvl="1" fontAlgn="base"/>
            <a:r>
              <a:rPr lang="en-US" dirty="0"/>
              <a:t>Are students just surveyed or have you engaged in true youth-adult partnerships where decision making is shared?</a:t>
            </a:r>
          </a:p>
          <a:p>
            <a:pPr lvl="1" fontAlgn="base"/>
            <a:r>
              <a:rPr lang="en-US" dirty="0"/>
              <a:t>How can you ensure diverse youth voice that is representative of the entire student body?</a:t>
            </a:r>
          </a:p>
        </p:txBody>
      </p:sp>
    </p:spTree>
    <p:extLst>
      <p:ext uri="{BB962C8B-B14F-4D97-AF65-F5344CB8AC3E}">
        <p14:creationId xmlns:p14="http://schemas.microsoft.com/office/powerpoint/2010/main" val="1153394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DFA7-D2E6-A045-AE79-2C101E253D66}"/>
              </a:ext>
            </a:extLst>
          </p:cNvPr>
          <p:cNvSpPr>
            <a:spLocks noGrp="1"/>
          </p:cNvSpPr>
          <p:nvPr>
            <p:ph type="title"/>
          </p:nvPr>
        </p:nvSpPr>
        <p:spPr/>
        <p:txBody>
          <a:bodyPr/>
          <a:lstStyle/>
          <a:p>
            <a:r>
              <a:rPr lang="en-US" b="1" dirty="0">
                <a:solidFill>
                  <a:schemeClr val="accent6">
                    <a:lumMod val="50000"/>
                  </a:schemeClr>
                </a:solidFill>
              </a:rPr>
              <a:t>6. SWIS Q&amp;A</a:t>
            </a:r>
          </a:p>
        </p:txBody>
      </p:sp>
      <p:pic>
        <p:nvPicPr>
          <p:cNvPr id="4" name="Picture 3">
            <a:extLst>
              <a:ext uri="{FF2B5EF4-FFF2-40B4-BE49-F238E27FC236}">
                <a16:creationId xmlns:a16="http://schemas.microsoft.com/office/drawing/2014/main" id="{FCC471C2-ED12-2F47-B3CD-44F53B9EFB11}"/>
              </a:ext>
            </a:extLst>
          </p:cNvPr>
          <p:cNvPicPr>
            <a:picLocks noChangeAspect="1"/>
          </p:cNvPicPr>
          <p:nvPr/>
        </p:nvPicPr>
        <p:blipFill>
          <a:blip r:embed="rId2"/>
          <a:stretch>
            <a:fillRect/>
          </a:stretch>
        </p:blipFill>
        <p:spPr>
          <a:xfrm>
            <a:off x="2493010" y="1417974"/>
            <a:ext cx="8107830" cy="5074901"/>
          </a:xfrm>
          <a:prstGeom prst="rect">
            <a:avLst/>
          </a:prstGeom>
        </p:spPr>
      </p:pic>
      <p:sp>
        <p:nvSpPr>
          <p:cNvPr id="5" name="Oval 4">
            <a:extLst>
              <a:ext uri="{FF2B5EF4-FFF2-40B4-BE49-F238E27FC236}">
                <a16:creationId xmlns:a16="http://schemas.microsoft.com/office/drawing/2014/main" id="{B29B8097-72AC-8645-AF67-6E7C7A66F961}"/>
              </a:ext>
            </a:extLst>
          </p:cNvPr>
          <p:cNvSpPr/>
          <p:nvPr/>
        </p:nvSpPr>
        <p:spPr>
          <a:xfrm>
            <a:off x="8762032" y="140857"/>
            <a:ext cx="3156488" cy="3099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5FBEE4-1A4A-A144-8D1B-DCA8CEDB8702}"/>
              </a:ext>
            </a:extLst>
          </p:cNvPr>
          <p:cNvSpPr txBox="1"/>
          <p:nvPr/>
        </p:nvSpPr>
        <p:spPr>
          <a:xfrm>
            <a:off x="9239896" y="605774"/>
            <a:ext cx="2200760" cy="2169825"/>
          </a:xfrm>
          <a:prstGeom prst="rect">
            <a:avLst/>
          </a:prstGeom>
          <a:noFill/>
        </p:spPr>
        <p:txBody>
          <a:bodyPr wrap="square" rtlCol="0">
            <a:spAutoFit/>
          </a:bodyPr>
          <a:lstStyle/>
          <a:p>
            <a:pPr algn="ctr"/>
            <a:r>
              <a:rPr lang="en-US" sz="2700" b="1" dirty="0">
                <a:solidFill>
                  <a:schemeClr val="bg1"/>
                </a:solidFill>
              </a:rPr>
              <a:t>Get all of your burning SWIS questions answered!</a:t>
            </a:r>
          </a:p>
        </p:txBody>
      </p:sp>
    </p:spTree>
    <p:extLst>
      <p:ext uri="{BB962C8B-B14F-4D97-AF65-F5344CB8AC3E}">
        <p14:creationId xmlns:p14="http://schemas.microsoft.com/office/powerpoint/2010/main" val="2753444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F526EE25-9335-644E-B8D4-EE4DFE6DA6CF}"/>
              </a:ext>
            </a:extLst>
          </p:cNvPr>
          <p:cNvSpPr>
            <a:spLocks noGrp="1"/>
          </p:cNvSpPr>
          <p:nvPr>
            <p:ph type="title"/>
          </p:nvPr>
        </p:nvSpPr>
        <p:spPr/>
        <p:txBody>
          <a:bodyPr/>
          <a:lstStyle/>
          <a:p>
            <a:r>
              <a:rPr lang="en-US" altLang="en-US" b="1" dirty="0">
                <a:solidFill>
                  <a:schemeClr val="accent6">
                    <a:lumMod val="50000"/>
                  </a:schemeClr>
                </a:solidFill>
                <a:ea typeface="ＭＳ Ｐゴシック" panose="020B0600070205080204" pitchFamily="34" charset="-128"/>
              </a:rPr>
              <a:t>Networking Guidelines </a:t>
            </a:r>
          </a:p>
        </p:txBody>
      </p:sp>
      <p:sp>
        <p:nvSpPr>
          <p:cNvPr id="117762" name="Text Placeholder 2">
            <a:extLst>
              <a:ext uri="{FF2B5EF4-FFF2-40B4-BE49-F238E27FC236}">
                <a16:creationId xmlns:a16="http://schemas.microsoft.com/office/drawing/2014/main" id="{EE43A06B-B48E-814A-98E4-6C82A2B8F735}"/>
              </a:ext>
            </a:extLst>
          </p:cNvPr>
          <p:cNvSpPr>
            <a:spLocks noGrp="1"/>
          </p:cNvSpPr>
          <p:nvPr>
            <p:ph idx="1"/>
          </p:nvPr>
        </p:nvSpPr>
        <p:spPr/>
        <p:txBody>
          <a:bodyPr>
            <a:normAutofit/>
          </a:bodyPr>
          <a:lstStyle/>
          <a:p>
            <a:pPr marL="203200" indent="0">
              <a:buNone/>
            </a:pPr>
            <a:r>
              <a:rPr lang="en-US" altLang="en-US" sz="3600" dirty="0">
                <a:ea typeface="ＭＳ Ｐゴシック" panose="020B0600070205080204" pitchFamily="34" charset="-128"/>
              </a:rPr>
              <a:t>6 Topics, 6 Tables, 6 Unique Conversations…</a:t>
            </a:r>
          </a:p>
          <a:p>
            <a:pPr marL="203200" indent="0">
              <a:buNone/>
            </a:pPr>
            <a:endParaRPr lang="en-US" altLang="en-US" sz="1800" dirty="0">
              <a:ea typeface="ＭＳ Ｐゴシック" panose="020B0600070205080204" pitchFamily="34" charset="-128"/>
            </a:endParaRP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Select a topic and find corresponding table</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Facilitator guides the conversation</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Allow everyone a turn to speak </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Reflect on the following:</a:t>
            </a:r>
          </a:p>
          <a:p>
            <a:pPr marL="1974850" lvl="3" indent="-514350">
              <a:buFont typeface="Calibri" panose="020F0502020204030204" pitchFamily="34" charset="0"/>
              <a:buAutoNum type="alphaLcParenR"/>
            </a:pPr>
            <a:r>
              <a:rPr lang="en-US" altLang="en-US" sz="2400" dirty="0">
                <a:ea typeface="ＭＳ Ｐゴシック" panose="020B0600070205080204" pitchFamily="34" charset="-128"/>
              </a:rPr>
              <a:t>Operationally define the topic.</a:t>
            </a:r>
          </a:p>
          <a:p>
            <a:pPr marL="1974850" lvl="3" indent="-514350">
              <a:buFont typeface="Calibri" panose="020F0502020204030204" pitchFamily="34" charset="0"/>
              <a:buAutoNum type="alphaLcParenR"/>
            </a:pPr>
            <a:r>
              <a:rPr lang="en-US" altLang="en-US" sz="2400" dirty="0">
                <a:ea typeface="ＭＳ Ｐゴシック" panose="020B0600070205080204" pitchFamily="34" charset="-128"/>
              </a:rPr>
              <a:t>Use the conversation starters as guidelines</a:t>
            </a:r>
          </a:p>
          <a:p>
            <a:pPr marL="1117600" lvl="1" indent="-514350">
              <a:buFont typeface="Calibri" panose="020F0502020204030204" pitchFamily="34" charset="0"/>
              <a:buAutoNum type="arabicPeriod"/>
            </a:pPr>
            <a:r>
              <a:rPr lang="en-US" altLang="en-US" sz="3200" dirty="0">
                <a:ea typeface="ＭＳ Ｐゴシック" panose="020B0600070205080204" pitchFamily="34" charset="-128"/>
              </a:rPr>
              <a:t>Record ideas in your own notes</a:t>
            </a:r>
            <a:endParaRPr lang="en-US" altLang="en-US" sz="3600" dirty="0">
              <a:ea typeface="ＭＳ Ｐゴシック" panose="020B0600070205080204" pitchFamily="34" charset="-128"/>
            </a:endParaRPr>
          </a:p>
        </p:txBody>
      </p:sp>
      <p:sp>
        <p:nvSpPr>
          <p:cNvPr id="4" name="Text Placeholder 5">
            <a:extLst>
              <a:ext uri="{FF2B5EF4-FFF2-40B4-BE49-F238E27FC236}">
                <a16:creationId xmlns:a16="http://schemas.microsoft.com/office/drawing/2014/main" id="{CD3A5E5B-0954-AD40-B178-4B4B84F775EC}"/>
              </a:ext>
            </a:extLst>
          </p:cNvPr>
          <p:cNvSpPr txBox="1">
            <a:spLocks/>
          </p:cNvSpPr>
          <p:nvPr/>
        </p:nvSpPr>
        <p:spPr>
          <a:xfrm>
            <a:off x="8369085" y="3254644"/>
            <a:ext cx="3822915" cy="36033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defRPr/>
            </a:pPr>
            <a:r>
              <a:rPr lang="en-US" sz="2000" dirty="0"/>
              <a:t>Alignment (SEL, Restorative Practices, etc.)</a:t>
            </a:r>
          </a:p>
          <a:p>
            <a:pPr marL="457200" indent="-457200">
              <a:buFont typeface="+mj-lt"/>
              <a:buAutoNum type="arabicPeriod"/>
              <a:defRPr/>
            </a:pPr>
            <a:r>
              <a:rPr lang="en-US" sz="2000" dirty="0"/>
              <a:t>Analyzing, Utilizing, and Reporting Fidelity + Outcome Data</a:t>
            </a:r>
          </a:p>
          <a:p>
            <a:pPr marL="457200" indent="-457200">
              <a:buFont typeface="+mj-lt"/>
              <a:buAutoNum type="arabicPeriod"/>
              <a:defRPr/>
            </a:pPr>
            <a:r>
              <a:rPr lang="en-US" sz="2000" dirty="0"/>
              <a:t>Family Engagement</a:t>
            </a:r>
          </a:p>
          <a:p>
            <a:pPr marL="457200" indent="-457200">
              <a:buFont typeface="+mj-lt"/>
              <a:buAutoNum type="arabicPeriod"/>
              <a:defRPr/>
            </a:pPr>
            <a:r>
              <a:rPr lang="en-US" sz="2000" dirty="0"/>
              <a:t>Tiers II + III</a:t>
            </a:r>
          </a:p>
          <a:p>
            <a:pPr marL="457200" indent="-457200">
              <a:buFont typeface="+mj-lt"/>
              <a:buAutoNum type="arabicPeriod"/>
              <a:defRPr/>
            </a:pPr>
            <a:r>
              <a:rPr lang="en-US" sz="2000" dirty="0"/>
              <a:t>Utilizing Student Voice</a:t>
            </a:r>
          </a:p>
          <a:p>
            <a:pPr marL="457200" indent="-457200">
              <a:buFont typeface="+mj-lt"/>
              <a:buAutoNum type="arabicPeriod"/>
              <a:defRPr/>
            </a:pPr>
            <a:r>
              <a:rPr lang="en-US" sz="2000" dirty="0"/>
              <a:t>SWIS Q&amp;A</a:t>
            </a:r>
          </a:p>
        </p:txBody>
      </p:sp>
    </p:spTree>
    <p:extLst>
      <p:ext uri="{BB962C8B-B14F-4D97-AF65-F5344CB8AC3E}">
        <p14:creationId xmlns:p14="http://schemas.microsoft.com/office/powerpoint/2010/main" val="2292059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a:xfrm>
            <a:off x="457200" y="365125"/>
            <a:ext cx="10896600" cy="1325563"/>
          </a:xfrm>
          <a:noFill/>
          <a:extLst>
            <a:ext uri="{909E8E84-426E-40DD-AFC4-6F175D3DCCD1}">
              <a14:hiddenFill xmlns:a14="http://schemas.microsoft.com/office/drawing/2010/main">
                <a:solidFill>
                  <a:srgbClr val="FFFFFF"/>
                </a:solidFill>
              </a14:hiddenFill>
            </a:ext>
          </a:extLst>
        </p:spPr>
        <p:txBody>
          <a:bodyPr vert="horz" lIns="91440" tIns="45720" rIns="91440" bIns="45720" rtlCol="0" anchor="ctr">
            <a:normAutofit/>
          </a:bodyPr>
          <a:lstStyle/>
          <a:p>
            <a:r>
              <a:rPr lang="en-US" altLang="en-US" b="1" dirty="0">
                <a:solidFill>
                  <a:schemeClr val="accent6">
                    <a:lumMod val="50000"/>
                  </a:schemeClr>
                </a:solidFill>
                <a:ea typeface="ＭＳ Ｐゴシック" charset="-128"/>
              </a:rPr>
              <a:t>Important VTPBIS Matters</a:t>
            </a:r>
          </a:p>
        </p:txBody>
      </p:sp>
      <p:sp>
        <p:nvSpPr>
          <p:cNvPr id="145410" name="Content Placeholder 2"/>
          <p:cNvSpPr>
            <a:spLocks noGrp="1"/>
          </p:cNvSpPr>
          <p:nvPr>
            <p:ph idx="1"/>
          </p:nvPr>
        </p:nvSpPr>
        <p:spPr/>
        <p:txBody>
          <a:bodyPr/>
          <a:lstStyle/>
          <a:p>
            <a:pPr marL="0" indent="0" fontAlgn="base">
              <a:buNone/>
            </a:pPr>
            <a:endParaRPr lang="en-US" dirty="0"/>
          </a:p>
          <a:p>
            <a:pPr fontAlgn="base"/>
            <a:r>
              <a:rPr lang="en-US" dirty="0"/>
              <a:t>Summer Institute</a:t>
            </a:r>
          </a:p>
          <a:p>
            <a:pPr fontAlgn="base"/>
            <a:r>
              <a:rPr lang="en-US" dirty="0"/>
              <a:t>Next Year’s PD Calendar</a:t>
            </a:r>
          </a:p>
          <a:p>
            <a:pPr fontAlgn="base"/>
            <a:r>
              <a:rPr lang="en-US" dirty="0"/>
              <a:t>VTPBIS Acknowledgements</a:t>
            </a:r>
          </a:p>
          <a:p>
            <a:pPr fontAlgn="base"/>
            <a:r>
              <a:rPr lang="en-US" dirty="0"/>
              <a:t>Celebrations!!!</a:t>
            </a:r>
          </a:p>
          <a:p>
            <a:pPr eaLnBrk="1" hangingPunct="1"/>
            <a:endParaRPr lang="en-US" altLang="en-US" sz="3000" dirty="0">
              <a:ea typeface="ＭＳ Ｐゴシック" charset="-128"/>
            </a:endParaRPr>
          </a:p>
        </p:txBody>
      </p:sp>
      <p:pic>
        <p:nvPicPr>
          <p:cNvPr id="3" name="Picture 2">
            <a:extLst>
              <a:ext uri="{FF2B5EF4-FFF2-40B4-BE49-F238E27FC236}">
                <a16:creationId xmlns:a16="http://schemas.microsoft.com/office/drawing/2014/main" id="{C43EAAA3-7F62-D841-B35A-7C4AE6BE1B55}"/>
              </a:ext>
            </a:extLst>
          </p:cNvPr>
          <p:cNvPicPr>
            <a:picLocks noChangeAspect="1"/>
          </p:cNvPicPr>
          <p:nvPr/>
        </p:nvPicPr>
        <p:blipFill>
          <a:blip r:embed="rId3"/>
          <a:stretch>
            <a:fillRect/>
          </a:stretch>
        </p:blipFill>
        <p:spPr>
          <a:xfrm>
            <a:off x="6070600" y="2606411"/>
            <a:ext cx="5930900" cy="3953933"/>
          </a:xfrm>
          <a:prstGeom prst="rect">
            <a:avLst/>
          </a:prstGeom>
        </p:spPr>
      </p:pic>
    </p:spTree>
    <p:extLst>
      <p:ext uri="{BB962C8B-B14F-4D97-AF65-F5344CB8AC3E}">
        <p14:creationId xmlns:p14="http://schemas.microsoft.com/office/powerpoint/2010/main" val="3337213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2541-87E4-9945-A900-B31EEE39F4B1}"/>
              </a:ext>
            </a:extLst>
          </p:cNvPr>
          <p:cNvSpPr>
            <a:spLocks noGrp="1"/>
          </p:cNvSpPr>
          <p:nvPr>
            <p:ph type="title"/>
          </p:nvPr>
        </p:nvSpPr>
        <p:spPr/>
        <p:txBody>
          <a:bodyPr/>
          <a:lstStyle/>
          <a:p>
            <a:r>
              <a:rPr lang="en-US" b="1" dirty="0">
                <a:solidFill>
                  <a:schemeClr val="accent6">
                    <a:lumMod val="50000"/>
                  </a:schemeClr>
                </a:solidFill>
              </a:rPr>
              <a:t>VTPBIS Acknowledgements</a:t>
            </a:r>
          </a:p>
        </p:txBody>
      </p:sp>
      <p:sp>
        <p:nvSpPr>
          <p:cNvPr id="3" name="Content Placeholder 2">
            <a:extLst>
              <a:ext uri="{FF2B5EF4-FFF2-40B4-BE49-F238E27FC236}">
                <a16:creationId xmlns:a16="http://schemas.microsoft.com/office/drawing/2014/main" id="{0703F21D-498F-7240-B26C-F41F0613C948}"/>
              </a:ext>
            </a:extLst>
          </p:cNvPr>
          <p:cNvSpPr>
            <a:spLocks noGrp="1"/>
          </p:cNvSpPr>
          <p:nvPr>
            <p:ph idx="1"/>
          </p:nvPr>
        </p:nvSpPr>
        <p:spPr/>
        <p:txBody>
          <a:bodyPr>
            <a:normAutofit fontScale="85000" lnSpcReduction="10000"/>
          </a:bodyPr>
          <a:lstStyle/>
          <a:p>
            <a:r>
              <a:rPr lang="en-US" u="sng" dirty="0"/>
              <a:t>Merit:</a:t>
            </a:r>
          </a:p>
          <a:p>
            <a:pPr lvl="1"/>
            <a:r>
              <a:rPr lang="en-US" b="1" dirty="0"/>
              <a:t>No application </a:t>
            </a:r>
            <a:r>
              <a:rPr lang="en-US" dirty="0"/>
              <a:t>- All schools that:</a:t>
            </a:r>
          </a:p>
          <a:p>
            <a:pPr lvl="2"/>
            <a:r>
              <a:rPr lang="en-US" sz="2100" dirty="0"/>
              <a:t>Implement Universal PBIS with </a:t>
            </a:r>
            <a:r>
              <a:rPr lang="en-US" sz="2100" b="1" dirty="0"/>
              <a:t>fidelity</a:t>
            </a:r>
            <a:r>
              <a:rPr lang="en-US" sz="2100" dirty="0"/>
              <a:t> (measured as 70% on the Tiered Fidelity Inventory (TFI) or 80/80 on the School-wide Evaluation Tool (SET))</a:t>
            </a:r>
          </a:p>
          <a:p>
            <a:pPr lvl="2"/>
            <a:r>
              <a:rPr lang="en-US" sz="2100" dirty="0"/>
              <a:t>Use behavior </a:t>
            </a:r>
            <a:r>
              <a:rPr lang="en-US" sz="2100" b="1" dirty="0"/>
              <a:t>data</a:t>
            </a:r>
            <a:r>
              <a:rPr lang="en-US" sz="2100" dirty="0"/>
              <a:t> (Big 7 data) within a problem-solving framework to improve student outcomes</a:t>
            </a:r>
          </a:p>
          <a:p>
            <a:pPr lvl="2"/>
            <a:r>
              <a:rPr lang="en-US" sz="2100" dirty="0"/>
              <a:t>Complete the annual </a:t>
            </a:r>
            <a:r>
              <a:rPr lang="en-US" sz="2100" b="1" dirty="0"/>
              <a:t>Self-Assessment Survey (SAS) </a:t>
            </a:r>
            <a:r>
              <a:rPr lang="en-US" sz="2100" dirty="0"/>
              <a:t>to help plan/revise implementation</a:t>
            </a:r>
          </a:p>
          <a:p>
            <a:r>
              <a:rPr lang="en-US" u="sng" dirty="0"/>
              <a:t>Exemplar:</a:t>
            </a:r>
          </a:p>
          <a:p>
            <a:pPr lvl="1"/>
            <a:r>
              <a:rPr lang="en-US" b="1" dirty="0"/>
              <a:t>Application will be emailed </a:t>
            </a:r>
            <a:r>
              <a:rPr lang="en-US" dirty="0"/>
              <a:t>to all eligible schools</a:t>
            </a:r>
          </a:p>
          <a:p>
            <a:pPr lvl="1"/>
            <a:r>
              <a:rPr lang="en-US" dirty="0"/>
              <a:t>Show evidence of the above </a:t>
            </a:r>
            <a:r>
              <a:rPr lang="en-US" b="1" dirty="0"/>
              <a:t>plus</a:t>
            </a:r>
            <a:r>
              <a:rPr lang="en-US" dirty="0"/>
              <a:t>:</a:t>
            </a:r>
          </a:p>
          <a:p>
            <a:pPr lvl="2"/>
            <a:r>
              <a:rPr lang="en-US" sz="2100" dirty="0"/>
              <a:t>Sustained fidelity of implementation of Universal PBIS as demonstrated by </a:t>
            </a:r>
            <a:r>
              <a:rPr lang="en-US" sz="2100" b="1" dirty="0"/>
              <a:t>two consecutive years</a:t>
            </a:r>
            <a:r>
              <a:rPr lang="en-US" sz="2100" dirty="0"/>
              <a:t> of Tiered Fidelity Inventory (TFI) at 70% or 80% on School-wide Evaluation Tool (SET)</a:t>
            </a:r>
          </a:p>
          <a:p>
            <a:pPr lvl="2"/>
            <a:r>
              <a:rPr lang="en-US" sz="2100" dirty="0"/>
              <a:t>Sustained implementation has had positive effects on </a:t>
            </a:r>
            <a:r>
              <a:rPr lang="en-US" sz="2100" b="1" dirty="0"/>
              <a:t>academic, behavioral, and social/climate data</a:t>
            </a:r>
          </a:p>
          <a:p>
            <a:r>
              <a:rPr lang="en-US" dirty="0"/>
              <a:t>Acknowledgements will be presented at the VTPBIS Leadership Forum in </a:t>
            </a:r>
            <a:r>
              <a:rPr lang="en-US" b="1" dirty="0"/>
              <a:t>October</a:t>
            </a:r>
          </a:p>
        </p:txBody>
      </p:sp>
      <p:pic>
        <p:nvPicPr>
          <p:cNvPr id="5" name="Picture 4">
            <a:extLst>
              <a:ext uri="{FF2B5EF4-FFF2-40B4-BE49-F238E27FC236}">
                <a16:creationId xmlns:a16="http://schemas.microsoft.com/office/drawing/2014/main" id="{FFF138B7-BDEF-2F4C-95D8-03D1F0618DB3}"/>
              </a:ext>
            </a:extLst>
          </p:cNvPr>
          <p:cNvPicPr>
            <a:picLocks noChangeAspect="1"/>
          </p:cNvPicPr>
          <p:nvPr/>
        </p:nvPicPr>
        <p:blipFill rotWithShape="1">
          <a:blip r:embed="rId3"/>
          <a:srcRect t="27963"/>
          <a:stretch/>
        </p:blipFill>
        <p:spPr>
          <a:xfrm>
            <a:off x="7734300" y="139700"/>
            <a:ext cx="4064000" cy="2195689"/>
          </a:xfrm>
          <a:prstGeom prst="rect">
            <a:avLst/>
          </a:prstGeom>
        </p:spPr>
      </p:pic>
    </p:spTree>
    <p:extLst>
      <p:ext uri="{BB962C8B-B14F-4D97-AF65-F5344CB8AC3E}">
        <p14:creationId xmlns:p14="http://schemas.microsoft.com/office/powerpoint/2010/main" val="4031594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C81B7-3DD0-3841-B38A-48338B40CBFC}"/>
              </a:ext>
            </a:extLst>
          </p:cNvPr>
          <p:cNvSpPr>
            <a:spLocks noGrp="1"/>
          </p:cNvSpPr>
          <p:nvPr>
            <p:ph type="title"/>
          </p:nvPr>
        </p:nvSpPr>
        <p:spPr/>
        <p:txBody>
          <a:bodyPr/>
          <a:lstStyle/>
          <a:p>
            <a:r>
              <a:rPr lang="en-US" b="1" dirty="0">
                <a:solidFill>
                  <a:schemeClr val="accent6">
                    <a:lumMod val="50000"/>
                  </a:schemeClr>
                </a:solidFill>
              </a:rPr>
              <a:t>Recognizing Shari </a:t>
            </a:r>
            <a:r>
              <a:rPr lang="en-US" b="1" dirty="0" err="1">
                <a:solidFill>
                  <a:schemeClr val="accent6">
                    <a:lumMod val="50000"/>
                  </a:schemeClr>
                </a:solidFill>
              </a:rPr>
              <a:t>Carr</a:t>
            </a:r>
            <a:endParaRPr lang="en-US" b="1" dirty="0">
              <a:solidFill>
                <a:schemeClr val="accent6">
                  <a:lumMod val="50000"/>
                </a:schemeClr>
              </a:solidFill>
            </a:endParaRPr>
          </a:p>
        </p:txBody>
      </p:sp>
      <p:pic>
        <p:nvPicPr>
          <p:cNvPr id="4" name="Content Placeholder 3">
            <a:extLst>
              <a:ext uri="{FF2B5EF4-FFF2-40B4-BE49-F238E27FC236}">
                <a16:creationId xmlns:a16="http://schemas.microsoft.com/office/drawing/2014/main" id="{46908A27-F8FF-F948-A581-FCC867C19E47}"/>
              </a:ext>
            </a:extLst>
          </p:cNvPr>
          <p:cNvPicPr>
            <a:picLocks noGrp="1" noChangeAspect="1"/>
          </p:cNvPicPr>
          <p:nvPr>
            <p:ph idx="1"/>
          </p:nvPr>
        </p:nvPicPr>
        <p:blipFill>
          <a:blip r:embed="rId2"/>
          <a:stretch>
            <a:fillRect/>
          </a:stretch>
        </p:blipFill>
        <p:spPr>
          <a:xfrm>
            <a:off x="6214733" y="1955430"/>
            <a:ext cx="4415649" cy="4003522"/>
          </a:xfrm>
          <a:prstGeom prst="rect">
            <a:avLst/>
          </a:prstGeom>
        </p:spPr>
      </p:pic>
      <p:pic>
        <p:nvPicPr>
          <p:cNvPr id="5" name="Picture 4">
            <a:extLst>
              <a:ext uri="{FF2B5EF4-FFF2-40B4-BE49-F238E27FC236}">
                <a16:creationId xmlns:a16="http://schemas.microsoft.com/office/drawing/2014/main" id="{ED66BB97-F75A-3742-B2BD-8551B0F02D96}"/>
              </a:ext>
            </a:extLst>
          </p:cNvPr>
          <p:cNvPicPr>
            <a:picLocks noChangeAspect="1"/>
          </p:cNvPicPr>
          <p:nvPr/>
        </p:nvPicPr>
        <p:blipFill>
          <a:blip r:embed="rId3"/>
          <a:stretch>
            <a:fillRect/>
          </a:stretch>
        </p:blipFill>
        <p:spPr>
          <a:xfrm>
            <a:off x="1561618" y="1955430"/>
            <a:ext cx="4003522" cy="4003522"/>
          </a:xfrm>
          <a:prstGeom prst="rect">
            <a:avLst/>
          </a:prstGeom>
        </p:spPr>
      </p:pic>
    </p:spTree>
    <p:extLst>
      <p:ext uri="{BB962C8B-B14F-4D97-AF65-F5344CB8AC3E}">
        <p14:creationId xmlns:p14="http://schemas.microsoft.com/office/powerpoint/2010/main" val="2615299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4F3687-02C0-6F4B-97F4-D3CE54CECA09}"/>
              </a:ext>
            </a:extLst>
          </p:cNvPr>
          <p:cNvSpPr>
            <a:spLocks noGrp="1"/>
          </p:cNvSpPr>
          <p:nvPr>
            <p:ph sz="half" idx="1"/>
          </p:nvPr>
        </p:nvSpPr>
        <p:spPr>
          <a:xfrm>
            <a:off x="0" y="0"/>
            <a:ext cx="7065817" cy="3807229"/>
          </a:xfrm>
        </p:spPr>
        <p:txBody>
          <a:bodyPr>
            <a:normAutofit/>
          </a:bodyPr>
          <a:lstStyle/>
          <a:p>
            <a:pPr marL="0" indent="0" algn="ctr">
              <a:buNone/>
            </a:pPr>
            <a:r>
              <a:rPr lang="en-US" sz="5400" b="1" dirty="0"/>
              <a:t>Wherever you may drink your water this summer, think of VTPBIS and our appreciation for you!</a:t>
            </a:r>
          </a:p>
        </p:txBody>
      </p:sp>
      <p:pic>
        <p:nvPicPr>
          <p:cNvPr id="8" name="Picture 7">
            <a:extLst>
              <a:ext uri="{FF2B5EF4-FFF2-40B4-BE49-F238E27FC236}">
                <a16:creationId xmlns:a16="http://schemas.microsoft.com/office/drawing/2014/main" id="{748D4C66-4C1F-AC4B-B26B-FB60C8EC806A}"/>
              </a:ext>
            </a:extLst>
          </p:cNvPr>
          <p:cNvPicPr>
            <a:picLocks noChangeAspect="1"/>
          </p:cNvPicPr>
          <p:nvPr/>
        </p:nvPicPr>
        <p:blipFill>
          <a:blip r:embed="rId2"/>
          <a:stretch>
            <a:fillRect/>
          </a:stretch>
        </p:blipFill>
        <p:spPr>
          <a:xfrm>
            <a:off x="6882675" y="355701"/>
            <a:ext cx="5309325" cy="2983753"/>
          </a:xfrm>
          <a:prstGeom prst="rect">
            <a:avLst/>
          </a:prstGeom>
        </p:spPr>
      </p:pic>
      <p:pic>
        <p:nvPicPr>
          <p:cNvPr id="10" name="Picture 9">
            <a:extLst>
              <a:ext uri="{FF2B5EF4-FFF2-40B4-BE49-F238E27FC236}">
                <a16:creationId xmlns:a16="http://schemas.microsoft.com/office/drawing/2014/main" id="{0E03BA8B-E8B4-B64C-B142-8DEE3F4917F8}"/>
              </a:ext>
            </a:extLst>
          </p:cNvPr>
          <p:cNvPicPr>
            <a:picLocks noChangeAspect="1"/>
          </p:cNvPicPr>
          <p:nvPr/>
        </p:nvPicPr>
        <p:blipFill>
          <a:blip r:embed="rId3"/>
          <a:stretch>
            <a:fillRect/>
          </a:stretch>
        </p:blipFill>
        <p:spPr>
          <a:xfrm>
            <a:off x="1819401" y="3695155"/>
            <a:ext cx="5722281" cy="3223820"/>
          </a:xfrm>
          <a:prstGeom prst="rect">
            <a:avLst/>
          </a:prstGeom>
        </p:spPr>
      </p:pic>
      <p:pic>
        <p:nvPicPr>
          <p:cNvPr id="9" name="Picture 8">
            <a:extLst>
              <a:ext uri="{FF2B5EF4-FFF2-40B4-BE49-F238E27FC236}">
                <a16:creationId xmlns:a16="http://schemas.microsoft.com/office/drawing/2014/main" id="{46F2E488-4A1C-F04D-B1E4-F4575B852DF9}"/>
              </a:ext>
            </a:extLst>
          </p:cNvPr>
          <p:cNvPicPr>
            <a:picLocks noChangeAspect="1"/>
          </p:cNvPicPr>
          <p:nvPr/>
        </p:nvPicPr>
        <p:blipFill rotWithShape="1">
          <a:blip r:embed="rId4"/>
          <a:srcRect l="30546" r="18490"/>
          <a:stretch/>
        </p:blipFill>
        <p:spPr>
          <a:xfrm>
            <a:off x="-52455" y="3558025"/>
            <a:ext cx="4649347" cy="3807229"/>
          </a:xfrm>
          <a:prstGeom prst="rect">
            <a:avLst/>
          </a:prstGeom>
        </p:spPr>
      </p:pic>
      <p:pic>
        <p:nvPicPr>
          <p:cNvPr id="11" name="Picture 10">
            <a:extLst>
              <a:ext uri="{FF2B5EF4-FFF2-40B4-BE49-F238E27FC236}">
                <a16:creationId xmlns:a16="http://schemas.microsoft.com/office/drawing/2014/main" id="{2F34D1D6-E462-924E-8D0F-2C1F5C092AD5}"/>
              </a:ext>
            </a:extLst>
          </p:cNvPr>
          <p:cNvPicPr>
            <a:picLocks noChangeAspect="1"/>
          </p:cNvPicPr>
          <p:nvPr/>
        </p:nvPicPr>
        <p:blipFill rotWithShape="1">
          <a:blip r:embed="rId5"/>
          <a:srcRect t="13818" r="5478"/>
          <a:stretch/>
        </p:blipFill>
        <p:spPr>
          <a:xfrm>
            <a:off x="7650552" y="3558025"/>
            <a:ext cx="4524147" cy="3299975"/>
          </a:xfrm>
          <a:prstGeom prst="rect">
            <a:avLst/>
          </a:prstGeom>
        </p:spPr>
      </p:pic>
      <p:pic>
        <p:nvPicPr>
          <p:cNvPr id="6" name="Picture 5" descr="A picture containing wall, indoor&#10;&#10;Description automatically generated">
            <a:extLst>
              <a:ext uri="{FF2B5EF4-FFF2-40B4-BE49-F238E27FC236}">
                <a16:creationId xmlns:a16="http://schemas.microsoft.com/office/drawing/2014/main" id="{ECFF0A27-3ED7-6144-866B-5B0A902DD359}"/>
              </a:ext>
            </a:extLst>
          </p:cNvPr>
          <p:cNvPicPr>
            <a:picLocks noChangeAspect="1"/>
          </p:cNvPicPr>
          <p:nvPr/>
        </p:nvPicPr>
        <p:blipFill rotWithShape="1">
          <a:blip r:embed="rId6"/>
          <a:srcRect t="28020" b="19420"/>
          <a:stretch/>
        </p:blipFill>
        <p:spPr>
          <a:xfrm rot="5400000">
            <a:off x="4534012" y="2120990"/>
            <a:ext cx="6945422" cy="2703443"/>
          </a:xfrm>
          <a:prstGeom prst="rect">
            <a:avLst/>
          </a:prstGeom>
        </p:spPr>
      </p:pic>
    </p:spTree>
    <p:extLst>
      <p:ext uri="{BB962C8B-B14F-4D97-AF65-F5344CB8AC3E}">
        <p14:creationId xmlns:p14="http://schemas.microsoft.com/office/powerpoint/2010/main" val="95938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edge">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0.7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5"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anim calcmode="lin" valueType="num">
                                      <p:cBhvr>
                                        <p:cTn id="34" dur="2000" fill="hold"/>
                                        <p:tgtEl>
                                          <p:spTgt spid="6"/>
                                        </p:tgtEl>
                                        <p:attrNameLst>
                                          <p:attrName>style.rotation</p:attrName>
                                        </p:attrNameLst>
                                      </p:cBhvr>
                                      <p:tavLst>
                                        <p:tav tm="0">
                                          <p:val>
                                            <p:fltVal val="720"/>
                                          </p:val>
                                        </p:tav>
                                        <p:tav tm="100000">
                                          <p:val>
                                            <p:fltVal val="0"/>
                                          </p:val>
                                        </p:tav>
                                      </p:tavLst>
                                    </p:anim>
                                    <p:anim calcmode="lin" valueType="num">
                                      <p:cBhvr>
                                        <p:cTn id="35" dur="2000" fill="hold"/>
                                        <p:tgtEl>
                                          <p:spTgt spid="6"/>
                                        </p:tgtEl>
                                        <p:attrNameLst>
                                          <p:attrName>ppt_h</p:attrName>
                                        </p:attrNameLst>
                                      </p:cBhvr>
                                      <p:tavLst>
                                        <p:tav tm="0">
                                          <p:val>
                                            <p:fltVal val="0"/>
                                          </p:val>
                                        </p:tav>
                                        <p:tav tm="100000">
                                          <p:val>
                                            <p:strVal val="#ppt_h"/>
                                          </p:val>
                                        </p:tav>
                                      </p:tavLst>
                                    </p:anim>
                                    <p:anim calcmode="lin" valueType="num">
                                      <p:cBhvr>
                                        <p:cTn id="36"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1596-6679-124E-ABAB-6BBBAD50A712}"/>
              </a:ext>
            </a:extLst>
          </p:cNvPr>
          <p:cNvSpPr>
            <a:spLocks noGrp="1"/>
          </p:cNvSpPr>
          <p:nvPr>
            <p:ph type="title"/>
          </p:nvPr>
        </p:nvSpPr>
        <p:spPr/>
        <p:txBody>
          <a:bodyPr/>
          <a:lstStyle/>
          <a:p>
            <a:r>
              <a:rPr lang="en-US" b="1" dirty="0">
                <a:solidFill>
                  <a:schemeClr val="accent6">
                    <a:lumMod val="50000"/>
                  </a:schemeClr>
                </a:solidFill>
              </a:rPr>
              <a:t>Opening Activity</a:t>
            </a:r>
          </a:p>
        </p:txBody>
      </p:sp>
      <p:sp>
        <p:nvSpPr>
          <p:cNvPr id="3" name="Content Placeholder 2">
            <a:extLst>
              <a:ext uri="{FF2B5EF4-FFF2-40B4-BE49-F238E27FC236}">
                <a16:creationId xmlns:a16="http://schemas.microsoft.com/office/drawing/2014/main" id="{B8F53436-05D1-4D44-B5AA-C59B56235361}"/>
              </a:ext>
            </a:extLst>
          </p:cNvPr>
          <p:cNvSpPr>
            <a:spLocks noGrp="1"/>
          </p:cNvSpPr>
          <p:nvPr>
            <p:ph idx="1"/>
          </p:nvPr>
        </p:nvSpPr>
        <p:spPr/>
        <p:txBody>
          <a:bodyPr>
            <a:normAutofit/>
          </a:bodyPr>
          <a:lstStyle/>
          <a:p>
            <a:pPr marL="514350" indent="-514350">
              <a:buFont typeface="+mj-lt"/>
              <a:buAutoNum type="arabicPeriod"/>
            </a:pPr>
            <a:r>
              <a:rPr lang="en-US" dirty="0"/>
              <a:t>Using the </a:t>
            </a:r>
            <a:r>
              <a:rPr lang="en-US" b="1" dirty="0"/>
              <a:t>emotions chart </a:t>
            </a:r>
            <a:r>
              <a:rPr lang="en-US" dirty="0"/>
              <a:t>as a reference, what emotion/s describe/s how you were feeling the </a:t>
            </a:r>
            <a:r>
              <a:rPr lang="en-US" b="1" dirty="0"/>
              <a:t>first few days of school</a:t>
            </a:r>
            <a:r>
              <a:rPr lang="en-US" dirty="0"/>
              <a:t>? How are you feeling about school </a:t>
            </a:r>
            <a:r>
              <a:rPr lang="en-US" b="1" dirty="0"/>
              <a:t>now</a:t>
            </a:r>
            <a:r>
              <a:rPr lang="en-US" dirty="0"/>
              <a:t>? Share with a partner.</a:t>
            </a:r>
          </a:p>
          <a:p>
            <a:pPr marL="514350" indent="-514350">
              <a:buFont typeface="+mj-lt"/>
              <a:buAutoNum type="arabicPeriod"/>
            </a:pPr>
            <a:endParaRPr lang="en-US" dirty="0"/>
          </a:p>
          <a:p>
            <a:pPr marL="514350" indent="-514350">
              <a:buFont typeface="+mj-lt"/>
              <a:buAutoNum type="arabicPeriod"/>
            </a:pPr>
            <a:r>
              <a:rPr lang="en-US" dirty="0"/>
              <a:t>Think back to the first days/weeks of school and </a:t>
            </a:r>
            <a:r>
              <a:rPr lang="en-US" b="1" dirty="0"/>
              <a:t>how you felt to be starting with PBIS </a:t>
            </a:r>
            <a:r>
              <a:rPr lang="en-US" dirty="0"/>
              <a:t>and share with a partner.</a:t>
            </a:r>
            <a:endParaRPr lang="en-US" i="1" dirty="0"/>
          </a:p>
          <a:p>
            <a:pPr lvl="1" fontAlgn="base"/>
            <a:r>
              <a:rPr lang="en-US" sz="2800" i="1" dirty="0"/>
              <a:t>What were your </a:t>
            </a:r>
            <a:r>
              <a:rPr lang="en-US" sz="2800" b="1" i="1" dirty="0"/>
              <a:t>hopes</a:t>
            </a:r>
            <a:r>
              <a:rPr lang="en-US" sz="2800" i="1" dirty="0"/>
              <a:t> for PBIS?</a:t>
            </a:r>
            <a:endParaRPr lang="en-US" sz="2800" i="1" strike="sngStrike" dirty="0"/>
          </a:p>
          <a:p>
            <a:pPr lvl="1" fontAlgn="base"/>
            <a:r>
              <a:rPr lang="en-US" sz="2800" i="1" dirty="0"/>
              <a:t>How did those hopes </a:t>
            </a:r>
            <a:r>
              <a:rPr lang="en-US" sz="2800" b="1" i="1" dirty="0"/>
              <a:t>change</a:t>
            </a:r>
            <a:r>
              <a:rPr lang="en-US" sz="2800" i="1" dirty="0"/>
              <a:t> over the course of the year?</a:t>
            </a:r>
            <a:endParaRPr lang="en-US" dirty="0"/>
          </a:p>
          <a:p>
            <a:endParaRPr lang="en-US" dirty="0"/>
          </a:p>
        </p:txBody>
      </p:sp>
    </p:spTree>
    <p:extLst>
      <p:ext uri="{BB962C8B-B14F-4D97-AF65-F5344CB8AC3E}">
        <p14:creationId xmlns:p14="http://schemas.microsoft.com/office/powerpoint/2010/main" val="33876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0E9D-8FE9-9B4C-A0BF-EFEBDD21C57A}"/>
              </a:ext>
            </a:extLst>
          </p:cNvPr>
          <p:cNvSpPr>
            <a:spLocks noGrp="1"/>
          </p:cNvSpPr>
          <p:nvPr>
            <p:ph type="title"/>
          </p:nvPr>
        </p:nvSpPr>
        <p:spPr>
          <a:xfrm>
            <a:off x="838200" y="1233030"/>
            <a:ext cx="10515600" cy="3958902"/>
          </a:xfrm>
        </p:spPr>
        <p:txBody>
          <a:bodyPr>
            <a:normAutofit/>
          </a:bodyPr>
          <a:lstStyle/>
          <a:p>
            <a:pPr algn="ctr"/>
            <a:r>
              <a:rPr lang="en-US" b="1" dirty="0">
                <a:solidFill>
                  <a:schemeClr val="accent6">
                    <a:lumMod val="50000"/>
                  </a:schemeClr>
                </a:solidFill>
              </a:rPr>
              <a:t>Lunch On Your Own</a:t>
            </a:r>
            <a:br>
              <a:rPr lang="en-US" b="1" dirty="0">
                <a:solidFill>
                  <a:schemeClr val="accent6">
                    <a:lumMod val="50000"/>
                  </a:schemeClr>
                </a:solidFill>
              </a:rPr>
            </a:br>
            <a:br>
              <a:rPr lang="en-US" b="1" dirty="0">
                <a:solidFill>
                  <a:schemeClr val="accent6">
                    <a:lumMod val="50000"/>
                  </a:schemeClr>
                </a:solidFill>
              </a:rPr>
            </a:br>
            <a:r>
              <a:rPr lang="en-US" b="1" dirty="0">
                <a:solidFill>
                  <a:schemeClr val="accent6">
                    <a:lumMod val="50000"/>
                  </a:schemeClr>
                </a:solidFill>
              </a:rPr>
              <a:t>(Optional) Additional Networking Session</a:t>
            </a:r>
            <a:br>
              <a:rPr lang="en-US" b="1" dirty="0">
                <a:solidFill>
                  <a:schemeClr val="accent6">
                    <a:lumMod val="50000"/>
                  </a:schemeClr>
                </a:solidFill>
              </a:rPr>
            </a:br>
            <a:r>
              <a:rPr lang="en-US" b="1" dirty="0">
                <a:solidFill>
                  <a:schemeClr val="accent6">
                    <a:lumMod val="50000"/>
                  </a:schemeClr>
                </a:solidFill>
              </a:rPr>
              <a:t>(determine topic) and/or Team Time</a:t>
            </a:r>
          </a:p>
        </p:txBody>
      </p:sp>
    </p:spTree>
    <p:extLst>
      <p:ext uri="{BB962C8B-B14F-4D97-AF65-F5344CB8AC3E}">
        <p14:creationId xmlns:p14="http://schemas.microsoft.com/office/powerpoint/2010/main" val="1008660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392E68-FCB2-6E46-90AC-191925D86428}"/>
              </a:ext>
            </a:extLst>
          </p:cNvPr>
          <p:cNvPicPr>
            <a:picLocks noChangeAspect="1"/>
          </p:cNvPicPr>
          <p:nvPr/>
        </p:nvPicPr>
        <p:blipFill rotWithShape="1">
          <a:blip r:embed="rId2"/>
          <a:srcRect l="18964" t="8495" r="18663" b="5989"/>
          <a:stretch/>
        </p:blipFill>
        <p:spPr>
          <a:xfrm>
            <a:off x="3594999" y="0"/>
            <a:ext cx="5002001" cy="6858000"/>
          </a:xfrm>
          <a:prstGeom prst="rect">
            <a:avLst/>
          </a:prstGeom>
        </p:spPr>
      </p:pic>
    </p:spTree>
    <p:extLst>
      <p:ext uri="{BB962C8B-B14F-4D97-AF65-F5344CB8AC3E}">
        <p14:creationId xmlns:p14="http://schemas.microsoft.com/office/powerpoint/2010/main" val="86922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DBB8-8160-6F4D-9451-6109E96A6F77}"/>
              </a:ext>
            </a:extLst>
          </p:cNvPr>
          <p:cNvSpPr>
            <a:spLocks noGrp="1"/>
          </p:cNvSpPr>
          <p:nvPr>
            <p:ph type="title"/>
          </p:nvPr>
        </p:nvSpPr>
        <p:spPr/>
        <p:txBody>
          <a:bodyPr/>
          <a:lstStyle/>
          <a:p>
            <a:r>
              <a:rPr lang="en-US" b="1" dirty="0">
                <a:solidFill>
                  <a:schemeClr val="accent6">
                    <a:lumMod val="50000"/>
                  </a:schemeClr>
                </a:solidFill>
              </a:rPr>
              <a:t>Poll Everywhere</a:t>
            </a:r>
          </a:p>
        </p:txBody>
      </p:sp>
      <p:sp>
        <p:nvSpPr>
          <p:cNvPr id="3" name="Content Placeholder 2">
            <a:extLst>
              <a:ext uri="{FF2B5EF4-FFF2-40B4-BE49-F238E27FC236}">
                <a16:creationId xmlns:a16="http://schemas.microsoft.com/office/drawing/2014/main" id="{6F11E6B1-01A6-6645-896E-1A3753CC13F9}"/>
              </a:ext>
            </a:extLst>
          </p:cNvPr>
          <p:cNvSpPr>
            <a:spLocks noGrp="1"/>
          </p:cNvSpPr>
          <p:nvPr>
            <p:ph idx="1"/>
          </p:nvPr>
        </p:nvSpPr>
        <p:spPr/>
        <p:txBody>
          <a:bodyPr>
            <a:normAutofit lnSpcReduction="10000"/>
          </a:bodyPr>
          <a:lstStyle/>
          <a:p>
            <a:pPr marL="0" indent="0">
              <a:buNone/>
            </a:pPr>
            <a:endParaRPr lang="en-US" dirty="0"/>
          </a:p>
          <a:p>
            <a:r>
              <a:rPr lang="en-US" dirty="0"/>
              <a:t>In one word, describe how you </a:t>
            </a:r>
            <a:r>
              <a:rPr lang="en-US" b="1" i="1" dirty="0"/>
              <a:t>feel </a:t>
            </a:r>
            <a:r>
              <a:rPr lang="en-US" dirty="0"/>
              <a:t>about the fidelity of your school’s PBIS implementation this year.</a:t>
            </a:r>
          </a:p>
          <a:p>
            <a:endParaRPr lang="en-US" dirty="0"/>
          </a:p>
          <a:p>
            <a:r>
              <a:rPr lang="en-US" dirty="0"/>
              <a:t>In one word, describe how you </a:t>
            </a:r>
            <a:r>
              <a:rPr lang="en-US" b="1" i="1" dirty="0"/>
              <a:t>feel</a:t>
            </a:r>
            <a:r>
              <a:rPr lang="en-US" dirty="0"/>
              <a:t> about your students’ behavior this year.</a:t>
            </a:r>
          </a:p>
          <a:p>
            <a:endParaRPr lang="en-US" dirty="0"/>
          </a:p>
          <a:p>
            <a:r>
              <a:rPr lang="en-US" dirty="0"/>
              <a:t>As a table group, talk about the difference between your </a:t>
            </a:r>
            <a:r>
              <a:rPr lang="en-US" b="1" dirty="0"/>
              <a:t>gut feelings </a:t>
            </a:r>
            <a:r>
              <a:rPr lang="en-US" dirty="0"/>
              <a:t>around fidelity and student outcomes compared to what your </a:t>
            </a:r>
            <a:r>
              <a:rPr lang="en-US" b="1" dirty="0"/>
              <a:t>fidelity/outcome data </a:t>
            </a:r>
            <a:r>
              <a:rPr lang="en-US" dirty="0"/>
              <a:t>is telling you.</a:t>
            </a:r>
          </a:p>
        </p:txBody>
      </p:sp>
    </p:spTree>
    <p:extLst>
      <p:ext uri="{BB962C8B-B14F-4D97-AF65-F5344CB8AC3E}">
        <p14:creationId xmlns:p14="http://schemas.microsoft.com/office/powerpoint/2010/main" val="1233202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6786-E902-D647-A813-811F0EFAF5A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F65F404-05F5-3144-BD8F-FB6929C7FC97}"/>
              </a:ext>
            </a:extLst>
          </p:cNvPr>
          <p:cNvSpPr>
            <a:spLocks noGrp="1"/>
          </p:cNvSpPr>
          <p:nvPr>
            <p:ph type="subTitle" idx="1"/>
          </p:nvPr>
        </p:nvSpPr>
        <p:spPr/>
        <p:txBody>
          <a:bodyPr/>
          <a:lstStyle/>
          <a:p>
            <a:endParaRPr lang="en-US"/>
          </a:p>
        </p:txBody>
      </p:sp>
      <p:pic>
        <p:nvPicPr>
          <p:cNvPr id="5" name="slide.url=https://www.polleverywhere.com/free_text_polls/s5Sp5fPWBYHW18jargUbO">
            <a:extLst>
              <a:ext uri="{FF2B5EF4-FFF2-40B4-BE49-F238E27FC236}">
                <a16:creationId xmlns:a16="http://schemas.microsoft.com/office/drawing/2014/main" id="{AD8B071F-D64B-C94D-B280-8B87C97F3925}"/>
              </a:ext>
            </a:extLst>
          </p:cNvPr>
          <p:cNvPicPr>
            <a:picLocks/>
          </p:cNvPicPr>
          <p:nvPr/>
        </p:nvPicPr>
        <p:blipFill>
          <a:blip r:embed="rId3"/>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666769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5135</TotalTime>
  <Words>2713</Words>
  <Application>Microsoft Macintosh PowerPoint</Application>
  <PresentationFormat>Widescreen</PresentationFormat>
  <Paragraphs>377</Paragraphs>
  <Slides>60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ＭＳ Ｐゴシック</vt:lpstr>
      <vt:lpstr>Arial</vt:lpstr>
      <vt:lpstr>Calibri</vt:lpstr>
      <vt:lpstr>Calibri Light</vt:lpstr>
      <vt:lpstr>Cambria</vt:lpstr>
      <vt:lpstr>Office Theme</vt:lpstr>
      <vt:lpstr>PowerPoint Presentation</vt:lpstr>
      <vt:lpstr>Always Start with Data!</vt:lpstr>
      <vt:lpstr>BEST Expectations</vt:lpstr>
      <vt:lpstr>Agenda</vt:lpstr>
      <vt:lpstr>Acknowledgements</vt:lpstr>
      <vt:lpstr>Opening Activity</vt:lpstr>
      <vt:lpstr>PowerPoint Presentation</vt:lpstr>
      <vt:lpstr>Poll Everywhere</vt:lpstr>
      <vt:lpstr>PowerPoint Presentation</vt:lpstr>
      <vt:lpstr>PowerPoint Presentation</vt:lpstr>
      <vt:lpstr>PowerPoint Presentation</vt:lpstr>
      <vt:lpstr>How do educators make decisions?  Recent research study found that:</vt:lpstr>
      <vt:lpstr>Data Points and Gut Checks</vt:lpstr>
      <vt:lpstr>PowerPoint Presentation</vt:lpstr>
      <vt:lpstr>t</vt:lpstr>
      <vt:lpstr>Create an Action Planning Agenda</vt:lpstr>
      <vt:lpstr>Fidelity – TFI</vt:lpstr>
      <vt:lpstr>PowerPoint Presentation</vt:lpstr>
      <vt:lpstr>National TFI Completion Frequency</vt:lpstr>
      <vt:lpstr>PowerPoint Presentation</vt:lpstr>
      <vt:lpstr> Fidelity of Implementation - TFI</vt:lpstr>
      <vt:lpstr>PowerPoint Presentation</vt:lpstr>
      <vt:lpstr>Comparisons</vt:lpstr>
      <vt:lpstr>PowerPoint Presentation</vt:lpstr>
      <vt:lpstr>Student Outcomes  – ODRs</vt:lpstr>
      <vt:lpstr>PowerPoint Presentation</vt:lpstr>
      <vt:lpstr>Comparing your School’s ODRs to National Rates/Trends</vt:lpstr>
      <vt:lpstr>Compare your school’s data summary to your lived experience</vt:lpstr>
      <vt:lpstr>Action Planning Activity</vt:lpstr>
      <vt:lpstr>PowerPoint Presentation</vt:lpstr>
      <vt:lpstr>Input</vt:lpstr>
      <vt:lpstr>Sustainability</vt:lpstr>
      <vt:lpstr>Networking Sessions</vt:lpstr>
      <vt:lpstr>Topical Networking Carousel:</vt:lpstr>
      <vt:lpstr>1. Alignment</vt:lpstr>
      <vt:lpstr>1. Alignment</vt:lpstr>
      <vt:lpstr>1. Alignment: Create Inventory of Related Initiatives  </vt:lpstr>
      <vt:lpstr>1. Alignment</vt:lpstr>
      <vt:lpstr>2. Analyzing, Utilizing, and Reporting Fidelity + Outcome Data</vt:lpstr>
      <vt:lpstr>2. Analyzing, Utilizing, and Reporting Fidelity + Outcome Data</vt:lpstr>
      <vt:lpstr>2. Analyzing, Utilizing, and Reporting Fidelity + Outcome Data</vt:lpstr>
      <vt:lpstr>3. Family Engagement</vt:lpstr>
      <vt:lpstr>3. Family Engagement</vt:lpstr>
      <vt:lpstr>3. Family Engagement</vt:lpstr>
      <vt:lpstr>3. Family Engagement</vt:lpstr>
      <vt:lpstr>3. Family Engagement</vt:lpstr>
      <vt:lpstr>3. Family Engagement</vt:lpstr>
      <vt:lpstr>3. Family Engagement</vt:lpstr>
      <vt:lpstr>4. Tiers II + III</vt:lpstr>
      <vt:lpstr>4. Tiers II + III</vt:lpstr>
      <vt:lpstr>4. Tiers II + III</vt:lpstr>
      <vt:lpstr>5. Utilizing Student Voice</vt:lpstr>
      <vt:lpstr>5. Utilizing Student Voice</vt:lpstr>
      <vt:lpstr>6. SWIS Q&amp;A</vt:lpstr>
      <vt:lpstr>Networking Guidelines </vt:lpstr>
      <vt:lpstr>Important VTPBIS Matters</vt:lpstr>
      <vt:lpstr>VTPBIS Acknowledgements</vt:lpstr>
      <vt:lpstr>Recognizing Shari Carr</vt:lpstr>
      <vt:lpstr>PowerPoint Presentation</vt:lpstr>
      <vt:lpstr>Lunch On Your Own  (Optional) Additional Networking Session (determine topic) and/or Team Time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56</cp:revision>
  <dcterms:created xsi:type="dcterms:W3CDTF">2019-05-02T15:20:19Z</dcterms:created>
  <dcterms:modified xsi:type="dcterms:W3CDTF">2019-05-08T14:09:44Z</dcterms:modified>
</cp:coreProperties>
</file>