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63"/>
  </p:notesMasterIdLst>
  <p:handoutMasterIdLst>
    <p:handoutMasterId r:id="rId64"/>
  </p:handoutMasterIdLst>
  <p:sldIdLst>
    <p:sldId id="256" r:id="rId2"/>
    <p:sldId id="258" r:id="rId3"/>
    <p:sldId id="551" r:id="rId4"/>
    <p:sldId id="776" r:id="rId5"/>
    <p:sldId id="899" r:id="rId6"/>
    <p:sldId id="259" r:id="rId7"/>
    <p:sldId id="1501" r:id="rId8"/>
    <p:sldId id="1083" r:id="rId9"/>
    <p:sldId id="261" r:id="rId10"/>
    <p:sldId id="1459" r:id="rId11"/>
    <p:sldId id="1446" r:id="rId12"/>
    <p:sldId id="1455" r:id="rId13"/>
    <p:sldId id="1447" r:id="rId14"/>
    <p:sldId id="1448" r:id="rId15"/>
    <p:sldId id="262" r:id="rId16"/>
    <p:sldId id="1451" r:id="rId17"/>
    <p:sldId id="1454" r:id="rId18"/>
    <p:sldId id="1444" r:id="rId19"/>
    <p:sldId id="1494" r:id="rId20"/>
    <p:sldId id="1474" r:id="rId21"/>
    <p:sldId id="1456" r:id="rId22"/>
    <p:sldId id="909" r:id="rId23"/>
    <p:sldId id="904" r:id="rId24"/>
    <p:sldId id="810" r:id="rId25"/>
    <p:sldId id="1497" r:id="rId26"/>
    <p:sldId id="1467" r:id="rId27"/>
    <p:sldId id="1500" r:id="rId28"/>
    <p:sldId id="779" r:id="rId29"/>
    <p:sldId id="1498" r:id="rId30"/>
    <p:sldId id="530" r:id="rId31"/>
    <p:sldId id="1475" r:id="rId32"/>
    <p:sldId id="648" r:id="rId33"/>
    <p:sldId id="853" r:id="rId34"/>
    <p:sldId id="894" r:id="rId35"/>
    <p:sldId id="861" r:id="rId36"/>
    <p:sldId id="1499" r:id="rId37"/>
    <p:sldId id="854" r:id="rId38"/>
    <p:sldId id="852" r:id="rId39"/>
    <p:sldId id="893" r:id="rId40"/>
    <p:sldId id="1476" r:id="rId41"/>
    <p:sldId id="919" r:id="rId42"/>
    <p:sldId id="806" r:id="rId43"/>
    <p:sldId id="803" r:id="rId44"/>
    <p:sldId id="856" r:id="rId45"/>
    <p:sldId id="607" r:id="rId46"/>
    <p:sldId id="912" r:id="rId47"/>
    <p:sldId id="913" r:id="rId48"/>
    <p:sldId id="1480" r:id="rId49"/>
    <p:sldId id="813" r:id="rId50"/>
    <p:sldId id="622" r:id="rId51"/>
    <p:sldId id="814" r:id="rId52"/>
    <p:sldId id="815" r:id="rId53"/>
    <p:sldId id="626" r:id="rId54"/>
    <p:sldId id="858" r:id="rId55"/>
    <p:sldId id="303" r:id="rId56"/>
    <p:sldId id="464" r:id="rId57"/>
    <p:sldId id="306" r:id="rId58"/>
    <p:sldId id="890" r:id="rId59"/>
    <p:sldId id="889" r:id="rId60"/>
    <p:sldId id="851" r:id="rId61"/>
    <p:sldId id="1086" r:id="rId6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tney Keene" initials="" lastIdx="4" clrIdx="0"/>
  <p:cmAuthor id="2" name="Kristin Beswick"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DE35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0848"/>
    </p:cViewPr>
  </p:sorterViewPr>
  <p:notesViewPr>
    <p:cSldViewPr snapToGrid="0">
      <p:cViewPr varScale="1">
        <p:scale>
          <a:sx n="54" d="100"/>
          <a:sy n="54"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86CB3-543E-4E37-8B0B-73694B1C4BD6}" type="doc">
      <dgm:prSet loTypeId="urn:microsoft.com/office/officeart/2005/8/layout/arrow4" loCatId="process" qsTypeId="urn:microsoft.com/office/officeart/2005/8/quickstyle/simple1" qsCatId="simple" csTypeId="urn:microsoft.com/office/officeart/2005/8/colors/accent6_4" csCatId="accent6" phldr="1"/>
      <dgm:spPr/>
      <dgm:t>
        <a:bodyPr/>
        <a:lstStyle/>
        <a:p>
          <a:endParaRPr lang="en-US"/>
        </a:p>
      </dgm:t>
    </dgm:pt>
    <dgm:pt modelId="{4B4DE4B7-0703-4969-90AB-88EAFC123582}">
      <dgm:prSet phldrT="[Text]"/>
      <dgm:spPr/>
      <dgm:t>
        <a:bodyPr/>
        <a:lstStyle/>
        <a:p>
          <a:r>
            <a:rPr lang="en-US" dirty="0"/>
            <a:t>Stress</a:t>
          </a:r>
        </a:p>
      </dgm:t>
    </dgm:pt>
    <dgm:pt modelId="{4E0A7FCF-1A53-4DDD-AEE3-6DDBA8FA6BD7}" type="parTrans" cxnId="{B59A398E-A303-451C-BE30-8A359371BB74}">
      <dgm:prSet/>
      <dgm:spPr/>
      <dgm:t>
        <a:bodyPr/>
        <a:lstStyle/>
        <a:p>
          <a:endParaRPr lang="en-US"/>
        </a:p>
      </dgm:t>
    </dgm:pt>
    <dgm:pt modelId="{9F0CE1F8-B4BD-4408-AE7C-52346ABF251D}" type="sibTrans" cxnId="{B59A398E-A303-451C-BE30-8A359371BB74}">
      <dgm:prSet/>
      <dgm:spPr/>
      <dgm:t>
        <a:bodyPr/>
        <a:lstStyle/>
        <a:p>
          <a:endParaRPr lang="en-US"/>
        </a:p>
      </dgm:t>
    </dgm:pt>
    <dgm:pt modelId="{4E66CC29-687B-4FC3-ADB3-41580C023C14}">
      <dgm:prSet phldrT="[Text]"/>
      <dgm:spPr/>
      <dgm:t>
        <a:bodyPr/>
        <a:lstStyle/>
        <a:p>
          <a:r>
            <a:rPr lang="en-US" dirty="0"/>
            <a:t>Performance</a:t>
          </a:r>
        </a:p>
      </dgm:t>
    </dgm:pt>
    <dgm:pt modelId="{F7EAD8B2-3661-4089-9FA6-12346C5771ED}" type="parTrans" cxnId="{8480179E-342B-4936-942F-D798B2B8B99F}">
      <dgm:prSet/>
      <dgm:spPr/>
      <dgm:t>
        <a:bodyPr/>
        <a:lstStyle/>
        <a:p>
          <a:endParaRPr lang="en-US"/>
        </a:p>
      </dgm:t>
    </dgm:pt>
    <dgm:pt modelId="{9B1DF6CE-FD5A-44BE-81C2-391C4D9FA135}" type="sibTrans" cxnId="{8480179E-342B-4936-942F-D798B2B8B99F}">
      <dgm:prSet/>
      <dgm:spPr/>
      <dgm:t>
        <a:bodyPr/>
        <a:lstStyle/>
        <a:p>
          <a:endParaRPr lang="en-US"/>
        </a:p>
      </dgm:t>
    </dgm:pt>
    <dgm:pt modelId="{32FAD1D6-1145-41AB-A47A-CB0AC24B2FD3}" type="pres">
      <dgm:prSet presAssocID="{FE086CB3-543E-4E37-8B0B-73694B1C4BD6}" presName="compositeShape" presStyleCnt="0">
        <dgm:presLayoutVars>
          <dgm:chMax val="2"/>
          <dgm:dir/>
          <dgm:resizeHandles val="exact"/>
        </dgm:presLayoutVars>
      </dgm:prSet>
      <dgm:spPr/>
    </dgm:pt>
    <dgm:pt modelId="{D2295938-472E-4BAB-BA19-FC482EB468D9}" type="pres">
      <dgm:prSet presAssocID="{4B4DE4B7-0703-4969-90AB-88EAFC123582}" presName="upArrow" presStyleLbl="node1" presStyleIdx="0" presStyleCnt="2"/>
      <dgm:spPr/>
    </dgm:pt>
    <dgm:pt modelId="{F1DCFC61-FE64-4CD3-B054-BF4E595836F7}" type="pres">
      <dgm:prSet presAssocID="{4B4DE4B7-0703-4969-90AB-88EAFC123582}" presName="upArrowText" presStyleLbl="revTx" presStyleIdx="0" presStyleCnt="2">
        <dgm:presLayoutVars>
          <dgm:chMax val="0"/>
          <dgm:bulletEnabled val="1"/>
        </dgm:presLayoutVars>
      </dgm:prSet>
      <dgm:spPr/>
    </dgm:pt>
    <dgm:pt modelId="{066B20F7-DBFF-4032-B50B-E7E001B6F4D4}" type="pres">
      <dgm:prSet presAssocID="{4E66CC29-687B-4FC3-ADB3-41580C023C14}" presName="downArrow" presStyleLbl="node1" presStyleIdx="1" presStyleCnt="2"/>
      <dgm:spPr/>
    </dgm:pt>
    <dgm:pt modelId="{A90EC194-6A43-40E2-A632-9562D1EE72BA}" type="pres">
      <dgm:prSet presAssocID="{4E66CC29-687B-4FC3-ADB3-41580C023C14}" presName="downArrowText" presStyleLbl="revTx" presStyleIdx="1" presStyleCnt="2">
        <dgm:presLayoutVars>
          <dgm:chMax val="0"/>
          <dgm:bulletEnabled val="1"/>
        </dgm:presLayoutVars>
      </dgm:prSet>
      <dgm:spPr/>
    </dgm:pt>
  </dgm:ptLst>
  <dgm:cxnLst>
    <dgm:cxn modelId="{EC58A081-C411-452A-AF0B-27CB8B3319D3}" type="presOf" srcId="{FE086CB3-543E-4E37-8B0B-73694B1C4BD6}" destId="{32FAD1D6-1145-41AB-A47A-CB0AC24B2FD3}" srcOrd="0" destOrd="0" presId="urn:microsoft.com/office/officeart/2005/8/layout/arrow4"/>
    <dgm:cxn modelId="{B59A398E-A303-451C-BE30-8A359371BB74}" srcId="{FE086CB3-543E-4E37-8B0B-73694B1C4BD6}" destId="{4B4DE4B7-0703-4969-90AB-88EAFC123582}" srcOrd="0" destOrd="0" parTransId="{4E0A7FCF-1A53-4DDD-AEE3-6DDBA8FA6BD7}" sibTransId="{9F0CE1F8-B4BD-4408-AE7C-52346ABF251D}"/>
    <dgm:cxn modelId="{8480179E-342B-4936-942F-D798B2B8B99F}" srcId="{FE086CB3-543E-4E37-8B0B-73694B1C4BD6}" destId="{4E66CC29-687B-4FC3-ADB3-41580C023C14}" srcOrd="1" destOrd="0" parTransId="{F7EAD8B2-3661-4089-9FA6-12346C5771ED}" sibTransId="{9B1DF6CE-FD5A-44BE-81C2-391C4D9FA135}"/>
    <dgm:cxn modelId="{5B769CD3-627C-4847-9B56-64B15AFDEFF9}" type="presOf" srcId="{4E66CC29-687B-4FC3-ADB3-41580C023C14}" destId="{A90EC194-6A43-40E2-A632-9562D1EE72BA}" srcOrd="0" destOrd="0" presId="urn:microsoft.com/office/officeart/2005/8/layout/arrow4"/>
    <dgm:cxn modelId="{AE9971E0-2C33-4884-98A0-2CBE72671179}" type="presOf" srcId="{4B4DE4B7-0703-4969-90AB-88EAFC123582}" destId="{F1DCFC61-FE64-4CD3-B054-BF4E595836F7}" srcOrd="0" destOrd="0" presId="urn:microsoft.com/office/officeart/2005/8/layout/arrow4"/>
    <dgm:cxn modelId="{0D7CCF0C-C4F3-4FD3-9EE1-26A9C9AD606E}" type="presParOf" srcId="{32FAD1D6-1145-41AB-A47A-CB0AC24B2FD3}" destId="{D2295938-472E-4BAB-BA19-FC482EB468D9}" srcOrd="0" destOrd="0" presId="urn:microsoft.com/office/officeart/2005/8/layout/arrow4"/>
    <dgm:cxn modelId="{D681A600-80E8-4BC8-93EB-F60851A58B66}" type="presParOf" srcId="{32FAD1D6-1145-41AB-A47A-CB0AC24B2FD3}" destId="{F1DCFC61-FE64-4CD3-B054-BF4E595836F7}" srcOrd="1" destOrd="0" presId="urn:microsoft.com/office/officeart/2005/8/layout/arrow4"/>
    <dgm:cxn modelId="{6E8A5853-686E-4F15-8690-06134C08F02A}" type="presParOf" srcId="{32FAD1D6-1145-41AB-A47A-CB0AC24B2FD3}" destId="{066B20F7-DBFF-4032-B50B-E7E001B6F4D4}" srcOrd="2" destOrd="0" presId="urn:microsoft.com/office/officeart/2005/8/layout/arrow4"/>
    <dgm:cxn modelId="{4F87592B-2D7D-4B16-B6F0-965814CE5146}" type="presParOf" srcId="{32FAD1D6-1145-41AB-A47A-CB0AC24B2FD3}" destId="{A90EC194-6A43-40E2-A632-9562D1EE72BA}"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71BABA-705B-4E5A-BB9F-4B2CBC00EA98}" type="doc">
      <dgm:prSet loTypeId="urn:microsoft.com/office/officeart/2005/8/layout/hList7" loCatId="list" qsTypeId="urn:microsoft.com/office/officeart/2005/8/quickstyle/simple1" qsCatId="simple" csTypeId="urn:microsoft.com/office/officeart/2005/8/colors/accent6_4" csCatId="accent6" phldr="1"/>
      <dgm:spPr/>
    </dgm:pt>
    <dgm:pt modelId="{9455357F-4BAA-40A9-8151-897208725DF4}">
      <dgm:prSet phldrT="[Text]"/>
      <dgm:spPr/>
      <dgm:t>
        <a:bodyPr/>
        <a:lstStyle/>
        <a:p>
          <a:r>
            <a:rPr lang="en-US" dirty="0">
              <a:solidFill>
                <a:schemeClr val="bg1"/>
              </a:solidFill>
            </a:rPr>
            <a:t>#1 </a:t>
          </a:r>
        </a:p>
        <a:p>
          <a:r>
            <a:rPr lang="en-US" dirty="0">
              <a:solidFill>
                <a:schemeClr val="bg1"/>
              </a:solidFill>
            </a:rPr>
            <a:t>Physiology:</a:t>
          </a:r>
        </a:p>
        <a:p>
          <a:r>
            <a:rPr lang="en-US" dirty="0">
              <a:solidFill>
                <a:schemeClr val="bg1"/>
              </a:solidFill>
            </a:rPr>
            <a:t>Body &amp; Brain</a:t>
          </a:r>
        </a:p>
      </dgm:t>
    </dgm:pt>
    <dgm:pt modelId="{68EC6772-87D6-44A1-B1E5-E99ABCC2401A}" type="parTrans" cxnId="{07559D96-B72D-46A8-80A2-71092F40E321}">
      <dgm:prSet/>
      <dgm:spPr/>
      <dgm:t>
        <a:bodyPr/>
        <a:lstStyle/>
        <a:p>
          <a:endParaRPr lang="en-US"/>
        </a:p>
      </dgm:t>
    </dgm:pt>
    <dgm:pt modelId="{60822EB1-3CE0-4466-B38F-3F107C529562}" type="sibTrans" cxnId="{07559D96-B72D-46A8-80A2-71092F40E321}">
      <dgm:prSet/>
      <dgm:spPr/>
      <dgm:t>
        <a:bodyPr/>
        <a:lstStyle/>
        <a:p>
          <a:endParaRPr lang="en-US"/>
        </a:p>
      </dgm:t>
    </dgm:pt>
    <dgm:pt modelId="{2AA28AC3-5E92-4881-8237-539D6F914495}">
      <dgm:prSet phldrT="[Text]"/>
      <dgm:spPr/>
      <dgm:t>
        <a:bodyPr/>
        <a:lstStyle/>
        <a:p>
          <a:r>
            <a:rPr lang="en-US" dirty="0">
              <a:solidFill>
                <a:schemeClr val="bg1"/>
              </a:solidFill>
            </a:rPr>
            <a:t>#2</a:t>
          </a:r>
        </a:p>
        <a:p>
          <a:r>
            <a:rPr lang="en-US" dirty="0">
              <a:solidFill>
                <a:schemeClr val="bg1"/>
              </a:solidFill>
            </a:rPr>
            <a:t>Attachment &amp; Relationships </a:t>
          </a:r>
        </a:p>
      </dgm:t>
    </dgm:pt>
    <dgm:pt modelId="{7B3BC41E-714F-440A-8ED2-980B4B3E559A}" type="parTrans" cxnId="{14EE1743-C25B-4B65-A120-8D193184555E}">
      <dgm:prSet/>
      <dgm:spPr/>
      <dgm:t>
        <a:bodyPr/>
        <a:lstStyle/>
        <a:p>
          <a:endParaRPr lang="en-US"/>
        </a:p>
      </dgm:t>
    </dgm:pt>
    <dgm:pt modelId="{B37D6928-1DAE-49E4-9BDE-AE7DF8FB0B8A}" type="sibTrans" cxnId="{14EE1743-C25B-4B65-A120-8D193184555E}">
      <dgm:prSet/>
      <dgm:spPr/>
      <dgm:t>
        <a:bodyPr/>
        <a:lstStyle/>
        <a:p>
          <a:endParaRPr lang="en-US"/>
        </a:p>
      </dgm:t>
    </dgm:pt>
    <dgm:pt modelId="{B3CE7437-4B10-4B16-8B86-61A4D02F7DE9}">
      <dgm:prSet phldrT="[Text]"/>
      <dgm:spPr/>
      <dgm:t>
        <a:bodyPr/>
        <a:lstStyle/>
        <a:p>
          <a:r>
            <a:rPr lang="en-US" dirty="0">
              <a:solidFill>
                <a:schemeClr val="bg1"/>
              </a:solidFill>
            </a:rPr>
            <a:t>#3</a:t>
          </a:r>
        </a:p>
        <a:p>
          <a:r>
            <a:rPr lang="en-US" dirty="0">
              <a:solidFill>
                <a:schemeClr val="bg1"/>
              </a:solidFill>
            </a:rPr>
            <a:t>Emotion Regulation </a:t>
          </a:r>
        </a:p>
        <a:p>
          <a:endParaRPr lang="en-US" dirty="0"/>
        </a:p>
      </dgm:t>
    </dgm:pt>
    <dgm:pt modelId="{1090D06D-C183-4D58-B7B4-F7FAD435E249}" type="parTrans" cxnId="{2DE5DB45-17D5-47DD-A92E-1DB0F5EAE3E1}">
      <dgm:prSet/>
      <dgm:spPr/>
      <dgm:t>
        <a:bodyPr/>
        <a:lstStyle/>
        <a:p>
          <a:endParaRPr lang="en-US"/>
        </a:p>
      </dgm:t>
    </dgm:pt>
    <dgm:pt modelId="{6971E5DB-7ACB-45F0-A525-8700EEB44B01}" type="sibTrans" cxnId="{2DE5DB45-17D5-47DD-A92E-1DB0F5EAE3E1}">
      <dgm:prSet/>
      <dgm:spPr/>
      <dgm:t>
        <a:bodyPr/>
        <a:lstStyle/>
        <a:p>
          <a:endParaRPr lang="en-US"/>
        </a:p>
      </dgm:t>
    </dgm:pt>
    <dgm:pt modelId="{9C2B0218-74DE-4D71-A98D-FBB94B74DC93}">
      <dgm:prSet/>
      <dgm:spPr/>
      <dgm:t>
        <a:bodyPr/>
        <a:lstStyle/>
        <a:p>
          <a:r>
            <a:rPr lang="en-US" dirty="0">
              <a:solidFill>
                <a:schemeClr val="bg1"/>
              </a:solidFill>
            </a:rPr>
            <a:t>#4</a:t>
          </a:r>
        </a:p>
        <a:p>
          <a:r>
            <a:rPr lang="en-US" dirty="0">
              <a:solidFill>
                <a:schemeClr val="bg1"/>
              </a:solidFill>
            </a:rPr>
            <a:t>Cognition &amp; Learning</a:t>
          </a:r>
        </a:p>
        <a:p>
          <a:endParaRPr lang="en-US" dirty="0"/>
        </a:p>
      </dgm:t>
    </dgm:pt>
    <dgm:pt modelId="{7D0DAAFE-2B72-43A1-9D69-DAAC28F5837F}" type="parTrans" cxnId="{59C20A6B-431D-409C-9353-A5A4ADE90473}">
      <dgm:prSet/>
      <dgm:spPr/>
      <dgm:t>
        <a:bodyPr/>
        <a:lstStyle/>
        <a:p>
          <a:endParaRPr lang="en-US"/>
        </a:p>
      </dgm:t>
    </dgm:pt>
    <dgm:pt modelId="{D9F4DA6F-3659-48AF-A995-3CE22C09FBE0}" type="sibTrans" cxnId="{59C20A6B-431D-409C-9353-A5A4ADE90473}">
      <dgm:prSet/>
      <dgm:spPr/>
      <dgm:t>
        <a:bodyPr/>
        <a:lstStyle/>
        <a:p>
          <a:endParaRPr lang="en-US"/>
        </a:p>
      </dgm:t>
    </dgm:pt>
    <dgm:pt modelId="{8B52CB9D-A69F-4CE1-B5B6-92F4432A6287}">
      <dgm:prSet/>
      <dgm:spPr/>
      <dgm:t>
        <a:bodyPr/>
        <a:lstStyle/>
        <a:p>
          <a:r>
            <a:rPr lang="en-US" dirty="0">
              <a:solidFill>
                <a:schemeClr val="bg1"/>
              </a:solidFill>
            </a:rPr>
            <a:t>#5</a:t>
          </a:r>
        </a:p>
        <a:p>
          <a:r>
            <a:rPr lang="en-US" dirty="0">
              <a:solidFill>
                <a:schemeClr val="bg1"/>
              </a:solidFill>
            </a:rPr>
            <a:t>Behavioral Control</a:t>
          </a:r>
        </a:p>
        <a:p>
          <a:endParaRPr lang="en-US" dirty="0"/>
        </a:p>
      </dgm:t>
    </dgm:pt>
    <dgm:pt modelId="{36FE8FE0-D161-459F-8537-834A1BB888F6}" type="parTrans" cxnId="{9ECD8ECA-5298-454F-8C2D-F4D61A6B6BB7}">
      <dgm:prSet/>
      <dgm:spPr/>
      <dgm:t>
        <a:bodyPr/>
        <a:lstStyle/>
        <a:p>
          <a:endParaRPr lang="en-US"/>
        </a:p>
      </dgm:t>
    </dgm:pt>
    <dgm:pt modelId="{877075CA-A26F-498A-A8D1-473C926CF4D8}" type="sibTrans" cxnId="{9ECD8ECA-5298-454F-8C2D-F4D61A6B6BB7}">
      <dgm:prSet/>
      <dgm:spPr/>
      <dgm:t>
        <a:bodyPr/>
        <a:lstStyle/>
        <a:p>
          <a:endParaRPr lang="en-US"/>
        </a:p>
      </dgm:t>
    </dgm:pt>
    <dgm:pt modelId="{52E0474C-7312-491D-9675-E75D500C3BDB}">
      <dgm:prSet/>
      <dgm:spPr/>
      <dgm:t>
        <a:bodyPr/>
        <a:lstStyle/>
        <a:p>
          <a:endParaRPr lang="en-US" dirty="0"/>
        </a:p>
        <a:p>
          <a:r>
            <a:rPr lang="en-US" dirty="0">
              <a:solidFill>
                <a:schemeClr val="bg1"/>
              </a:solidFill>
            </a:rPr>
            <a:t>#6</a:t>
          </a:r>
        </a:p>
        <a:p>
          <a:r>
            <a:rPr lang="en-US" dirty="0">
              <a:solidFill>
                <a:schemeClr val="bg1"/>
              </a:solidFill>
            </a:rPr>
            <a:t>Dissociation</a:t>
          </a:r>
        </a:p>
        <a:p>
          <a:endParaRPr lang="en-US" dirty="0"/>
        </a:p>
        <a:p>
          <a:endParaRPr lang="en-US" dirty="0"/>
        </a:p>
      </dgm:t>
    </dgm:pt>
    <dgm:pt modelId="{5F913635-34C7-44D7-89CD-01ABE319D65C}" type="parTrans" cxnId="{F69A822A-32B1-4BE0-B551-7C8E72FDB316}">
      <dgm:prSet/>
      <dgm:spPr/>
      <dgm:t>
        <a:bodyPr/>
        <a:lstStyle/>
        <a:p>
          <a:endParaRPr lang="en-US"/>
        </a:p>
      </dgm:t>
    </dgm:pt>
    <dgm:pt modelId="{1FB43423-4B7A-42DA-982D-46F479B41B23}" type="sibTrans" cxnId="{F69A822A-32B1-4BE0-B551-7C8E72FDB316}">
      <dgm:prSet/>
      <dgm:spPr/>
      <dgm:t>
        <a:bodyPr/>
        <a:lstStyle/>
        <a:p>
          <a:endParaRPr lang="en-US"/>
        </a:p>
      </dgm:t>
    </dgm:pt>
    <dgm:pt modelId="{8E213983-0F98-4D53-AB4B-40E1072B7B0F}">
      <dgm:prSet/>
      <dgm:spPr/>
      <dgm:t>
        <a:bodyPr/>
        <a:lstStyle/>
        <a:p>
          <a:r>
            <a:rPr lang="en-US" dirty="0">
              <a:solidFill>
                <a:schemeClr val="bg1"/>
              </a:solidFill>
            </a:rPr>
            <a:t>#7</a:t>
          </a:r>
        </a:p>
        <a:p>
          <a:r>
            <a:rPr lang="en-US" dirty="0">
              <a:solidFill>
                <a:schemeClr val="bg1"/>
              </a:solidFill>
            </a:rPr>
            <a:t>Self-esteem &amp; Future Orientation </a:t>
          </a:r>
        </a:p>
      </dgm:t>
    </dgm:pt>
    <dgm:pt modelId="{A00F0FBD-D36A-43CB-BF40-4E9869313432}" type="parTrans" cxnId="{43899F10-0F42-41E6-AFC2-1D8341A9E797}">
      <dgm:prSet/>
      <dgm:spPr/>
      <dgm:t>
        <a:bodyPr/>
        <a:lstStyle/>
        <a:p>
          <a:endParaRPr lang="en-US"/>
        </a:p>
      </dgm:t>
    </dgm:pt>
    <dgm:pt modelId="{44B595B7-3506-47F3-B2C0-B7A00A404633}" type="sibTrans" cxnId="{43899F10-0F42-41E6-AFC2-1D8341A9E797}">
      <dgm:prSet/>
      <dgm:spPr/>
      <dgm:t>
        <a:bodyPr/>
        <a:lstStyle/>
        <a:p>
          <a:endParaRPr lang="en-US"/>
        </a:p>
      </dgm:t>
    </dgm:pt>
    <dgm:pt modelId="{BD64596F-22DF-49E3-8B66-D3195C146391}" type="pres">
      <dgm:prSet presAssocID="{C371BABA-705B-4E5A-BB9F-4B2CBC00EA98}" presName="Name0" presStyleCnt="0">
        <dgm:presLayoutVars>
          <dgm:dir/>
          <dgm:resizeHandles val="exact"/>
        </dgm:presLayoutVars>
      </dgm:prSet>
      <dgm:spPr/>
    </dgm:pt>
    <dgm:pt modelId="{B6CFD0F4-6A9F-452C-8BA2-632EA9F52580}" type="pres">
      <dgm:prSet presAssocID="{C371BABA-705B-4E5A-BB9F-4B2CBC00EA98}" presName="fgShape" presStyleLbl="fgShp" presStyleIdx="0" presStyleCnt="1" custFlipVert="1" custFlipHor="0" custScaleX="593" custScaleY="18182" custLinFactNeighborY="48485"/>
      <dgm:spPr/>
    </dgm:pt>
    <dgm:pt modelId="{88C96786-12D1-4F74-B051-A097C9C78223}" type="pres">
      <dgm:prSet presAssocID="{C371BABA-705B-4E5A-BB9F-4B2CBC00EA98}" presName="linComp" presStyleCnt="0"/>
      <dgm:spPr/>
    </dgm:pt>
    <dgm:pt modelId="{C54FA7B7-0892-4285-89AE-45D451F8A69A}" type="pres">
      <dgm:prSet presAssocID="{9455357F-4BAA-40A9-8151-897208725DF4}" presName="compNode" presStyleCnt="0"/>
      <dgm:spPr/>
    </dgm:pt>
    <dgm:pt modelId="{CC4C8B6E-8715-4CD2-8E50-4EF8B5CAAA2C}" type="pres">
      <dgm:prSet presAssocID="{9455357F-4BAA-40A9-8151-897208725DF4}" presName="bkgdShape" presStyleLbl="node1" presStyleIdx="0" presStyleCnt="7"/>
      <dgm:spPr/>
    </dgm:pt>
    <dgm:pt modelId="{AEDF8720-4690-46C0-A8A9-A13DAD0B230E}" type="pres">
      <dgm:prSet presAssocID="{9455357F-4BAA-40A9-8151-897208725DF4}" presName="nodeTx" presStyleLbl="node1" presStyleIdx="0" presStyleCnt="7">
        <dgm:presLayoutVars>
          <dgm:bulletEnabled val="1"/>
        </dgm:presLayoutVars>
      </dgm:prSet>
      <dgm:spPr/>
    </dgm:pt>
    <dgm:pt modelId="{799A9F7A-8271-4E1E-BF0A-093ED6222E6A}" type="pres">
      <dgm:prSet presAssocID="{9455357F-4BAA-40A9-8151-897208725DF4}" presName="invisiNode" presStyleLbl="node1" presStyleIdx="0" presStyleCnt="7"/>
      <dgm:spPr/>
    </dgm:pt>
    <dgm:pt modelId="{B8F04951-6DEC-4AB6-961D-607E56A85520}" type="pres">
      <dgm:prSet presAssocID="{9455357F-4BAA-40A9-8151-897208725DF4}"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80DC465-2E13-48D4-BE09-A81897B38F04}" type="pres">
      <dgm:prSet presAssocID="{60822EB1-3CE0-4466-B38F-3F107C529562}" presName="sibTrans" presStyleLbl="sibTrans2D1" presStyleIdx="0" presStyleCnt="0"/>
      <dgm:spPr/>
    </dgm:pt>
    <dgm:pt modelId="{3AF168FB-4D6C-440E-A9FE-1D80F6BECFCE}" type="pres">
      <dgm:prSet presAssocID="{2AA28AC3-5E92-4881-8237-539D6F914495}" presName="compNode" presStyleCnt="0"/>
      <dgm:spPr/>
    </dgm:pt>
    <dgm:pt modelId="{91CB74ED-191D-4EDE-BD98-454F7916CE44}" type="pres">
      <dgm:prSet presAssocID="{2AA28AC3-5E92-4881-8237-539D6F914495}" presName="bkgdShape" presStyleLbl="node1" presStyleIdx="1" presStyleCnt="7"/>
      <dgm:spPr/>
    </dgm:pt>
    <dgm:pt modelId="{C829DDD6-4233-4F77-9EFE-3B28D467DC82}" type="pres">
      <dgm:prSet presAssocID="{2AA28AC3-5E92-4881-8237-539D6F914495}" presName="nodeTx" presStyleLbl="node1" presStyleIdx="1" presStyleCnt="7">
        <dgm:presLayoutVars>
          <dgm:bulletEnabled val="1"/>
        </dgm:presLayoutVars>
      </dgm:prSet>
      <dgm:spPr/>
    </dgm:pt>
    <dgm:pt modelId="{462F49FE-CC24-4DAA-8B99-6F7A3A0FF3BF}" type="pres">
      <dgm:prSet presAssocID="{2AA28AC3-5E92-4881-8237-539D6F914495}" presName="invisiNode" presStyleLbl="node1" presStyleIdx="1" presStyleCnt="7"/>
      <dgm:spPr/>
    </dgm:pt>
    <dgm:pt modelId="{F5852AFF-75A2-44FE-ABB2-2AB2CBB8C8C8}" type="pres">
      <dgm:prSet presAssocID="{2AA28AC3-5E92-4881-8237-539D6F914495}"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DE84DC5-513D-46D2-9AEA-978F9E83C68B}" type="pres">
      <dgm:prSet presAssocID="{B37D6928-1DAE-49E4-9BDE-AE7DF8FB0B8A}" presName="sibTrans" presStyleLbl="sibTrans2D1" presStyleIdx="0" presStyleCnt="0"/>
      <dgm:spPr/>
    </dgm:pt>
    <dgm:pt modelId="{07ACE92B-587C-405E-9041-FFA6547D176B}" type="pres">
      <dgm:prSet presAssocID="{B3CE7437-4B10-4B16-8B86-61A4D02F7DE9}" presName="compNode" presStyleCnt="0"/>
      <dgm:spPr/>
    </dgm:pt>
    <dgm:pt modelId="{69DD0A30-E144-4349-9C9B-74F4E46654F9}" type="pres">
      <dgm:prSet presAssocID="{B3CE7437-4B10-4B16-8B86-61A4D02F7DE9}" presName="bkgdShape" presStyleLbl="node1" presStyleIdx="2" presStyleCnt="7" custLinFactNeighborY="-527"/>
      <dgm:spPr/>
    </dgm:pt>
    <dgm:pt modelId="{B1CE91E8-DD95-460E-A874-A9C4865B5B26}" type="pres">
      <dgm:prSet presAssocID="{B3CE7437-4B10-4B16-8B86-61A4D02F7DE9}" presName="nodeTx" presStyleLbl="node1" presStyleIdx="2" presStyleCnt="7">
        <dgm:presLayoutVars>
          <dgm:bulletEnabled val="1"/>
        </dgm:presLayoutVars>
      </dgm:prSet>
      <dgm:spPr/>
    </dgm:pt>
    <dgm:pt modelId="{99A3D0D2-2534-4229-97C8-3FE8EA199535}" type="pres">
      <dgm:prSet presAssocID="{B3CE7437-4B10-4B16-8B86-61A4D02F7DE9}" presName="invisiNode" presStyleLbl="node1" presStyleIdx="2" presStyleCnt="7"/>
      <dgm:spPr/>
    </dgm:pt>
    <dgm:pt modelId="{C76DE257-584E-42AD-B0E3-0C6FD1348D86}" type="pres">
      <dgm:prSet presAssocID="{B3CE7437-4B10-4B16-8B86-61A4D02F7DE9}"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A88A584-3373-44C6-B499-3CBDD12ED33B}" type="pres">
      <dgm:prSet presAssocID="{6971E5DB-7ACB-45F0-A525-8700EEB44B01}" presName="sibTrans" presStyleLbl="sibTrans2D1" presStyleIdx="0" presStyleCnt="0"/>
      <dgm:spPr/>
    </dgm:pt>
    <dgm:pt modelId="{E12503B1-5271-417B-BABC-1683DD8E00AF}" type="pres">
      <dgm:prSet presAssocID="{9C2B0218-74DE-4D71-A98D-FBB94B74DC93}" presName="compNode" presStyleCnt="0"/>
      <dgm:spPr/>
    </dgm:pt>
    <dgm:pt modelId="{963810D7-6057-472D-892E-5F9DC3E00DB5}" type="pres">
      <dgm:prSet presAssocID="{9C2B0218-74DE-4D71-A98D-FBB94B74DC93}" presName="bkgdShape" presStyleLbl="node1" presStyleIdx="3" presStyleCnt="7" custAng="0" custLinFactNeighborY="-225"/>
      <dgm:spPr/>
    </dgm:pt>
    <dgm:pt modelId="{8FBC8EBF-9D24-4E2E-83A4-2977D4836E0B}" type="pres">
      <dgm:prSet presAssocID="{9C2B0218-74DE-4D71-A98D-FBB94B74DC93}" presName="nodeTx" presStyleLbl="node1" presStyleIdx="3" presStyleCnt="7">
        <dgm:presLayoutVars>
          <dgm:bulletEnabled val="1"/>
        </dgm:presLayoutVars>
      </dgm:prSet>
      <dgm:spPr/>
    </dgm:pt>
    <dgm:pt modelId="{0CAE9CA3-4E3F-4811-B3BA-7AFFB54E2E7B}" type="pres">
      <dgm:prSet presAssocID="{9C2B0218-74DE-4D71-A98D-FBB94B74DC93}" presName="invisiNode" presStyleLbl="node1" presStyleIdx="3" presStyleCnt="7"/>
      <dgm:spPr/>
    </dgm:pt>
    <dgm:pt modelId="{3227D62E-1DFB-4B62-8A0C-A826574924ED}" type="pres">
      <dgm:prSet presAssocID="{9C2B0218-74DE-4D71-A98D-FBB94B74DC93}"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34846053-A38C-45F1-9571-E1175FFAE6FB}" type="pres">
      <dgm:prSet presAssocID="{D9F4DA6F-3659-48AF-A995-3CE22C09FBE0}" presName="sibTrans" presStyleLbl="sibTrans2D1" presStyleIdx="0" presStyleCnt="0"/>
      <dgm:spPr/>
    </dgm:pt>
    <dgm:pt modelId="{7898E2EE-9C0A-4014-92C4-25DB2C57A550}" type="pres">
      <dgm:prSet presAssocID="{8B52CB9D-A69F-4CE1-B5B6-92F4432A6287}" presName="compNode" presStyleCnt="0"/>
      <dgm:spPr/>
    </dgm:pt>
    <dgm:pt modelId="{752CC0AA-12E3-4515-B945-F645C823B55D}" type="pres">
      <dgm:prSet presAssocID="{8B52CB9D-A69F-4CE1-B5B6-92F4432A6287}" presName="bkgdShape" presStyleLbl="node1" presStyleIdx="4" presStyleCnt="7"/>
      <dgm:spPr/>
    </dgm:pt>
    <dgm:pt modelId="{0966A758-9655-4A17-9F1A-A36B5DDA4270}" type="pres">
      <dgm:prSet presAssocID="{8B52CB9D-A69F-4CE1-B5B6-92F4432A6287}" presName="nodeTx" presStyleLbl="node1" presStyleIdx="4" presStyleCnt="7">
        <dgm:presLayoutVars>
          <dgm:bulletEnabled val="1"/>
        </dgm:presLayoutVars>
      </dgm:prSet>
      <dgm:spPr/>
    </dgm:pt>
    <dgm:pt modelId="{01F02796-B185-4486-935B-660F9287D517}" type="pres">
      <dgm:prSet presAssocID="{8B52CB9D-A69F-4CE1-B5B6-92F4432A6287}" presName="invisiNode" presStyleLbl="node1" presStyleIdx="4" presStyleCnt="7"/>
      <dgm:spPr/>
    </dgm:pt>
    <dgm:pt modelId="{A7E6A0CD-6557-464D-AA89-B11766482961}" type="pres">
      <dgm:prSet presAssocID="{8B52CB9D-A69F-4CE1-B5B6-92F4432A6287}"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A79F5896-6A40-428E-ADB1-2FE480579419}" type="pres">
      <dgm:prSet presAssocID="{877075CA-A26F-498A-A8D1-473C926CF4D8}" presName="sibTrans" presStyleLbl="sibTrans2D1" presStyleIdx="0" presStyleCnt="0"/>
      <dgm:spPr/>
    </dgm:pt>
    <dgm:pt modelId="{C9821FA5-9478-44C3-B666-32CEAA26445C}" type="pres">
      <dgm:prSet presAssocID="{52E0474C-7312-491D-9675-E75D500C3BDB}" presName="compNode" presStyleCnt="0"/>
      <dgm:spPr/>
    </dgm:pt>
    <dgm:pt modelId="{468AE2A8-D62C-4D7A-AF53-9BE2D0F316FF}" type="pres">
      <dgm:prSet presAssocID="{52E0474C-7312-491D-9675-E75D500C3BDB}" presName="bkgdShape" presStyleLbl="node1" presStyleIdx="5" presStyleCnt="7"/>
      <dgm:spPr/>
    </dgm:pt>
    <dgm:pt modelId="{36F74207-0206-4043-8563-C864AB5B3DF4}" type="pres">
      <dgm:prSet presAssocID="{52E0474C-7312-491D-9675-E75D500C3BDB}" presName="nodeTx" presStyleLbl="node1" presStyleIdx="5" presStyleCnt="7">
        <dgm:presLayoutVars>
          <dgm:bulletEnabled val="1"/>
        </dgm:presLayoutVars>
      </dgm:prSet>
      <dgm:spPr/>
    </dgm:pt>
    <dgm:pt modelId="{BA32C573-4044-4789-B363-76A86A740CC7}" type="pres">
      <dgm:prSet presAssocID="{52E0474C-7312-491D-9675-E75D500C3BDB}" presName="invisiNode" presStyleLbl="node1" presStyleIdx="5" presStyleCnt="7"/>
      <dgm:spPr/>
    </dgm:pt>
    <dgm:pt modelId="{23ACBCD6-E0AB-4481-BDCD-6A69E449ED7C}" type="pres">
      <dgm:prSet presAssocID="{52E0474C-7312-491D-9675-E75D500C3BDB}" presName="imagNode"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06756CF2-47CC-492F-891F-437CDE1E7F5B}" type="pres">
      <dgm:prSet presAssocID="{1FB43423-4B7A-42DA-982D-46F479B41B23}" presName="sibTrans" presStyleLbl="sibTrans2D1" presStyleIdx="0" presStyleCnt="0"/>
      <dgm:spPr/>
    </dgm:pt>
    <dgm:pt modelId="{969463B4-0511-4079-841E-D5BBC7BB76B9}" type="pres">
      <dgm:prSet presAssocID="{8E213983-0F98-4D53-AB4B-40E1072B7B0F}" presName="compNode" presStyleCnt="0"/>
      <dgm:spPr/>
    </dgm:pt>
    <dgm:pt modelId="{5E9FD75B-1509-49DB-A8CA-530767E55EDD}" type="pres">
      <dgm:prSet presAssocID="{8E213983-0F98-4D53-AB4B-40E1072B7B0F}" presName="bkgdShape" presStyleLbl="node1" presStyleIdx="6" presStyleCnt="7"/>
      <dgm:spPr/>
    </dgm:pt>
    <dgm:pt modelId="{B40BFDE4-A28B-4444-BAF0-EEB0C7D26B7A}" type="pres">
      <dgm:prSet presAssocID="{8E213983-0F98-4D53-AB4B-40E1072B7B0F}" presName="nodeTx" presStyleLbl="node1" presStyleIdx="6" presStyleCnt="7">
        <dgm:presLayoutVars>
          <dgm:bulletEnabled val="1"/>
        </dgm:presLayoutVars>
      </dgm:prSet>
      <dgm:spPr/>
    </dgm:pt>
    <dgm:pt modelId="{9E7AFA6C-C757-4D2E-88AA-CAF239CD2534}" type="pres">
      <dgm:prSet presAssocID="{8E213983-0F98-4D53-AB4B-40E1072B7B0F}" presName="invisiNode" presStyleLbl="node1" presStyleIdx="6" presStyleCnt="7"/>
      <dgm:spPr/>
    </dgm:pt>
    <dgm:pt modelId="{58E044FB-C4EC-4243-8CB4-D1AE67E736FD}" type="pres">
      <dgm:prSet presAssocID="{8E213983-0F98-4D53-AB4B-40E1072B7B0F}"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pt>
  </dgm:ptLst>
  <dgm:cxnLst>
    <dgm:cxn modelId="{43899F10-0F42-41E6-AFC2-1D8341A9E797}" srcId="{C371BABA-705B-4E5A-BB9F-4B2CBC00EA98}" destId="{8E213983-0F98-4D53-AB4B-40E1072B7B0F}" srcOrd="6" destOrd="0" parTransId="{A00F0FBD-D36A-43CB-BF40-4E9869313432}" sibTransId="{44B595B7-3506-47F3-B2C0-B7A00A404633}"/>
    <dgm:cxn modelId="{18F0D010-066A-4491-AE6A-FD442D809D85}" type="presOf" srcId="{1FB43423-4B7A-42DA-982D-46F479B41B23}" destId="{06756CF2-47CC-492F-891F-437CDE1E7F5B}" srcOrd="0" destOrd="0" presId="urn:microsoft.com/office/officeart/2005/8/layout/hList7"/>
    <dgm:cxn modelId="{A79F8213-0807-4183-8647-A3CBB977016F}" type="presOf" srcId="{6971E5DB-7ACB-45F0-A525-8700EEB44B01}" destId="{4A88A584-3373-44C6-B499-3CBDD12ED33B}" srcOrd="0" destOrd="0" presId="urn:microsoft.com/office/officeart/2005/8/layout/hList7"/>
    <dgm:cxn modelId="{04BC1314-1DB5-49E4-9524-00F20085FD3B}" type="presOf" srcId="{B37D6928-1DAE-49E4-9BDE-AE7DF8FB0B8A}" destId="{6DE84DC5-513D-46D2-9AEA-978F9E83C68B}" srcOrd="0" destOrd="0" presId="urn:microsoft.com/office/officeart/2005/8/layout/hList7"/>
    <dgm:cxn modelId="{37A4CE1F-3865-4D65-AF00-A50478749BA8}" type="presOf" srcId="{8B52CB9D-A69F-4CE1-B5B6-92F4432A6287}" destId="{752CC0AA-12E3-4515-B945-F645C823B55D}" srcOrd="0" destOrd="0" presId="urn:microsoft.com/office/officeart/2005/8/layout/hList7"/>
    <dgm:cxn modelId="{D1B1602A-FFDB-461D-A689-919E2D0759C3}" type="presOf" srcId="{877075CA-A26F-498A-A8D1-473C926CF4D8}" destId="{A79F5896-6A40-428E-ADB1-2FE480579419}" srcOrd="0" destOrd="0" presId="urn:microsoft.com/office/officeart/2005/8/layout/hList7"/>
    <dgm:cxn modelId="{F69A822A-32B1-4BE0-B551-7C8E72FDB316}" srcId="{C371BABA-705B-4E5A-BB9F-4B2CBC00EA98}" destId="{52E0474C-7312-491D-9675-E75D500C3BDB}" srcOrd="5" destOrd="0" parTransId="{5F913635-34C7-44D7-89CD-01ABE319D65C}" sibTransId="{1FB43423-4B7A-42DA-982D-46F479B41B23}"/>
    <dgm:cxn modelId="{E2C77432-8552-44EF-9CB7-0267338CB16B}" type="presOf" srcId="{B3CE7437-4B10-4B16-8B86-61A4D02F7DE9}" destId="{69DD0A30-E144-4349-9C9B-74F4E46654F9}" srcOrd="0" destOrd="0" presId="urn:microsoft.com/office/officeart/2005/8/layout/hList7"/>
    <dgm:cxn modelId="{D481C93A-528B-4A92-8DE8-1BEF2F8C0F11}" type="presOf" srcId="{2AA28AC3-5E92-4881-8237-539D6F914495}" destId="{C829DDD6-4233-4F77-9EFE-3B28D467DC82}" srcOrd="1" destOrd="0" presId="urn:microsoft.com/office/officeart/2005/8/layout/hList7"/>
    <dgm:cxn modelId="{14EE1743-C25B-4B65-A120-8D193184555E}" srcId="{C371BABA-705B-4E5A-BB9F-4B2CBC00EA98}" destId="{2AA28AC3-5E92-4881-8237-539D6F914495}" srcOrd="1" destOrd="0" parTransId="{7B3BC41E-714F-440A-8ED2-980B4B3E559A}" sibTransId="{B37D6928-1DAE-49E4-9BDE-AE7DF8FB0B8A}"/>
    <dgm:cxn modelId="{2DE5DB45-17D5-47DD-A92E-1DB0F5EAE3E1}" srcId="{C371BABA-705B-4E5A-BB9F-4B2CBC00EA98}" destId="{B3CE7437-4B10-4B16-8B86-61A4D02F7DE9}" srcOrd="2" destOrd="0" parTransId="{1090D06D-C183-4D58-B7B4-F7FAD435E249}" sibTransId="{6971E5DB-7ACB-45F0-A525-8700EEB44B01}"/>
    <dgm:cxn modelId="{760D394A-5711-4B9E-922F-60276F8C4D3C}" type="presOf" srcId="{9455357F-4BAA-40A9-8151-897208725DF4}" destId="{AEDF8720-4690-46C0-A8A9-A13DAD0B230E}" srcOrd="1" destOrd="0" presId="urn:microsoft.com/office/officeart/2005/8/layout/hList7"/>
    <dgm:cxn modelId="{59C20A6B-431D-409C-9353-A5A4ADE90473}" srcId="{C371BABA-705B-4E5A-BB9F-4B2CBC00EA98}" destId="{9C2B0218-74DE-4D71-A98D-FBB94B74DC93}" srcOrd="3" destOrd="0" parTransId="{7D0DAAFE-2B72-43A1-9D69-DAAC28F5837F}" sibTransId="{D9F4DA6F-3659-48AF-A995-3CE22C09FBE0}"/>
    <dgm:cxn modelId="{79918D4D-5CC6-4031-814A-5DBF14F66617}" type="presOf" srcId="{8E213983-0F98-4D53-AB4B-40E1072B7B0F}" destId="{B40BFDE4-A28B-4444-BAF0-EEB0C7D26B7A}" srcOrd="1" destOrd="0" presId="urn:microsoft.com/office/officeart/2005/8/layout/hList7"/>
    <dgm:cxn modelId="{2BCD6455-634C-427F-A684-5BDE9C115D47}" type="presOf" srcId="{9C2B0218-74DE-4D71-A98D-FBB94B74DC93}" destId="{8FBC8EBF-9D24-4E2E-83A4-2977D4836E0B}" srcOrd="1" destOrd="0" presId="urn:microsoft.com/office/officeart/2005/8/layout/hList7"/>
    <dgm:cxn modelId="{DB473185-E6DC-4255-9A48-89C4B74F626E}" type="presOf" srcId="{52E0474C-7312-491D-9675-E75D500C3BDB}" destId="{468AE2A8-D62C-4D7A-AF53-9BE2D0F316FF}" srcOrd="0" destOrd="0" presId="urn:microsoft.com/office/officeart/2005/8/layout/hList7"/>
    <dgm:cxn modelId="{FBE5A386-DC33-46C4-8D1F-B0D3D0D9A499}" type="presOf" srcId="{8B52CB9D-A69F-4CE1-B5B6-92F4432A6287}" destId="{0966A758-9655-4A17-9F1A-A36B5DDA4270}" srcOrd="1" destOrd="0" presId="urn:microsoft.com/office/officeart/2005/8/layout/hList7"/>
    <dgm:cxn modelId="{ABFEA395-4663-45D2-AC80-E0D2E8B5259B}" type="presOf" srcId="{B3CE7437-4B10-4B16-8B86-61A4D02F7DE9}" destId="{B1CE91E8-DD95-460E-A874-A9C4865B5B26}" srcOrd="1" destOrd="0" presId="urn:microsoft.com/office/officeart/2005/8/layout/hList7"/>
    <dgm:cxn modelId="{07559D96-B72D-46A8-80A2-71092F40E321}" srcId="{C371BABA-705B-4E5A-BB9F-4B2CBC00EA98}" destId="{9455357F-4BAA-40A9-8151-897208725DF4}" srcOrd="0" destOrd="0" parTransId="{68EC6772-87D6-44A1-B1E5-E99ABCC2401A}" sibTransId="{60822EB1-3CE0-4466-B38F-3F107C529562}"/>
    <dgm:cxn modelId="{9500819B-0D7D-49F8-869C-C069944B2E5A}" type="presOf" srcId="{52E0474C-7312-491D-9675-E75D500C3BDB}" destId="{36F74207-0206-4043-8563-C864AB5B3DF4}" srcOrd="1" destOrd="0" presId="urn:microsoft.com/office/officeart/2005/8/layout/hList7"/>
    <dgm:cxn modelId="{A14FE7B2-FFC8-47CC-85BD-8F784CBD41AE}" type="presOf" srcId="{9455357F-4BAA-40A9-8151-897208725DF4}" destId="{CC4C8B6E-8715-4CD2-8E50-4EF8B5CAAA2C}" srcOrd="0" destOrd="0" presId="urn:microsoft.com/office/officeart/2005/8/layout/hList7"/>
    <dgm:cxn modelId="{FBFFC4B5-9C92-4535-8A25-DBBB785F9280}" type="presOf" srcId="{60822EB1-3CE0-4466-B38F-3F107C529562}" destId="{780DC465-2E13-48D4-BE09-A81897B38F04}" srcOrd="0" destOrd="0" presId="urn:microsoft.com/office/officeart/2005/8/layout/hList7"/>
    <dgm:cxn modelId="{8FC1F3C7-1DEE-4960-9D4C-10068D1B1DFE}" type="presOf" srcId="{8E213983-0F98-4D53-AB4B-40E1072B7B0F}" destId="{5E9FD75B-1509-49DB-A8CA-530767E55EDD}" srcOrd="0" destOrd="0" presId="urn:microsoft.com/office/officeart/2005/8/layout/hList7"/>
    <dgm:cxn modelId="{90CC36CA-F170-46BA-AF23-406841BB315E}" type="presOf" srcId="{D9F4DA6F-3659-48AF-A995-3CE22C09FBE0}" destId="{34846053-A38C-45F1-9571-E1175FFAE6FB}" srcOrd="0" destOrd="0" presId="urn:microsoft.com/office/officeart/2005/8/layout/hList7"/>
    <dgm:cxn modelId="{9ECD8ECA-5298-454F-8C2D-F4D61A6B6BB7}" srcId="{C371BABA-705B-4E5A-BB9F-4B2CBC00EA98}" destId="{8B52CB9D-A69F-4CE1-B5B6-92F4432A6287}" srcOrd="4" destOrd="0" parTransId="{36FE8FE0-D161-459F-8537-834A1BB888F6}" sibTransId="{877075CA-A26F-498A-A8D1-473C926CF4D8}"/>
    <dgm:cxn modelId="{164EC0CA-35B3-4416-A7B4-FEE48C3DD20D}" type="presOf" srcId="{9C2B0218-74DE-4D71-A98D-FBB94B74DC93}" destId="{963810D7-6057-472D-892E-5F9DC3E00DB5}" srcOrd="0" destOrd="0" presId="urn:microsoft.com/office/officeart/2005/8/layout/hList7"/>
    <dgm:cxn modelId="{00AF40DF-8D6B-4A53-A293-3FA24139FDA5}" type="presOf" srcId="{2AA28AC3-5E92-4881-8237-539D6F914495}" destId="{91CB74ED-191D-4EDE-BD98-454F7916CE44}" srcOrd="0" destOrd="0" presId="urn:microsoft.com/office/officeart/2005/8/layout/hList7"/>
    <dgm:cxn modelId="{744798E5-62AF-4B58-BB33-9530AD85B2BC}" type="presOf" srcId="{C371BABA-705B-4E5A-BB9F-4B2CBC00EA98}" destId="{BD64596F-22DF-49E3-8B66-D3195C146391}" srcOrd="0" destOrd="0" presId="urn:microsoft.com/office/officeart/2005/8/layout/hList7"/>
    <dgm:cxn modelId="{50A0C8F3-C3A4-49CF-904D-8C735C9A59A8}" type="presParOf" srcId="{BD64596F-22DF-49E3-8B66-D3195C146391}" destId="{B6CFD0F4-6A9F-452C-8BA2-632EA9F52580}" srcOrd="0" destOrd="0" presId="urn:microsoft.com/office/officeart/2005/8/layout/hList7"/>
    <dgm:cxn modelId="{12865D5E-7C4F-45DB-B38A-005E08CAB4A1}" type="presParOf" srcId="{BD64596F-22DF-49E3-8B66-D3195C146391}" destId="{88C96786-12D1-4F74-B051-A097C9C78223}" srcOrd="1" destOrd="0" presId="urn:microsoft.com/office/officeart/2005/8/layout/hList7"/>
    <dgm:cxn modelId="{091DF83B-267D-48E9-8992-CA60E3AAF7D4}" type="presParOf" srcId="{88C96786-12D1-4F74-B051-A097C9C78223}" destId="{C54FA7B7-0892-4285-89AE-45D451F8A69A}" srcOrd="0" destOrd="0" presId="urn:microsoft.com/office/officeart/2005/8/layout/hList7"/>
    <dgm:cxn modelId="{102ED9C8-726B-4691-8F74-D90F85FED335}" type="presParOf" srcId="{C54FA7B7-0892-4285-89AE-45D451F8A69A}" destId="{CC4C8B6E-8715-4CD2-8E50-4EF8B5CAAA2C}" srcOrd="0" destOrd="0" presId="urn:microsoft.com/office/officeart/2005/8/layout/hList7"/>
    <dgm:cxn modelId="{A2B8710B-A373-4294-9F53-ED473F68E361}" type="presParOf" srcId="{C54FA7B7-0892-4285-89AE-45D451F8A69A}" destId="{AEDF8720-4690-46C0-A8A9-A13DAD0B230E}" srcOrd="1" destOrd="0" presId="urn:microsoft.com/office/officeart/2005/8/layout/hList7"/>
    <dgm:cxn modelId="{5B3FD04A-06C8-4FED-9C4C-4D7100620DEC}" type="presParOf" srcId="{C54FA7B7-0892-4285-89AE-45D451F8A69A}" destId="{799A9F7A-8271-4E1E-BF0A-093ED6222E6A}" srcOrd="2" destOrd="0" presId="urn:microsoft.com/office/officeart/2005/8/layout/hList7"/>
    <dgm:cxn modelId="{18D3FDB2-DC78-46BC-BB3E-A46D70F8E61A}" type="presParOf" srcId="{C54FA7B7-0892-4285-89AE-45D451F8A69A}" destId="{B8F04951-6DEC-4AB6-961D-607E56A85520}" srcOrd="3" destOrd="0" presId="urn:microsoft.com/office/officeart/2005/8/layout/hList7"/>
    <dgm:cxn modelId="{437FC34C-4C68-408E-BA53-2C4E0C3FE756}" type="presParOf" srcId="{88C96786-12D1-4F74-B051-A097C9C78223}" destId="{780DC465-2E13-48D4-BE09-A81897B38F04}" srcOrd="1" destOrd="0" presId="urn:microsoft.com/office/officeart/2005/8/layout/hList7"/>
    <dgm:cxn modelId="{3A45347F-4B8C-4A4F-9A05-15ECDE917911}" type="presParOf" srcId="{88C96786-12D1-4F74-B051-A097C9C78223}" destId="{3AF168FB-4D6C-440E-A9FE-1D80F6BECFCE}" srcOrd="2" destOrd="0" presId="urn:microsoft.com/office/officeart/2005/8/layout/hList7"/>
    <dgm:cxn modelId="{B761F995-EFC8-48F1-A2DC-D0D0C0A7D813}" type="presParOf" srcId="{3AF168FB-4D6C-440E-A9FE-1D80F6BECFCE}" destId="{91CB74ED-191D-4EDE-BD98-454F7916CE44}" srcOrd="0" destOrd="0" presId="urn:microsoft.com/office/officeart/2005/8/layout/hList7"/>
    <dgm:cxn modelId="{AB8DC500-1C5D-44B4-A35C-8BB2C3FEAA7E}" type="presParOf" srcId="{3AF168FB-4D6C-440E-A9FE-1D80F6BECFCE}" destId="{C829DDD6-4233-4F77-9EFE-3B28D467DC82}" srcOrd="1" destOrd="0" presId="urn:microsoft.com/office/officeart/2005/8/layout/hList7"/>
    <dgm:cxn modelId="{57B2B32A-29EA-4548-9F84-BBB405D8A8F6}" type="presParOf" srcId="{3AF168FB-4D6C-440E-A9FE-1D80F6BECFCE}" destId="{462F49FE-CC24-4DAA-8B99-6F7A3A0FF3BF}" srcOrd="2" destOrd="0" presId="urn:microsoft.com/office/officeart/2005/8/layout/hList7"/>
    <dgm:cxn modelId="{179E2882-A7AA-4C49-B9D2-95DC5211461C}" type="presParOf" srcId="{3AF168FB-4D6C-440E-A9FE-1D80F6BECFCE}" destId="{F5852AFF-75A2-44FE-ABB2-2AB2CBB8C8C8}" srcOrd="3" destOrd="0" presId="urn:microsoft.com/office/officeart/2005/8/layout/hList7"/>
    <dgm:cxn modelId="{388A95AD-B33E-4AAB-BC26-7A838ECA4F2F}" type="presParOf" srcId="{88C96786-12D1-4F74-B051-A097C9C78223}" destId="{6DE84DC5-513D-46D2-9AEA-978F9E83C68B}" srcOrd="3" destOrd="0" presId="urn:microsoft.com/office/officeart/2005/8/layout/hList7"/>
    <dgm:cxn modelId="{9FC414FA-3AB7-48DB-B544-6BA78E282BA4}" type="presParOf" srcId="{88C96786-12D1-4F74-B051-A097C9C78223}" destId="{07ACE92B-587C-405E-9041-FFA6547D176B}" srcOrd="4" destOrd="0" presId="urn:microsoft.com/office/officeart/2005/8/layout/hList7"/>
    <dgm:cxn modelId="{9BAEB8C5-D80C-40D0-AD04-ADA7CD127E7D}" type="presParOf" srcId="{07ACE92B-587C-405E-9041-FFA6547D176B}" destId="{69DD0A30-E144-4349-9C9B-74F4E46654F9}" srcOrd="0" destOrd="0" presId="urn:microsoft.com/office/officeart/2005/8/layout/hList7"/>
    <dgm:cxn modelId="{38B7CC63-3E50-4CC4-A64F-2E675375A375}" type="presParOf" srcId="{07ACE92B-587C-405E-9041-FFA6547D176B}" destId="{B1CE91E8-DD95-460E-A874-A9C4865B5B26}" srcOrd="1" destOrd="0" presId="urn:microsoft.com/office/officeart/2005/8/layout/hList7"/>
    <dgm:cxn modelId="{052CDA9D-884D-40FD-858C-B653DA4D03F6}" type="presParOf" srcId="{07ACE92B-587C-405E-9041-FFA6547D176B}" destId="{99A3D0D2-2534-4229-97C8-3FE8EA199535}" srcOrd="2" destOrd="0" presId="urn:microsoft.com/office/officeart/2005/8/layout/hList7"/>
    <dgm:cxn modelId="{33C7B05A-41CC-4A4D-860A-8A04FADD938C}" type="presParOf" srcId="{07ACE92B-587C-405E-9041-FFA6547D176B}" destId="{C76DE257-584E-42AD-B0E3-0C6FD1348D86}" srcOrd="3" destOrd="0" presId="urn:microsoft.com/office/officeart/2005/8/layout/hList7"/>
    <dgm:cxn modelId="{2521A2BD-18D3-405D-9F95-448F1032EA7C}" type="presParOf" srcId="{88C96786-12D1-4F74-B051-A097C9C78223}" destId="{4A88A584-3373-44C6-B499-3CBDD12ED33B}" srcOrd="5" destOrd="0" presId="urn:microsoft.com/office/officeart/2005/8/layout/hList7"/>
    <dgm:cxn modelId="{B1754496-E51F-437B-B8B3-DAC49DA0C0DA}" type="presParOf" srcId="{88C96786-12D1-4F74-B051-A097C9C78223}" destId="{E12503B1-5271-417B-BABC-1683DD8E00AF}" srcOrd="6" destOrd="0" presId="urn:microsoft.com/office/officeart/2005/8/layout/hList7"/>
    <dgm:cxn modelId="{CBF10870-C796-402E-B125-DEA3C80831FA}" type="presParOf" srcId="{E12503B1-5271-417B-BABC-1683DD8E00AF}" destId="{963810D7-6057-472D-892E-5F9DC3E00DB5}" srcOrd="0" destOrd="0" presId="urn:microsoft.com/office/officeart/2005/8/layout/hList7"/>
    <dgm:cxn modelId="{090FE428-0DEC-4F48-B3B2-4A4D9A101131}" type="presParOf" srcId="{E12503B1-5271-417B-BABC-1683DD8E00AF}" destId="{8FBC8EBF-9D24-4E2E-83A4-2977D4836E0B}" srcOrd="1" destOrd="0" presId="urn:microsoft.com/office/officeart/2005/8/layout/hList7"/>
    <dgm:cxn modelId="{8664EC9A-28FB-47F7-A783-DFD31BBCFF28}" type="presParOf" srcId="{E12503B1-5271-417B-BABC-1683DD8E00AF}" destId="{0CAE9CA3-4E3F-4811-B3BA-7AFFB54E2E7B}" srcOrd="2" destOrd="0" presId="urn:microsoft.com/office/officeart/2005/8/layout/hList7"/>
    <dgm:cxn modelId="{8455743D-A5E9-4D27-8FFC-409FE9F2E5EC}" type="presParOf" srcId="{E12503B1-5271-417B-BABC-1683DD8E00AF}" destId="{3227D62E-1DFB-4B62-8A0C-A826574924ED}" srcOrd="3" destOrd="0" presId="urn:microsoft.com/office/officeart/2005/8/layout/hList7"/>
    <dgm:cxn modelId="{5255E9CF-54B9-4E0E-A8A4-BAA2ADDB2757}" type="presParOf" srcId="{88C96786-12D1-4F74-B051-A097C9C78223}" destId="{34846053-A38C-45F1-9571-E1175FFAE6FB}" srcOrd="7" destOrd="0" presId="urn:microsoft.com/office/officeart/2005/8/layout/hList7"/>
    <dgm:cxn modelId="{893B3A31-B37F-4779-B7DA-7BC491A220CB}" type="presParOf" srcId="{88C96786-12D1-4F74-B051-A097C9C78223}" destId="{7898E2EE-9C0A-4014-92C4-25DB2C57A550}" srcOrd="8" destOrd="0" presId="urn:microsoft.com/office/officeart/2005/8/layout/hList7"/>
    <dgm:cxn modelId="{FC9BF263-6EA2-4E9C-8192-31E086E1E08D}" type="presParOf" srcId="{7898E2EE-9C0A-4014-92C4-25DB2C57A550}" destId="{752CC0AA-12E3-4515-B945-F645C823B55D}" srcOrd="0" destOrd="0" presId="urn:microsoft.com/office/officeart/2005/8/layout/hList7"/>
    <dgm:cxn modelId="{941ED3E0-586D-4ECF-BF2F-8017007E228A}" type="presParOf" srcId="{7898E2EE-9C0A-4014-92C4-25DB2C57A550}" destId="{0966A758-9655-4A17-9F1A-A36B5DDA4270}" srcOrd="1" destOrd="0" presId="urn:microsoft.com/office/officeart/2005/8/layout/hList7"/>
    <dgm:cxn modelId="{870ED9FA-89D2-49D9-8872-A4E9B8F116C5}" type="presParOf" srcId="{7898E2EE-9C0A-4014-92C4-25DB2C57A550}" destId="{01F02796-B185-4486-935B-660F9287D517}" srcOrd="2" destOrd="0" presId="urn:microsoft.com/office/officeart/2005/8/layout/hList7"/>
    <dgm:cxn modelId="{BF6FD858-DF38-4487-A8F4-AA4E9DD87E3A}" type="presParOf" srcId="{7898E2EE-9C0A-4014-92C4-25DB2C57A550}" destId="{A7E6A0CD-6557-464D-AA89-B11766482961}" srcOrd="3" destOrd="0" presId="urn:microsoft.com/office/officeart/2005/8/layout/hList7"/>
    <dgm:cxn modelId="{AC44C164-3AD3-4C9F-9272-81325D60DD9C}" type="presParOf" srcId="{88C96786-12D1-4F74-B051-A097C9C78223}" destId="{A79F5896-6A40-428E-ADB1-2FE480579419}" srcOrd="9" destOrd="0" presId="urn:microsoft.com/office/officeart/2005/8/layout/hList7"/>
    <dgm:cxn modelId="{EE86F55A-E95E-4016-9708-EC6088E2504E}" type="presParOf" srcId="{88C96786-12D1-4F74-B051-A097C9C78223}" destId="{C9821FA5-9478-44C3-B666-32CEAA26445C}" srcOrd="10" destOrd="0" presId="urn:microsoft.com/office/officeart/2005/8/layout/hList7"/>
    <dgm:cxn modelId="{FD679C0C-BB22-4632-9DEB-900A3CBDB364}" type="presParOf" srcId="{C9821FA5-9478-44C3-B666-32CEAA26445C}" destId="{468AE2A8-D62C-4D7A-AF53-9BE2D0F316FF}" srcOrd="0" destOrd="0" presId="urn:microsoft.com/office/officeart/2005/8/layout/hList7"/>
    <dgm:cxn modelId="{40561B3B-8D27-43C7-A3DD-F8D59EF34A50}" type="presParOf" srcId="{C9821FA5-9478-44C3-B666-32CEAA26445C}" destId="{36F74207-0206-4043-8563-C864AB5B3DF4}" srcOrd="1" destOrd="0" presId="urn:microsoft.com/office/officeart/2005/8/layout/hList7"/>
    <dgm:cxn modelId="{D2DAF30C-5A3F-456B-914D-CFCC657040FE}" type="presParOf" srcId="{C9821FA5-9478-44C3-B666-32CEAA26445C}" destId="{BA32C573-4044-4789-B363-76A86A740CC7}" srcOrd="2" destOrd="0" presId="urn:microsoft.com/office/officeart/2005/8/layout/hList7"/>
    <dgm:cxn modelId="{1E328525-3B3D-4A67-857D-6916F5B2B131}" type="presParOf" srcId="{C9821FA5-9478-44C3-B666-32CEAA26445C}" destId="{23ACBCD6-E0AB-4481-BDCD-6A69E449ED7C}" srcOrd="3" destOrd="0" presId="urn:microsoft.com/office/officeart/2005/8/layout/hList7"/>
    <dgm:cxn modelId="{DF651F5E-30FD-45A2-93DA-06F5C86A20A1}" type="presParOf" srcId="{88C96786-12D1-4F74-B051-A097C9C78223}" destId="{06756CF2-47CC-492F-891F-437CDE1E7F5B}" srcOrd="11" destOrd="0" presId="urn:microsoft.com/office/officeart/2005/8/layout/hList7"/>
    <dgm:cxn modelId="{9AE42478-8B10-4B90-AEC9-BACD3B695F5E}" type="presParOf" srcId="{88C96786-12D1-4F74-B051-A097C9C78223}" destId="{969463B4-0511-4079-841E-D5BBC7BB76B9}" srcOrd="12" destOrd="0" presId="urn:microsoft.com/office/officeart/2005/8/layout/hList7"/>
    <dgm:cxn modelId="{6DE74017-D974-4ECB-89D3-B14B54B3E404}" type="presParOf" srcId="{969463B4-0511-4079-841E-D5BBC7BB76B9}" destId="{5E9FD75B-1509-49DB-A8CA-530767E55EDD}" srcOrd="0" destOrd="0" presId="urn:microsoft.com/office/officeart/2005/8/layout/hList7"/>
    <dgm:cxn modelId="{0C26BCBD-0F89-4A19-974D-86755AD23B3E}" type="presParOf" srcId="{969463B4-0511-4079-841E-D5BBC7BB76B9}" destId="{B40BFDE4-A28B-4444-BAF0-EEB0C7D26B7A}" srcOrd="1" destOrd="0" presId="urn:microsoft.com/office/officeart/2005/8/layout/hList7"/>
    <dgm:cxn modelId="{03A45F21-4A60-4986-92C4-F2126FCA5B10}" type="presParOf" srcId="{969463B4-0511-4079-841E-D5BBC7BB76B9}" destId="{9E7AFA6C-C757-4D2E-88AA-CAF239CD2534}" srcOrd="2" destOrd="0" presId="urn:microsoft.com/office/officeart/2005/8/layout/hList7"/>
    <dgm:cxn modelId="{57C6E193-6C58-4DCA-9F75-BF8428053568}" type="presParOf" srcId="{969463B4-0511-4079-841E-D5BBC7BB76B9}" destId="{58E044FB-C4EC-4243-8CB4-D1AE67E736F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pt>
    <dgm:pt modelId="{E56AD7BB-BE5A-4291-A469-A249A6DDF639}" type="pres">
      <dgm:prSet presAssocID="{47674A09-9520-420F-9F0B-B150E9454BB5}" presName="levelTx" presStyleLbl="revTx" presStyleIdx="0" presStyleCnt="0">
        <dgm:presLayoutVars>
          <dgm:chMax val="1"/>
          <dgm:bulletEnabled val="1"/>
        </dgm:presLayoutVars>
      </dgm:prSet>
      <dgm:spPr/>
    </dgm:pt>
  </dgm:ptLst>
  <dgm:cxnLst>
    <dgm:cxn modelId="{922ADA5D-C9E8-4380-A87A-9479C968955F}" type="presOf" srcId="{47674A09-9520-420F-9F0B-B150E9454BB5}" destId="{E56AD7BB-BE5A-4291-A469-A249A6DDF639}" srcOrd="1"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123C6669-2646-4A6A-97DE-6A7B3B4E6577}" type="presOf" srcId="{C23299B2-BC21-48F2-A684-87AC1328B708}" destId="{860136A2-BC36-4BC2-AC9F-4F15965CAAF2}" srcOrd="0" destOrd="0" presId="urn:microsoft.com/office/officeart/2005/8/layout/pyramid1"/>
    <dgm:cxn modelId="{38A4AC90-1559-4D8C-BA03-3A6A8F0F0B87}" type="presOf" srcId="{47674A09-9520-420F-9F0B-B150E9454BB5}" destId="{CEF699C1-73B8-4B5E-AE13-87B8A23DED2D}" srcOrd="0" destOrd="0" presId="urn:microsoft.com/office/officeart/2005/8/layout/pyramid1"/>
    <dgm:cxn modelId="{6D68A329-B472-44E0-9508-3FD218287AB5}" type="presParOf" srcId="{860136A2-BC36-4BC2-AC9F-4F15965CAAF2}" destId="{5DE2F9FD-84D6-47A0-B0C2-3E100271E551}" srcOrd="0" destOrd="0" presId="urn:microsoft.com/office/officeart/2005/8/layout/pyramid1"/>
    <dgm:cxn modelId="{2DFF7709-A2AD-48CF-91E6-7566E11893E8}" type="presParOf" srcId="{5DE2F9FD-84D6-47A0-B0C2-3E100271E551}" destId="{CEF699C1-73B8-4B5E-AE13-87B8A23DED2D}" srcOrd="0" destOrd="0" presId="urn:microsoft.com/office/officeart/2005/8/layout/pyramid1"/>
    <dgm:cxn modelId="{14518C63-6236-4FAB-9E40-C8C479F5D231}"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18A232E2-9330-45BA-8F3D-94B65CEB4C6E}">
      <dgm:prSet phldrT="[Text]" custT="1"/>
      <dgm:spPr/>
      <dgm:t>
        <a:bodyPr/>
        <a:lstStyle/>
        <a:p>
          <a:pPr algn="ctr"/>
          <a:r>
            <a:rPr lang="en-US" sz="3600" dirty="0">
              <a:latin typeface="Calibri"/>
              <a:cs typeface="Calibri"/>
            </a:rPr>
            <a:t>ALL </a:t>
          </a:r>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a:latin typeface="Calibri"/>
              <a:cs typeface="Calibri"/>
            </a:rPr>
            <a:t>SOME</a:t>
          </a:r>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a:latin typeface="Calibri"/>
              <a:cs typeface="Calibri"/>
            </a:rPr>
            <a:t>FEW</a:t>
          </a:r>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pt>
  </dgm:ptLst>
  <dgm:cxnLst>
    <dgm:cxn modelId="{FD6BFC06-12EE-43FA-B84E-D10EBEC01AD7}" type="presOf" srcId="{B60BBE5F-A665-46F2-B919-1153C04CBD02}" destId="{D6BFCB8B-9EFA-490C-AAD3-ED7928DE275A}" srcOrd="0" destOrd="0" presId="urn:microsoft.com/office/officeart/2005/8/layout/arrow2"/>
    <dgm:cxn modelId="{E4290D16-45C4-4535-A747-0CAC97F0575A}" type="presOf" srcId="{636B6905-8B07-4A8A-9920-CB8277CBCEC8}" destId="{762E8C8B-CBB3-47CF-BB93-4E34DA5A865B}" srcOrd="0" destOrd="0" presId="urn:microsoft.com/office/officeart/2005/8/layout/arrow2"/>
    <dgm:cxn modelId="{6D22D717-634A-48F6-949D-6E92812ECB6D}" type="presOf" srcId="{18A232E2-9330-45BA-8F3D-94B65CEB4C6E}" destId="{CBF801E5-F605-4B6B-AD44-734A83015E31}" srcOrd="0" destOrd="0" presId="urn:microsoft.com/office/officeart/2005/8/layout/arrow2"/>
    <dgm:cxn modelId="{74A68F44-20A8-4AB5-8443-C9992E378513}" srcId="{7A39768E-39A6-4FA9-A4B1-F5CD4CB6EEAE}" destId="{18A232E2-9330-45BA-8F3D-94B65CEB4C6E}" srcOrd="0" destOrd="0" parTransId="{2F4A1E04-5D2B-4792-BBEF-41391C61F16F}" sibTransId="{90900876-D263-4D27-9390-F2D23E76F6C1}"/>
    <dgm:cxn modelId="{236C4353-A200-48EB-89CB-BD45285A3F41}" srcId="{7A39768E-39A6-4FA9-A4B1-F5CD4CB6EEAE}" destId="{636B6905-8B07-4A8A-9920-CB8277CBCEC8}" srcOrd="1" destOrd="0" parTransId="{1F4EB6FC-6070-47DA-9E35-F176490CE62F}" sibTransId="{465F3017-FBCE-4CE5-8C7F-08B964924BB3}"/>
    <dgm:cxn modelId="{86F419EE-8959-4072-A33F-996988D36B5C}" type="presOf" srcId="{7A39768E-39A6-4FA9-A4B1-F5CD4CB6EEAE}" destId="{C418DCAE-306E-4AF7-A07C-93313C08AC5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206DD0EF-06D1-4672-830B-F6C2994D38B2}" type="presParOf" srcId="{C418DCAE-306E-4AF7-A07C-93313C08AC51}" destId="{71BCD42B-AD35-4119-8173-705E9B203F4E}" srcOrd="0" destOrd="0" presId="urn:microsoft.com/office/officeart/2005/8/layout/arrow2"/>
    <dgm:cxn modelId="{B59C9C82-6A43-48A2-AAF2-C5888394462B}" type="presParOf" srcId="{C418DCAE-306E-4AF7-A07C-93313C08AC51}" destId="{1DC85ACA-369C-4434-B04E-417D8B11B123}" srcOrd="1" destOrd="0" presId="urn:microsoft.com/office/officeart/2005/8/layout/arrow2"/>
    <dgm:cxn modelId="{24AB16E1-B7BC-419C-B7B3-61272E1039A0}" type="presParOf" srcId="{1DC85ACA-369C-4434-B04E-417D8B11B123}" destId="{7A58CA06-7CF4-4880-8AFF-C27C46361B7A}" srcOrd="0" destOrd="0" presId="urn:microsoft.com/office/officeart/2005/8/layout/arrow2"/>
    <dgm:cxn modelId="{7D0D062F-43B0-4093-82E4-2BE57295AA61}" type="presParOf" srcId="{1DC85ACA-369C-4434-B04E-417D8B11B123}" destId="{CBF801E5-F605-4B6B-AD44-734A83015E31}" srcOrd="1" destOrd="0" presId="urn:microsoft.com/office/officeart/2005/8/layout/arrow2"/>
    <dgm:cxn modelId="{F5B688C2-FE04-415A-B4FD-DD3C7667410F}" type="presParOf" srcId="{1DC85ACA-369C-4434-B04E-417D8B11B123}" destId="{486B20C5-91A5-4C36-8053-3B9ACF3D938D}" srcOrd="2" destOrd="0" presId="urn:microsoft.com/office/officeart/2005/8/layout/arrow2"/>
    <dgm:cxn modelId="{88AE1C6C-3165-4C16-B0BA-05F1ACD0DCC2}" type="presParOf" srcId="{1DC85ACA-369C-4434-B04E-417D8B11B123}" destId="{762E8C8B-CBB3-47CF-BB93-4E34DA5A865B}" srcOrd="3" destOrd="0" presId="urn:microsoft.com/office/officeart/2005/8/layout/arrow2"/>
    <dgm:cxn modelId="{AC5832F3-8302-4AA5-BB83-CDAE35F319F4}" type="presParOf" srcId="{1DC85ACA-369C-4434-B04E-417D8B11B123}" destId="{CC2DC6BB-4BD5-444C-A232-89F7B6D9B5AD}" srcOrd="4" destOrd="0" presId="urn:microsoft.com/office/officeart/2005/8/layout/arrow2"/>
    <dgm:cxn modelId="{E2A9DB80-FCE4-4C4F-AC73-B74319373F59}"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48A96-DDD3-4F2D-8015-F42BA55E1C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6C90DB-8668-478C-87C1-A07C3DFBAE15}">
      <dgm:prSet phldrT="[Text]"/>
      <dgm:spPr/>
      <dgm:t>
        <a:bodyPr/>
        <a:lstStyle/>
        <a:p>
          <a:r>
            <a:rPr lang="en-US" dirty="0"/>
            <a:t>Seeking Attention</a:t>
          </a:r>
        </a:p>
      </dgm:t>
    </dgm:pt>
    <dgm:pt modelId="{9D24F6C9-970D-4F77-AAD3-350BB5865D22}" type="parTrans" cxnId="{831D1509-85EB-43B6-BEB8-47E91FBD4D06}">
      <dgm:prSet/>
      <dgm:spPr/>
      <dgm:t>
        <a:bodyPr/>
        <a:lstStyle/>
        <a:p>
          <a:endParaRPr lang="en-US"/>
        </a:p>
      </dgm:t>
    </dgm:pt>
    <dgm:pt modelId="{E6AD1D4C-9CBD-4D68-996A-685F2B088178}" type="sibTrans" cxnId="{831D1509-85EB-43B6-BEB8-47E91FBD4D06}">
      <dgm:prSet/>
      <dgm:spPr/>
      <dgm:t>
        <a:bodyPr/>
        <a:lstStyle/>
        <a:p>
          <a:endParaRPr lang="en-US"/>
        </a:p>
      </dgm:t>
    </dgm:pt>
    <dgm:pt modelId="{2E04904F-48D4-4EAE-A248-6AB2F3D895A8}">
      <dgm:prSet phldrT="[Text]"/>
      <dgm:spPr/>
      <dgm:t>
        <a:bodyPr/>
        <a:lstStyle/>
        <a:p>
          <a:r>
            <a:rPr lang="en-US" dirty="0"/>
            <a:t>Avoid or Escape</a:t>
          </a:r>
        </a:p>
      </dgm:t>
    </dgm:pt>
    <dgm:pt modelId="{2261EB0B-DC0C-4BF4-A095-6BF9CAB592A8}" type="parTrans" cxnId="{CD028C83-B9B7-4952-B138-51AF124C8AFA}">
      <dgm:prSet/>
      <dgm:spPr/>
      <dgm:t>
        <a:bodyPr/>
        <a:lstStyle/>
        <a:p>
          <a:endParaRPr lang="en-US"/>
        </a:p>
      </dgm:t>
    </dgm:pt>
    <dgm:pt modelId="{7F8F004C-CE9F-49CE-9735-C6B9D05B2294}" type="sibTrans" cxnId="{CD028C83-B9B7-4952-B138-51AF124C8AFA}">
      <dgm:prSet/>
      <dgm:spPr/>
      <dgm:t>
        <a:bodyPr/>
        <a:lstStyle/>
        <a:p>
          <a:endParaRPr lang="en-US"/>
        </a:p>
      </dgm:t>
    </dgm:pt>
    <dgm:pt modelId="{F40E60AA-DC81-4426-992C-34EB334505B4}">
      <dgm:prSet phldrT="[Text]"/>
      <dgm:spPr/>
      <dgm:t>
        <a:bodyPr/>
        <a:lstStyle/>
        <a:p>
          <a:r>
            <a:rPr lang="en-US" dirty="0"/>
            <a:t>Function of Behavior</a:t>
          </a:r>
        </a:p>
      </dgm:t>
    </dgm:pt>
    <dgm:pt modelId="{3D2B484E-3A24-4840-932A-94753A5E912D}" type="parTrans" cxnId="{38F82335-8092-4323-8624-5B96991AC667}">
      <dgm:prSet/>
      <dgm:spPr/>
      <dgm:t>
        <a:bodyPr/>
        <a:lstStyle/>
        <a:p>
          <a:endParaRPr lang="en-US"/>
        </a:p>
      </dgm:t>
    </dgm:pt>
    <dgm:pt modelId="{90235388-5E1E-4AB4-9959-AE9AF39595CB}" type="sibTrans" cxnId="{38F82335-8092-4323-8624-5B96991AC667}">
      <dgm:prSet/>
      <dgm:spPr/>
      <dgm:t>
        <a:bodyPr/>
        <a:lstStyle/>
        <a:p>
          <a:endParaRPr lang="en-US"/>
        </a:p>
      </dgm:t>
    </dgm:pt>
    <dgm:pt modelId="{865CB514-ADF4-4FD7-AB29-EA0D087A7207}" type="pres">
      <dgm:prSet presAssocID="{B4548A96-DDD3-4F2D-8015-F42BA55E1C26}" presName="linear" presStyleCnt="0">
        <dgm:presLayoutVars>
          <dgm:dir/>
          <dgm:animLvl val="lvl"/>
          <dgm:resizeHandles val="exact"/>
        </dgm:presLayoutVars>
      </dgm:prSet>
      <dgm:spPr/>
    </dgm:pt>
    <dgm:pt modelId="{86ED5C13-E90B-4088-91B4-70CF8747EBFE}" type="pres">
      <dgm:prSet presAssocID="{7A6C90DB-8668-478C-87C1-A07C3DFBAE15}" presName="parentLin" presStyleCnt="0"/>
      <dgm:spPr/>
    </dgm:pt>
    <dgm:pt modelId="{669EA061-3454-4523-8434-7535F8232C58}" type="pres">
      <dgm:prSet presAssocID="{7A6C90DB-8668-478C-87C1-A07C3DFBAE15}" presName="parentLeftMargin" presStyleLbl="node1" presStyleIdx="0" presStyleCnt="3"/>
      <dgm:spPr/>
    </dgm:pt>
    <dgm:pt modelId="{F65D2DAB-DE6E-4FFF-AD5F-7BD929B99435}" type="pres">
      <dgm:prSet presAssocID="{7A6C90DB-8668-478C-87C1-A07C3DFBAE15}" presName="parentText" presStyleLbl="node1" presStyleIdx="0" presStyleCnt="3">
        <dgm:presLayoutVars>
          <dgm:chMax val="0"/>
          <dgm:bulletEnabled val="1"/>
        </dgm:presLayoutVars>
      </dgm:prSet>
      <dgm:spPr/>
    </dgm:pt>
    <dgm:pt modelId="{B3673B45-BFAC-40A4-B6A6-D78FB9074304}" type="pres">
      <dgm:prSet presAssocID="{7A6C90DB-8668-478C-87C1-A07C3DFBAE15}" presName="negativeSpace" presStyleCnt="0"/>
      <dgm:spPr/>
    </dgm:pt>
    <dgm:pt modelId="{5BF4B788-180A-41A7-8C5B-0CE6BD195BCC}" type="pres">
      <dgm:prSet presAssocID="{7A6C90DB-8668-478C-87C1-A07C3DFBAE15}" presName="childText" presStyleLbl="conFgAcc1" presStyleIdx="0" presStyleCnt="3">
        <dgm:presLayoutVars>
          <dgm:bulletEnabled val="1"/>
        </dgm:presLayoutVars>
      </dgm:prSet>
      <dgm:spPr/>
    </dgm:pt>
    <dgm:pt modelId="{996F0A42-C37E-4241-8F38-37B2B3012653}" type="pres">
      <dgm:prSet presAssocID="{E6AD1D4C-9CBD-4D68-996A-685F2B088178}" presName="spaceBetweenRectangles" presStyleCnt="0"/>
      <dgm:spPr/>
    </dgm:pt>
    <dgm:pt modelId="{8F6E2EA9-96D8-4A7B-AD7D-FB4C3B372CCE}" type="pres">
      <dgm:prSet presAssocID="{2E04904F-48D4-4EAE-A248-6AB2F3D895A8}" presName="parentLin" presStyleCnt="0"/>
      <dgm:spPr/>
    </dgm:pt>
    <dgm:pt modelId="{14AE0BD3-8DCD-4FFF-9144-F8057B1B0E91}" type="pres">
      <dgm:prSet presAssocID="{2E04904F-48D4-4EAE-A248-6AB2F3D895A8}" presName="parentLeftMargin" presStyleLbl="node1" presStyleIdx="0" presStyleCnt="3"/>
      <dgm:spPr/>
    </dgm:pt>
    <dgm:pt modelId="{D0A2ECC9-49C4-40C3-842A-2DAE85DE1F80}" type="pres">
      <dgm:prSet presAssocID="{2E04904F-48D4-4EAE-A248-6AB2F3D895A8}" presName="parentText" presStyleLbl="node1" presStyleIdx="1" presStyleCnt="3">
        <dgm:presLayoutVars>
          <dgm:chMax val="0"/>
          <dgm:bulletEnabled val="1"/>
        </dgm:presLayoutVars>
      </dgm:prSet>
      <dgm:spPr/>
    </dgm:pt>
    <dgm:pt modelId="{ABBE31D9-9EEB-4B87-A500-655168469F85}" type="pres">
      <dgm:prSet presAssocID="{2E04904F-48D4-4EAE-A248-6AB2F3D895A8}" presName="negativeSpace" presStyleCnt="0"/>
      <dgm:spPr/>
    </dgm:pt>
    <dgm:pt modelId="{B38CF04C-B608-4666-AF34-18D719D73BDC}" type="pres">
      <dgm:prSet presAssocID="{2E04904F-48D4-4EAE-A248-6AB2F3D895A8}" presName="childText" presStyleLbl="conFgAcc1" presStyleIdx="1" presStyleCnt="3">
        <dgm:presLayoutVars>
          <dgm:bulletEnabled val="1"/>
        </dgm:presLayoutVars>
      </dgm:prSet>
      <dgm:spPr/>
    </dgm:pt>
    <dgm:pt modelId="{817F58A4-B472-41E6-AFF0-35C59104AE7A}" type="pres">
      <dgm:prSet presAssocID="{7F8F004C-CE9F-49CE-9735-C6B9D05B2294}" presName="spaceBetweenRectangles" presStyleCnt="0"/>
      <dgm:spPr/>
    </dgm:pt>
    <dgm:pt modelId="{22D1BF3B-4B9A-4413-ADAB-CF54B8858FC2}" type="pres">
      <dgm:prSet presAssocID="{F40E60AA-DC81-4426-992C-34EB334505B4}" presName="parentLin" presStyleCnt="0"/>
      <dgm:spPr/>
    </dgm:pt>
    <dgm:pt modelId="{A7207BBF-D859-49BA-B4F5-88913CDCA532}" type="pres">
      <dgm:prSet presAssocID="{F40E60AA-DC81-4426-992C-34EB334505B4}" presName="parentLeftMargin" presStyleLbl="node1" presStyleIdx="1" presStyleCnt="3"/>
      <dgm:spPr/>
    </dgm:pt>
    <dgm:pt modelId="{7CB18929-7C49-4AC1-BCAB-E7903508AD4E}" type="pres">
      <dgm:prSet presAssocID="{F40E60AA-DC81-4426-992C-34EB334505B4}" presName="parentText" presStyleLbl="node1" presStyleIdx="2" presStyleCnt="3">
        <dgm:presLayoutVars>
          <dgm:chMax val="0"/>
          <dgm:bulletEnabled val="1"/>
        </dgm:presLayoutVars>
      </dgm:prSet>
      <dgm:spPr/>
    </dgm:pt>
    <dgm:pt modelId="{FEE7C035-8B7B-4F4C-AFB2-BC60A1D67D61}" type="pres">
      <dgm:prSet presAssocID="{F40E60AA-DC81-4426-992C-34EB334505B4}" presName="negativeSpace" presStyleCnt="0"/>
      <dgm:spPr/>
    </dgm:pt>
    <dgm:pt modelId="{DF1AE857-7376-464C-994D-D4F7135E68BB}" type="pres">
      <dgm:prSet presAssocID="{F40E60AA-DC81-4426-992C-34EB334505B4}" presName="childText" presStyleLbl="conFgAcc1" presStyleIdx="2" presStyleCnt="3">
        <dgm:presLayoutVars>
          <dgm:bulletEnabled val="1"/>
        </dgm:presLayoutVars>
      </dgm:prSet>
      <dgm:spPr/>
    </dgm:pt>
  </dgm:ptLst>
  <dgm:cxnLst>
    <dgm:cxn modelId="{831D1509-85EB-43B6-BEB8-47E91FBD4D06}" srcId="{B4548A96-DDD3-4F2D-8015-F42BA55E1C26}" destId="{7A6C90DB-8668-478C-87C1-A07C3DFBAE15}" srcOrd="0" destOrd="0" parTransId="{9D24F6C9-970D-4F77-AAD3-350BB5865D22}" sibTransId="{E6AD1D4C-9CBD-4D68-996A-685F2B088178}"/>
    <dgm:cxn modelId="{9EB8322D-0C01-4E72-A2B6-EB83428928EE}" type="presOf" srcId="{B4548A96-DDD3-4F2D-8015-F42BA55E1C26}" destId="{865CB514-ADF4-4FD7-AB29-EA0D087A7207}" srcOrd="0" destOrd="0" presId="urn:microsoft.com/office/officeart/2005/8/layout/list1"/>
    <dgm:cxn modelId="{38F82335-8092-4323-8624-5B96991AC667}" srcId="{B4548A96-DDD3-4F2D-8015-F42BA55E1C26}" destId="{F40E60AA-DC81-4426-992C-34EB334505B4}" srcOrd="2" destOrd="0" parTransId="{3D2B484E-3A24-4840-932A-94753A5E912D}" sibTransId="{90235388-5E1E-4AB4-9959-AE9AF39595CB}"/>
    <dgm:cxn modelId="{CED37B3F-51DC-4053-8857-2A5189189E8B}" type="presOf" srcId="{7A6C90DB-8668-478C-87C1-A07C3DFBAE15}" destId="{F65D2DAB-DE6E-4FFF-AD5F-7BD929B99435}" srcOrd="1" destOrd="0" presId="urn:microsoft.com/office/officeart/2005/8/layout/list1"/>
    <dgm:cxn modelId="{DD408143-3E95-4082-9899-8A5820B6E881}" type="presOf" srcId="{2E04904F-48D4-4EAE-A248-6AB2F3D895A8}" destId="{D0A2ECC9-49C4-40C3-842A-2DAE85DE1F80}" srcOrd="1" destOrd="0" presId="urn:microsoft.com/office/officeart/2005/8/layout/list1"/>
    <dgm:cxn modelId="{BBBDBD75-1586-42CA-B879-E9877389ACCC}" type="presOf" srcId="{F40E60AA-DC81-4426-992C-34EB334505B4}" destId="{7CB18929-7C49-4AC1-BCAB-E7903508AD4E}" srcOrd="1" destOrd="0" presId="urn:microsoft.com/office/officeart/2005/8/layout/list1"/>
    <dgm:cxn modelId="{CD028C83-B9B7-4952-B138-51AF124C8AFA}" srcId="{B4548A96-DDD3-4F2D-8015-F42BA55E1C26}" destId="{2E04904F-48D4-4EAE-A248-6AB2F3D895A8}" srcOrd="1" destOrd="0" parTransId="{2261EB0B-DC0C-4BF4-A095-6BF9CAB592A8}" sibTransId="{7F8F004C-CE9F-49CE-9735-C6B9D05B2294}"/>
    <dgm:cxn modelId="{28BB9DD3-D9E7-4C23-B3B3-7C30FA011283}" type="presOf" srcId="{2E04904F-48D4-4EAE-A248-6AB2F3D895A8}" destId="{14AE0BD3-8DCD-4FFF-9144-F8057B1B0E91}" srcOrd="0" destOrd="0" presId="urn:microsoft.com/office/officeart/2005/8/layout/list1"/>
    <dgm:cxn modelId="{131C79EF-56FD-4FE2-98C5-3315F6261CA3}" type="presOf" srcId="{7A6C90DB-8668-478C-87C1-A07C3DFBAE15}" destId="{669EA061-3454-4523-8434-7535F8232C58}" srcOrd="0" destOrd="0" presId="urn:microsoft.com/office/officeart/2005/8/layout/list1"/>
    <dgm:cxn modelId="{2FF325F2-35A3-4E09-B25E-A991B27C7B39}" type="presOf" srcId="{F40E60AA-DC81-4426-992C-34EB334505B4}" destId="{A7207BBF-D859-49BA-B4F5-88913CDCA532}" srcOrd="0" destOrd="0" presId="urn:microsoft.com/office/officeart/2005/8/layout/list1"/>
    <dgm:cxn modelId="{C2223E12-C401-42C2-8FD9-B40319F8546B}" type="presParOf" srcId="{865CB514-ADF4-4FD7-AB29-EA0D087A7207}" destId="{86ED5C13-E90B-4088-91B4-70CF8747EBFE}" srcOrd="0" destOrd="0" presId="urn:microsoft.com/office/officeart/2005/8/layout/list1"/>
    <dgm:cxn modelId="{7F6FB366-190B-483D-B331-BBDE7E85D22F}" type="presParOf" srcId="{86ED5C13-E90B-4088-91B4-70CF8747EBFE}" destId="{669EA061-3454-4523-8434-7535F8232C58}" srcOrd="0" destOrd="0" presId="urn:microsoft.com/office/officeart/2005/8/layout/list1"/>
    <dgm:cxn modelId="{87B889A5-9114-412A-B75C-2A33BAC2245C}" type="presParOf" srcId="{86ED5C13-E90B-4088-91B4-70CF8747EBFE}" destId="{F65D2DAB-DE6E-4FFF-AD5F-7BD929B99435}" srcOrd="1" destOrd="0" presId="urn:microsoft.com/office/officeart/2005/8/layout/list1"/>
    <dgm:cxn modelId="{70F77D80-F705-442C-B680-16D0B4BF007C}" type="presParOf" srcId="{865CB514-ADF4-4FD7-AB29-EA0D087A7207}" destId="{B3673B45-BFAC-40A4-B6A6-D78FB9074304}" srcOrd="1" destOrd="0" presId="urn:microsoft.com/office/officeart/2005/8/layout/list1"/>
    <dgm:cxn modelId="{EDC2FD89-5045-496B-849E-9E6A39F3B06B}" type="presParOf" srcId="{865CB514-ADF4-4FD7-AB29-EA0D087A7207}" destId="{5BF4B788-180A-41A7-8C5B-0CE6BD195BCC}" srcOrd="2" destOrd="0" presId="urn:microsoft.com/office/officeart/2005/8/layout/list1"/>
    <dgm:cxn modelId="{864F3415-F2C4-482F-8F20-429E217545C6}" type="presParOf" srcId="{865CB514-ADF4-4FD7-AB29-EA0D087A7207}" destId="{996F0A42-C37E-4241-8F38-37B2B3012653}" srcOrd="3" destOrd="0" presId="urn:microsoft.com/office/officeart/2005/8/layout/list1"/>
    <dgm:cxn modelId="{8E240AC9-4F43-4E88-BACF-DA88BE70C97C}" type="presParOf" srcId="{865CB514-ADF4-4FD7-AB29-EA0D087A7207}" destId="{8F6E2EA9-96D8-4A7B-AD7D-FB4C3B372CCE}" srcOrd="4" destOrd="0" presId="urn:microsoft.com/office/officeart/2005/8/layout/list1"/>
    <dgm:cxn modelId="{8F1EF838-FF68-49DB-B0D1-1A9B67DAF26B}" type="presParOf" srcId="{8F6E2EA9-96D8-4A7B-AD7D-FB4C3B372CCE}" destId="{14AE0BD3-8DCD-4FFF-9144-F8057B1B0E91}" srcOrd="0" destOrd="0" presId="urn:microsoft.com/office/officeart/2005/8/layout/list1"/>
    <dgm:cxn modelId="{30201CD6-C71F-4DF2-99D8-462B4324133C}" type="presParOf" srcId="{8F6E2EA9-96D8-4A7B-AD7D-FB4C3B372CCE}" destId="{D0A2ECC9-49C4-40C3-842A-2DAE85DE1F80}" srcOrd="1" destOrd="0" presId="urn:microsoft.com/office/officeart/2005/8/layout/list1"/>
    <dgm:cxn modelId="{ADDC3AB9-1A9D-4B48-B01B-E25797A37D14}" type="presParOf" srcId="{865CB514-ADF4-4FD7-AB29-EA0D087A7207}" destId="{ABBE31D9-9EEB-4B87-A500-655168469F85}" srcOrd="5" destOrd="0" presId="urn:microsoft.com/office/officeart/2005/8/layout/list1"/>
    <dgm:cxn modelId="{F8EDEF07-7E67-465C-AB38-F47690E2451C}" type="presParOf" srcId="{865CB514-ADF4-4FD7-AB29-EA0D087A7207}" destId="{B38CF04C-B608-4666-AF34-18D719D73BDC}" srcOrd="6" destOrd="0" presId="urn:microsoft.com/office/officeart/2005/8/layout/list1"/>
    <dgm:cxn modelId="{794607C5-DF8D-407D-BEB9-454C4BF929C6}" type="presParOf" srcId="{865CB514-ADF4-4FD7-AB29-EA0D087A7207}" destId="{817F58A4-B472-41E6-AFF0-35C59104AE7A}" srcOrd="7" destOrd="0" presId="urn:microsoft.com/office/officeart/2005/8/layout/list1"/>
    <dgm:cxn modelId="{AC6E2A0D-B4A0-4959-B108-161C13337F52}" type="presParOf" srcId="{865CB514-ADF4-4FD7-AB29-EA0D087A7207}" destId="{22D1BF3B-4B9A-4413-ADAB-CF54B8858FC2}" srcOrd="8" destOrd="0" presId="urn:microsoft.com/office/officeart/2005/8/layout/list1"/>
    <dgm:cxn modelId="{2E850973-6D89-428D-949A-CA43500ECCD4}" type="presParOf" srcId="{22D1BF3B-4B9A-4413-ADAB-CF54B8858FC2}" destId="{A7207BBF-D859-49BA-B4F5-88913CDCA532}" srcOrd="0" destOrd="0" presId="urn:microsoft.com/office/officeart/2005/8/layout/list1"/>
    <dgm:cxn modelId="{EACA0900-D22B-482B-AF2F-F4D9A0156B08}" type="presParOf" srcId="{22D1BF3B-4B9A-4413-ADAB-CF54B8858FC2}" destId="{7CB18929-7C49-4AC1-BCAB-E7903508AD4E}" srcOrd="1" destOrd="0" presId="urn:microsoft.com/office/officeart/2005/8/layout/list1"/>
    <dgm:cxn modelId="{5E0F4473-12B8-4C0A-B59D-946F048627DD}" type="presParOf" srcId="{865CB514-ADF4-4FD7-AB29-EA0D087A7207}" destId="{FEE7C035-8B7B-4F4C-AFB2-BC60A1D67D61}" srcOrd="9" destOrd="0" presId="urn:microsoft.com/office/officeart/2005/8/layout/list1"/>
    <dgm:cxn modelId="{39B0B828-FBD5-407E-B07C-56FE32A5FBB5}" type="presParOf" srcId="{865CB514-ADF4-4FD7-AB29-EA0D087A7207}" destId="{DF1AE857-7376-464C-994D-D4F7135E68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95938-472E-4BAB-BA19-FC482EB468D9}">
      <dsp:nvSpPr>
        <dsp:cNvPr id="0" name=""/>
        <dsp:cNvSpPr/>
      </dsp:nvSpPr>
      <dsp:spPr>
        <a:xfrm>
          <a:off x="2430" y="0"/>
          <a:ext cx="1458468" cy="2031814"/>
        </a:xfrm>
        <a:prstGeom prst="upArrow">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CFC61-FE64-4CD3-B054-BF4E595836F7}">
      <dsp:nvSpPr>
        <dsp:cNvPr id="0" name=""/>
        <dsp:cNvSpPr/>
      </dsp:nvSpPr>
      <dsp:spPr>
        <a:xfrm>
          <a:off x="1504652" y="0"/>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Stress</a:t>
          </a:r>
        </a:p>
      </dsp:txBody>
      <dsp:txXfrm>
        <a:off x="1504652" y="0"/>
        <a:ext cx="2474976" cy="2031814"/>
      </dsp:txXfrm>
    </dsp:sp>
    <dsp:sp modelId="{066B20F7-DBFF-4032-B50B-E7E001B6F4D4}">
      <dsp:nvSpPr>
        <dsp:cNvPr id="0" name=""/>
        <dsp:cNvSpPr/>
      </dsp:nvSpPr>
      <dsp:spPr>
        <a:xfrm>
          <a:off x="439971" y="2201132"/>
          <a:ext cx="1458468" cy="2031814"/>
        </a:xfrm>
        <a:prstGeom prst="downArrow">
          <a:avLst/>
        </a:prstGeom>
        <a:solidFill>
          <a:schemeClr val="accent6">
            <a:shade val="50000"/>
            <a:hueOff val="368424"/>
            <a:satOff val="-16105"/>
            <a:lumOff val="43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EC194-6A43-40E2-A632-9562D1EE72BA}">
      <dsp:nvSpPr>
        <dsp:cNvPr id="0" name=""/>
        <dsp:cNvSpPr/>
      </dsp:nvSpPr>
      <dsp:spPr>
        <a:xfrm>
          <a:off x="1942193" y="2201132"/>
          <a:ext cx="2474976" cy="203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marL="0" lvl="0" indent="0" algn="l" defTabSz="1333500">
            <a:lnSpc>
              <a:spcPct val="90000"/>
            </a:lnSpc>
            <a:spcBef>
              <a:spcPct val="0"/>
            </a:spcBef>
            <a:spcAft>
              <a:spcPct val="35000"/>
            </a:spcAft>
            <a:buNone/>
          </a:pPr>
          <a:r>
            <a:rPr lang="en-US" sz="3000" kern="1200" dirty="0"/>
            <a:t>Performance</a:t>
          </a:r>
        </a:p>
      </dsp:txBody>
      <dsp:txXfrm>
        <a:off x="1942193" y="2201132"/>
        <a:ext cx="2474976" cy="2031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8B6E-8715-4CD2-8E50-4EF8B5CAAA2C}">
      <dsp:nvSpPr>
        <dsp:cNvPr id="0" name=""/>
        <dsp:cNvSpPr/>
      </dsp:nvSpPr>
      <dsp:spPr>
        <a:xfrm>
          <a:off x="4422" y="0"/>
          <a:ext cx="1482716" cy="4410100"/>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#1 </a:t>
          </a:r>
        </a:p>
        <a:p>
          <a:pPr marL="0" lvl="0" indent="0" algn="ctr" defTabSz="711200">
            <a:lnSpc>
              <a:spcPct val="90000"/>
            </a:lnSpc>
            <a:spcBef>
              <a:spcPct val="0"/>
            </a:spcBef>
            <a:spcAft>
              <a:spcPct val="35000"/>
            </a:spcAft>
            <a:buNone/>
          </a:pPr>
          <a:r>
            <a:rPr lang="en-US" sz="1600" kern="1200" dirty="0">
              <a:solidFill>
                <a:schemeClr val="bg1"/>
              </a:solidFill>
            </a:rPr>
            <a:t>Physiology:</a:t>
          </a:r>
        </a:p>
        <a:p>
          <a:pPr marL="0" lvl="0" indent="0" algn="ctr" defTabSz="711200">
            <a:lnSpc>
              <a:spcPct val="90000"/>
            </a:lnSpc>
            <a:spcBef>
              <a:spcPct val="0"/>
            </a:spcBef>
            <a:spcAft>
              <a:spcPct val="35000"/>
            </a:spcAft>
            <a:buNone/>
          </a:pPr>
          <a:r>
            <a:rPr lang="en-US" sz="1600" kern="1200" dirty="0">
              <a:solidFill>
                <a:schemeClr val="bg1"/>
              </a:solidFill>
            </a:rPr>
            <a:t>Body &amp; Brain</a:t>
          </a:r>
        </a:p>
      </dsp:txBody>
      <dsp:txXfrm>
        <a:off x="4422" y="1764040"/>
        <a:ext cx="1482716" cy="1764040"/>
      </dsp:txXfrm>
    </dsp:sp>
    <dsp:sp modelId="{B8F04951-6DEC-4AB6-961D-607E56A85520}">
      <dsp:nvSpPr>
        <dsp:cNvPr id="0" name=""/>
        <dsp:cNvSpPr/>
      </dsp:nvSpPr>
      <dsp:spPr>
        <a:xfrm>
          <a:off x="48903" y="264606"/>
          <a:ext cx="1393753" cy="14685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B74ED-191D-4EDE-BD98-454F7916CE44}">
      <dsp:nvSpPr>
        <dsp:cNvPr id="0" name=""/>
        <dsp:cNvSpPr/>
      </dsp:nvSpPr>
      <dsp:spPr>
        <a:xfrm>
          <a:off x="1531619"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#2</a:t>
          </a:r>
        </a:p>
        <a:p>
          <a:pPr marL="0" lvl="0" indent="0" algn="ctr" defTabSz="711200">
            <a:lnSpc>
              <a:spcPct val="90000"/>
            </a:lnSpc>
            <a:spcBef>
              <a:spcPct val="0"/>
            </a:spcBef>
            <a:spcAft>
              <a:spcPct val="35000"/>
            </a:spcAft>
            <a:buNone/>
          </a:pPr>
          <a:r>
            <a:rPr lang="en-US" sz="1600" kern="1200" dirty="0">
              <a:solidFill>
                <a:schemeClr val="bg1"/>
              </a:solidFill>
            </a:rPr>
            <a:t>Attachment &amp; Relationships </a:t>
          </a:r>
        </a:p>
      </dsp:txBody>
      <dsp:txXfrm>
        <a:off x="1531619" y="1764040"/>
        <a:ext cx="1482716" cy="1764040"/>
      </dsp:txXfrm>
    </dsp:sp>
    <dsp:sp modelId="{F5852AFF-75A2-44FE-ABB2-2AB2CBB8C8C8}">
      <dsp:nvSpPr>
        <dsp:cNvPr id="0" name=""/>
        <dsp:cNvSpPr/>
      </dsp:nvSpPr>
      <dsp:spPr>
        <a:xfrm>
          <a:off x="1576101" y="264606"/>
          <a:ext cx="1393753" cy="146856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DD0A30-E144-4349-9C9B-74F4E46654F9}">
      <dsp:nvSpPr>
        <dsp:cNvPr id="0" name=""/>
        <dsp:cNvSpPr/>
      </dsp:nvSpPr>
      <dsp:spPr>
        <a:xfrm>
          <a:off x="3058817"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#3</a:t>
          </a:r>
        </a:p>
        <a:p>
          <a:pPr marL="0" lvl="0" indent="0" algn="ctr" defTabSz="711200">
            <a:lnSpc>
              <a:spcPct val="90000"/>
            </a:lnSpc>
            <a:spcBef>
              <a:spcPct val="0"/>
            </a:spcBef>
            <a:spcAft>
              <a:spcPct val="35000"/>
            </a:spcAft>
            <a:buNone/>
          </a:pPr>
          <a:r>
            <a:rPr lang="en-US" sz="1600" kern="1200" dirty="0">
              <a:solidFill>
                <a:schemeClr val="bg1"/>
              </a:solidFill>
            </a:rPr>
            <a:t>Emotion Regulation </a:t>
          </a:r>
        </a:p>
        <a:p>
          <a:pPr marL="0" lvl="0" indent="0" algn="ctr" defTabSz="711200">
            <a:lnSpc>
              <a:spcPct val="90000"/>
            </a:lnSpc>
            <a:spcBef>
              <a:spcPct val="0"/>
            </a:spcBef>
            <a:spcAft>
              <a:spcPct val="35000"/>
            </a:spcAft>
            <a:buNone/>
          </a:pPr>
          <a:endParaRPr lang="en-US" sz="1600" kern="1200" dirty="0"/>
        </a:p>
      </dsp:txBody>
      <dsp:txXfrm>
        <a:off x="3058817" y="1764040"/>
        <a:ext cx="1482716" cy="1764040"/>
      </dsp:txXfrm>
    </dsp:sp>
    <dsp:sp modelId="{C76DE257-584E-42AD-B0E3-0C6FD1348D86}">
      <dsp:nvSpPr>
        <dsp:cNvPr id="0" name=""/>
        <dsp:cNvSpPr/>
      </dsp:nvSpPr>
      <dsp:spPr>
        <a:xfrm>
          <a:off x="3103299" y="264606"/>
          <a:ext cx="1393753" cy="14685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810D7-6057-472D-892E-5F9DC3E00DB5}">
      <dsp:nvSpPr>
        <dsp:cNvPr id="0" name=""/>
        <dsp:cNvSpPr/>
      </dsp:nvSpPr>
      <dsp:spPr>
        <a:xfrm>
          <a:off x="4586015"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#4</a:t>
          </a:r>
        </a:p>
        <a:p>
          <a:pPr marL="0" lvl="0" indent="0" algn="ctr" defTabSz="711200">
            <a:lnSpc>
              <a:spcPct val="90000"/>
            </a:lnSpc>
            <a:spcBef>
              <a:spcPct val="0"/>
            </a:spcBef>
            <a:spcAft>
              <a:spcPct val="35000"/>
            </a:spcAft>
            <a:buNone/>
          </a:pPr>
          <a:r>
            <a:rPr lang="en-US" sz="1600" kern="1200" dirty="0">
              <a:solidFill>
                <a:schemeClr val="bg1"/>
              </a:solidFill>
            </a:rPr>
            <a:t>Cognition &amp; Learning</a:t>
          </a:r>
        </a:p>
        <a:p>
          <a:pPr marL="0" lvl="0" indent="0" algn="ctr" defTabSz="711200">
            <a:lnSpc>
              <a:spcPct val="90000"/>
            </a:lnSpc>
            <a:spcBef>
              <a:spcPct val="0"/>
            </a:spcBef>
            <a:spcAft>
              <a:spcPct val="35000"/>
            </a:spcAft>
            <a:buNone/>
          </a:pPr>
          <a:endParaRPr lang="en-US" sz="1600" kern="1200" dirty="0"/>
        </a:p>
      </dsp:txBody>
      <dsp:txXfrm>
        <a:off x="4586015" y="1764040"/>
        <a:ext cx="1482716" cy="1764040"/>
      </dsp:txXfrm>
    </dsp:sp>
    <dsp:sp modelId="{3227D62E-1DFB-4B62-8A0C-A826574924ED}">
      <dsp:nvSpPr>
        <dsp:cNvPr id="0" name=""/>
        <dsp:cNvSpPr/>
      </dsp:nvSpPr>
      <dsp:spPr>
        <a:xfrm>
          <a:off x="4630496" y="264606"/>
          <a:ext cx="1393753" cy="146856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2CC0AA-12E3-4515-B945-F645C823B55D}">
      <dsp:nvSpPr>
        <dsp:cNvPr id="0" name=""/>
        <dsp:cNvSpPr/>
      </dsp:nvSpPr>
      <dsp:spPr>
        <a:xfrm>
          <a:off x="6113213" y="0"/>
          <a:ext cx="1482716" cy="4410100"/>
        </a:xfrm>
        <a:prstGeom prst="roundRect">
          <a:avLst>
            <a:gd name="adj" fmla="val 10000"/>
          </a:avLst>
        </a:prstGeom>
        <a:solidFill>
          <a:schemeClr val="accent6">
            <a:shade val="50000"/>
            <a:hueOff val="315792"/>
            <a:satOff val="-13804"/>
            <a:lumOff val="37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#5</a:t>
          </a:r>
        </a:p>
        <a:p>
          <a:pPr marL="0" lvl="0" indent="0" algn="ctr" defTabSz="711200">
            <a:lnSpc>
              <a:spcPct val="90000"/>
            </a:lnSpc>
            <a:spcBef>
              <a:spcPct val="0"/>
            </a:spcBef>
            <a:spcAft>
              <a:spcPct val="35000"/>
            </a:spcAft>
            <a:buNone/>
          </a:pPr>
          <a:r>
            <a:rPr lang="en-US" sz="1600" kern="1200" dirty="0">
              <a:solidFill>
                <a:schemeClr val="bg1"/>
              </a:solidFill>
            </a:rPr>
            <a:t>Behavioral Control</a:t>
          </a:r>
        </a:p>
        <a:p>
          <a:pPr marL="0" lvl="0" indent="0" algn="ctr" defTabSz="711200">
            <a:lnSpc>
              <a:spcPct val="90000"/>
            </a:lnSpc>
            <a:spcBef>
              <a:spcPct val="0"/>
            </a:spcBef>
            <a:spcAft>
              <a:spcPct val="35000"/>
            </a:spcAft>
            <a:buNone/>
          </a:pPr>
          <a:endParaRPr lang="en-US" sz="1600" kern="1200" dirty="0"/>
        </a:p>
      </dsp:txBody>
      <dsp:txXfrm>
        <a:off x="6113213" y="1764040"/>
        <a:ext cx="1482716" cy="1764040"/>
      </dsp:txXfrm>
    </dsp:sp>
    <dsp:sp modelId="{A7E6A0CD-6557-464D-AA89-B11766482961}">
      <dsp:nvSpPr>
        <dsp:cNvPr id="0" name=""/>
        <dsp:cNvSpPr/>
      </dsp:nvSpPr>
      <dsp:spPr>
        <a:xfrm>
          <a:off x="6157694" y="264606"/>
          <a:ext cx="1393753" cy="146856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8AE2A8-D62C-4D7A-AF53-9BE2D0F316FF}">
      <dsp:nvSpPr>
        <dsp:cNvPr id="0" name=""/>
        <dsp:cNvSpPr/>
      </dsp:nvSpPr>
      <dsp:spPr>
        <a:xfrm>
          <a:off x="7640410" y="0"/>
          <a:ext cx="1482716" cy="4410100"/>
        </a:xfrm>
        <a:prstGeom prst="roundRect">
          <a:avLst>
            <a:gd name="adj" fmla="val 10000"/>
          </a:avLst>
        </a:prstGeom>
        <a:solidFill>
          <a:schemeClr val="accent6">
            <a:shade val="50000"/>
            <a:hueOff val="210528"/>
            <a:satOff val="-9203"/>
            <a:lumOff val="25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solidFill>
                <a:schemeClr val="bg1"/>
              </a:solidFill>
            </a:rPr>
            <a:t>#6</a:t>
          </a:r>
        </a:p>
        <a:p>
          <a:pPr marL="0" lvl="0" indent="0" algn="ctr" defTabSz="711200">
            <a:lnSpc>
              <a:spcPct val="90000"/>
            </a:lnSpc>
            <a:spcBef>
              <a:spcPct val="0"/>
            </a:spcBef>
            <a:spcAft>
              <a:spcPct val="35000"/>
            </a:spcAft>
            <a:buNone/>
          </a:pPr>
          <a:r>
            <a:rPr lang="en-US" sz="1600" kern="1200" dirty="0">
              <a:solidFill>
                <a:schemeClr val="bg1"/>
              </a:solidFill>
            </a:rPr>
            <a:t>Dissociation</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dsp:txBody>
      <dsp:txXfrm>
        <a:off x="7640410" y="1764040"/>
        <a:ext cx="1482716" cy="1764040"/>
      </dsp:txXfrm>
    </dsp:sp>
    <dsp:sp modelId="{23ACBCD6-E0AB-4481-BDCD-6A69E449ED7C}">
      <dsp:nvSpPr>
        <dsp:cNvPr id="0" name=""/>
        <dsp:cNvSpPr/>
      </dsp:nvSpPr>
      <dsp:spPr>
        <a:xfrm>
          <a:off x="7684892" y="264606"/>
          <a:ext cx="1393753" cy="146856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9FD75B-1509-49DB-A8CA-530767E55EDD}">
      <dsp:nvSpPr>
        <dsp:cNvPr id="0" name=""/>
        <dsp:cNvSpPr/>
      </dsp:nvSpPr>
      <dsp:spPr>
        <a:xfrm>
          <a:off x="9167608" y="0"/>
          <a:ext cx="1482716" cy="4410100"/>
        </a:xfrm>
        <a:prstGeom prst="roundRect">
          <a:avLst>
            <a:gd name="adj" fmla="val 10000"/>
          </a:avLst>
        </a:prstGeom>
        <a:solidFill>
          <a:schemeClr val="accent6">
            <a:shade val="50000"/>
            <a:hueOff val="105264"/>
            <a:satOff val="-4601"/>
            <a:lumOff val="12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#7</a:t>
          </a:r>
        </a:p>
        <a:p>
          <a:pPr marL="0" lvl="0" indent="0" algn="ctr" defTabSz="711200">
            <a:lnSpc>
              <a:spcPct val="90000"/>
            </a:lnSpc>
            <a:spcBef>
              <a:spcPct val="0"/>
            </a:spcBef>
            <a:spcAft>
              <a:spcPct val="35000"/>
            </a:spcAft>
            <a:buNone/>
          </a:pPr>
          <a:r>
            <a:rPr lang="en-US" sz="1600" kern="1200" dirty="0">
              <a:solidFill>
                <a:schemeClr val="bg1"/>
              </a:solidFill>
            </a:rPr>
            <a:t>Self-esteem &amp; Future Orientation </a:t>
          </a:r>
        </a:p>
      </dsp:txBody>
      <dsp:txXfrm>
        <a:off x="9167608" y="1764040"/>
        <a:ext cx="1482716" cy="1764040"/>
      </dsp:txXfrm>
    </dsp:sp>
    <dsp:sp modelId="{58E044FB-C4EC-4243-8CB4-D1AE67E736FD}">
      <dsp:nvSpPr>
        <dsp:cNvPr id="0" name=""/>
        <dsp:cNvSpPr/>
      </dsp:nvSpPr>
      <dsp:spPr>
        <a:xfrm>
          <a:off x="9212090" y="264606"/>
          <a:ext cx="1393753" cy="1468563"/>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FD0F4-6A9F-452C-8BA2-632EA9F52580}">
      <dsp:nvSpPr>
        <dsp:cNvPr id="0" name=""/>
        <dsp:cNvSpPr/>
      </dsp:nvSpPr>
      <dsp:spPr>
        <a:xfrm flipV="1">
          <a:off x="5298309" y="4119434"/>
          <a:ext cx="58128" cy="120276"/>
        </a:xfrm>
        <a:prstGeom prst="leftRightArrow">
          <a:avLst/>
        </a:prstGeom>
        <a:solidFill>
          <a:schemeClr val="accent6">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699C1-73B8-4B5E-AE13-87B8A23DED2D}">
      <dsp:nvSpPr>
        <dsp:cNvPr id="0" name=""/>
        <dsp:cNvSpPr/>
      </dsp:nvSpPr>
      <dsp:spPr>
        <a:xfrm>
          <a:off x="0" y="0"/>
          <a:ext cx="8127999" cy="5638800"/>
        </a:xfrm>
        <a:prstGeom prst="trapezoid">
          <a:avLst>
            <a:gd name="adj" fmla="val 72072"/>
          </a:avLst>
        </a:prstGeom>
        <a:gradFill rotWithShape="0">
          <a:gsLst>
            <a:gs pos="0">
              <a:srgbClr val="CC0000"/>
            </a:gs>
            <a:gs pos="18000">
              <a:srgbClr val="FFFF99"/>
            </a:gs>
            <a:gs pos="50000">
              <a:srgbClr val="66FF33"/>
            </a:gs>
            <a:gs pos="65000">
              <a:srgbClr val="33CC33"/>
            </a:gs>
            <a:gs pos="82000">
              <a:srgbClr val="009900"/>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8127999" cy="563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CD42B-AD35-4119-8173-705E9B203F4E}">
      <dsp:nvSpPr>
        <dsp:cNvPr id="0" name=""/>
        <dsp:cNvSpPr/>
      </dsp:nvSpPr>
      <dsp:spPr>
        <a:xfrm rot="20026820">
          <a:off x="-27430" y="-137448"/>
          <a:ext cx="6908800" cy="5876668"/>
        </a:xfrm>
        <a:prstGeom prst="swooshArrow">
          <a:avLst>
            <a:gd name="adj1" fmla="val 25000"/>
            <a:gd name="adj2" fmla="val 25000"/>
          </a:avLst>
        </a:prstGeom>
        <a:gradFill rotWithShape="0">
          <a:gsLst>
            <a:gs pos="0">
              <a:srgbClr val="CC0000"/>
            </a:gs>
            <a:gs pos="18000">
              <a:srgbClr val="FFFF99"/>
            </a:gs>
            <a:gs pos="50000">
              <a:srgbClr val="66FF33"/>
            </a:gs>
            <a:gs pos="65000">
              <a:srgbClr val="33CC33"/>
            </a:gs>
            <a:gs pos="82000">
              <a:srgbClr val="009900"/>
            </a:gs>
          </a:gsLst>
          <a:lin ang="5400000" scaled="0"/>
        </a:gradFill>
        <a:ln>
          <a:noFill/>
        </a:ln>
        <a:effectLst>
          <a:innerShdw blurRad="393700" dist="279400">
            <a:srgbClr val="00B050"/>
          </a:innerShdw>
        </a:effectLst>
      </dsp:spPr>
      <dsp:style>
        <a:lnRef idx="0">
          <a:scrgbClr r="0" g="0" b="0"/>
        </a:lnRef>
        <a:fillRef idx="1">
          <a:scrgbClr r="0" g="0" b="0"/>
        </a:fillRef>
        <a:effectRef idx="0">
          <a:scrgbClr r="0" g="0" b="0"/>
        </a:effectRef>
        <a:fontRef idx="minor"/>
      </dsp:style>
    </dsp:sp>
    <dsp:sp modelId="{7A58CA06-7CF4-4880-8AFF-C27C46361B7A}">
      <dsp:nvSpPr>
        <dsp:cNvPr id="0" name=""/>
        <dsp:cNvSpPr/>
      </dsp:nvSpPr>
      <dsp:spPr>
        <a:xfrm>
          <a:off x="1191770" y="5535371"/>
          <a:ext cx="586024" cy="5860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801E5-F605-4B6B-AD44-734A83015E31}">
      <dsp:nvSpPr>
        <dsp:cNvPr id="0" name=""/>
        <dsp:cNvSpPr/>
      </dsp:nvSpPr>
      <dsp:spPr>
        <a:xfrm>
          <a:off x="367390" y="4833549"/>
          <a:ext cx="3493415" cy="851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182"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ALL </a:t>
          </a:r>
        </a:p>
      </dsp:txBody>
      <dsp:txXfrm>
        <a:off x="367390" y="4833549"/>
        <a:ext cx="3493415" cy="851817"/>
      </dsp:txXfrm>
    </dsp:sp>
    <dsp:sp modelId="{486B20C5-91A5-4C36-8053-3B9ACF3D938D}">
      <dsp:nvSpPr>
        <dsp:cNvPr id="0" name=""/>
        <dsp:cNvSpPr/>
      </dsp:nvSpPr>
      <dsp:spPr>
        <a:xfrm>
          <a:off x="3325369" y="2027767"/>
          <a:ext cx="324713" cy="3247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2E8C8B-CBB3-47CF-BB93-4E34DA5A865B}">
      <dsp:nvSpPr>
        <dsp:cNvPr id="0" name=""/>
        <dsp:cNvSpPr/>
      </dsp:nvSpPr>
      <dsp:spPr>
        <a:xfrm>
          <a:off x="2054351" y="1287440"/>
          <a:ext cx="3025656" cy="84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59"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SOME</a:t>
          </a:r>
        </a:p>
      </dsp:txBody>
      <dsp:txXfrm>
        <a:off x="2054351" y="1287440"/>
        <a:ext cx="3025656" cy="841925"/>
      </dsp:txXfrm>
    </dsp:sp>
    <dsp:sp modelId="{CC2DC6BB-4BD5-444C-A232-89F7B6D9B5AD}">
      <dsp:nvSpPr>
        <dsp:cNvPr id="0" name=""/>
        <dsp:cNvSpPr/>
      </dsp:nvSpPr>
      <dsp:spPr>
        <a:xfrm>
          <a:off x="4849369" y="706965"/>
          <a:ext cx="449072" cy="449072"/>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BFCB8B-9EFA-490C-AAD3-ED7928DE275A}">
      <dsp:nvSpPr>
        <dsp:cNvPr id="0" name=""/>
        <dsp:cNvSpPr/>
      </dsp:nvSpPr>
      <dsp:spPr>
        <a:xfrm>
          <a:off x="2512570" y="0"/>
          <a:ext cx="3080506" cy="65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54" tIns="0" rIns="0" bIns="0" numCol="1" spcCol="1270" anchor="t" anchorCtr="0">
          <a:noAutofit/>
        </a:bodyPr>
        <a:lstStyle/>
        <a:p>
          <a:pPr marL="0" lvl="0" indent="0" algn="ctr" defTabSz="1600200">
            <a:lnSpc>
              <a:spcPct val="90000"/>
            </a:lnSpc>
            <a:spcBef>
              <a:spcPct val="0"/>
            </a:spcBef>
            <a:spcAft>
              <a:spcPct val="35000"/>
            </a:spcAft>
            <a:buNone/>
          </a:pPr>
          <a:r>
            <a:rPr lang="en-US" sz="3600" kern="1200" dirty="0">
              <a:latin typeface="Calibri"/>
              <a:cs typeface="Calibri"/>
            </a:rPr>
            <a:t>FEW</a:t>
          </a:r>
        </a:p>
      </dsp:txBody>
      <dsp:txXfrm>
        <a:off x="2512570" y="0"/>
        <a:ext cx="3080506" cy="656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B788-180A-41A7-8C5B-0CE6BD195BCC}">
      <dsp:nvSpPr>
        <dsp:cNvPr id="0" name=""/>
        <dsp:cNvSpPr/>
      </dsp:nvSpPr>
      <dsp:spPr>
        <a:xfrm>
          <a:off x="0" y="53299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5D2DAB-DE6E-4FFF-AD5F-7BD929B99435}">
      <dsp:nvSpPr>
        <dsp:cNvPr id="0" name=""/>
        <dsp:cNvSpPr/>
      </dsp:nvSpPr>
      <dsp:spPr>
        <a:xfrm>
          <a:off x="451745" y="6067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Seeking Attention</a:t>
          </a:r>
        </a:p>
      </dsp:txBody>
      <dsp:txXfrm>
        <a:off x="497859" y="106791"/>
        <a:ext cx="6232212" cy="852412"/>
      </dsp:txXfrm>
    </dsp:sp>
    <dsp:sp modelId="{B38CF04C-B608-4666-AF34-18D719D73BDC}">
      <dsp:nvSpPr>
        <dsp:cNvPr id="0" name=""/>
        <dsp:cNvSpPr/>
      </dsp:nvSpPr>
      <dsp:spPr>
        <a:xfrm>
          <a:off x="0" y="198451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2ECC9-49C4-40C3-842A-2DAE85DE1F80}">
      <dsp:nvSpPr>
        <dsp:cNvPr id="0" name=""/>
        <dsp:cNvSpPr/>
      </dsp:nvSpPr>
      <dsp:spPr>
        <a:xfrm>
          <a:off x="451745" y="151219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Avoid or Escape</a:t>
          </a:r>
        </a:p>
      </dsp:txBody>
      <dsp:txXfrm>
        <a:off x="497859" y="1558311"/>
        <a:ext cx="6232212" cy="852412"/>
      </dsp:txXfrm>
    </dsp:sp>
    <dsp:sp modelId="{DF1AE857-7376-464C-994D-D4F7135E68BB}">
      <dsp:nvSpPr>
        <dsp:cNvPr id="0" name=""/>
        <dsp:cNvSpPr/>
      </dsp:nvSpPr>
      <dsp:spPr>
        <a:xfrm>
          <a:off x="0" y="3436037"/>
          <a:ext cx="9034915" cy="80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18929-7C49-4AC1-BCAB-E7903508AD4E}">
      <dsp:nvSpPr>
        <dsp:cNvPr id="0" name=""/>
        <dsp:cNvSpPr/>
      </dsp:nvSpPr>
      <dsp:spPr>
        <a:xfrm>
          <a:off x="451745" y="2963717"/>
          <a:ext cx="6324440" cy="944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049" tIns="0" rIns="239049" bIns="0" numCol="1" spcCol="1270" anchor="ctr" anchorCtr="0">
          <a:noAutofit/>
        </a:bodyPr>
        <a:lstStyle/>
        <a:p>
          <a:pPr marL="0" lvl="0" indent="0" algn="l" defTabSz="1422400">
            <a:lnSpc>
              <a:spcPct val="90000"/>
            </a:lnSpc>
            <a:spcBef>
              <a:spcPct val="0"/>
            </a:spcBef>
            <a:spcAft>
              <a:spcPct val="35000"/>
            </a:spcAft>
            <a:buNone/>
          </a:pPr>
          <a:r>
            <a:rPr lang="en-US" sz="3200" kern="1200" dirty="0"/>
            <a:t>Function of Behavior</a:t>
          </a:r>
        </a:p>
      </dsp:txBody>
      <dsp:txXfrm>
        <a:off x="497859" y="3009831"/>
        <a:ext cx="6232212" cy="85241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222E80-3C96-4DC3-A944-339D7AB3715B}"/>
              </a:ext>
            </a:extLst>
          </p:cNvPr>
          <p:cNvSpPr>
            <a:spLocks noGrp="1"/>
          </p:cNvSpPr>
          <p:nvPr>
            <p:ph type="hdr" sz="quarter"/>
          </p:nvPr>
        </p:nvSpPr>
        <p:spPr>
          <a:xfrm>
            <a:off x="0" y="0"/>
            <a:ext cx="3078383" cy="471348"/>
          </a:xfrm>
          <a:prstGeom prst="rect">
            <a:avLst/>
          </a:prstGeom>
        </p:spPr>
        <p:txBody>
          <a:bodyPr vert="horz" lIns="92464" tIns="46232" rIns="92464" bIns="46232" rtlCol="0"/>
          <a:lstStyle>
            <a:lvl1pPr algn="l">
              <a:defRPr sz="1200"/>
            </a:lvl1pPr>
          </a:lstStyle>
          <a:p>
            <a:endParaRPr lang="en-US"/>
          </a:p>
        </p:txBody>
      </p:sp>
      <p:sp>
        <p:nvSpPr>
          <p:cNvPr id="3" name="Date Placeholder 2">
            <a:extLst>
              <a:ext uri="{FF2B5EF4-FFF2-40B4-BE49-F238E27FC236}">
                <a16:creationId xmlns:a16="http://schemas.microsoft.com/office/drawing/2014/main" id="{D4203A7D-1E4E-4361-A719-D033617BEEE6}"/>
              </a:ext>
            </a:extLst>
          </p:cNvPr>
          <p:cNvSpPr>
            <a:spLocks noGrp="1"/>
          </p:cNvSpPr>
          <p:nvPr>
            <p:ph type="dt" sz="quarter" idx="1"/>
          </p:nvPr>
        </p:nvSpPr>
        <p:spPr>
          <a:xfrm>
            <a:off x="4022485" y="0"/>
            <a:ext cx="3078383" cy="471348"/>
          </a:xfrm>
          <a:prstGeom prst="rect">
            <a:avLst/>
          </a:prstGeom>
        </p:spPr>
        <p:txBody>
          <a:bodyPr vert="horz" lIns="92464" tIns="46232" rIns="92464" bIns="46232" rtlCol="0"/>
          <a:lstStyle>
            <a:lvl1pPr algn="r">
              <a:defRPr sz="1200"/>
            </a:lvl1pPr>
          </a:lstStyle>
          <a:p>
            <a:fld id="{F6557EDE-47A1-4383-928B-B6AA99FC4B88}" type="datetimeFigureOut">
              <a:rPr lang="en-US" smtClean="0"/>
              <a:t>3/18/2021</a:t>
            </a:fld>
            <a:endParaRPr lang="en-US"/>
          </a:p>
        </p:txBody>
      </p:sp>
      <p:sp>
        <p:nvSpPr>
          <p:cNvPr id="4" name="Footer Placeholder 3">
            <a:extLst>
              <a:ext uri="{FF2B5EF4-FFF2-40B4-BE49-F238E27FC236}">
                <a16:creationId xmlns:a16="http://schemas.microsoft.com/office/drawing/2014/main" id="{C0E0FF4F-A334-4115-884B-870DEA643579}"/>
              </a:ext>
            </a:extLst>
          </p:cNvPr>
          <p:cNvSpPr>
            <a:spLocks noGrp="1"/>
          </p:cNvSpPr>
          <p:nvPr>
            <p:ph type="ftr" sz="quarter" idx="2"/>
          </p:nvPr>
        </p:nvSpPr>
        <p:spPr>
          <a:xfrm>
            <a:off x="0" y="8917128"/>
            <a:ext cx="3078383" cy="471348"/>
          </a:xfrm>
          <a:prstGeom prst="rect">
            <a:avLst/>
          </a:prstGeom>
        </p:spPr>
        <p:txBody>
          <a:bodyPr vert="horz" lIns="92464" tIns="46232" rIns="92464" bIns="46232" rtlCol="0" anchor="b"/>
          <a:lstStyle>
            <a:lvl1pPr algn="l">
              <a:defRPr sz="1200"/>
            </a:lvl1pPr>
          </a:lstStyle>
          <a:p>
            <a:r>
              <a:rPr lang="en-US"/>
              <a:t>Center on PBIS:  Integrating a Trauma-Informed Approach Within a PBIS Framework</a:t>
            </a:r>
          </a:p>
        </p:txBody>
      </p:sp>
      <p:sp>
        <p:nvSpPr>
          <p:cNvPr id="5" name="Slide Number Placeholder 4">
            <a:extLst>
              <a:ext uri="{FF2B5EF4-FFF2-40B4-BE49-F238E27FC236}">
                <a16:creationId xmlns:a16="http://schemas.microsoft.com/office/drawing/2014/main" id="{23BD4541-7C40-4D5D-B684-C22A63EF7587}"/>
              </a:ext>
            </a:extLst>
          </p:cNvPr>
          <p:cNvSpPr>
            <a:spLocks noGrp="1"/>
          </p:cNvSpPr>
          <p:nvPr>
            <p:ph type="sldNum" sz="quarter" idx="3"/>
          </p:nvPr>
        </p:nvSpPr>
        <p:spPr>
          <a:xfrm>
            <a:off x="4022485" y="8917128"/>
            <a:ext cx="3078383" cy="471348"/>
          </a:xfrm>
          <a:prstGeom prst="rect">
            <a:avLst/>
          </a:prstGeom>
        </p:spPr>
        <p:txBody>
          <a:bodyPr vert="horz" lIns="92464" tIns="46232" rIns="92464" bIns="46232" rtlCol="0" anchor="b"/>
          <a:lstStyle>
            <a:lvl1pPr algn="r">
              <a:defRPr sz="1200"/>
            </a:lvl1pPr>
          </a:lstStyle>
          <a:p>
            <a:fld id="{3C7BEB5B-DD2F-4B7C-83C5-CCA390DAFAE7}" type="slidenum">
              <a:rPr lang="en-US" smtClean="0"/>
              <a:t>‹#›</a:t>
            </a:fld>
            <a:endParaRPr lang="en-US"/>
          </a:p>
        </p:txBody>
      </p:sp>
    </p:spTree>
    <p:extLst>
      <p:ext uri="{BB962C8B-B14F-4D97-AF65-F5344CB8AC3E}">
        <p14:creationId xmlns:p14="http://schemas.microsoft.com/office/powerpoint/2010/main" val="2378419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4379E697-10C4-44D5-8C4E-0B5B804C7154}" type="datetimeFigureOut">
              <a:rPr lang="en-US" smtClean="0"/>
              <a:t>3/18/2021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r>
              <a:rPr lang="en-US"/>
              <a:t>Center on PBIS:  Integrating a Trauma-Informed Approach Within a PBIS Framework</a:t>
            </a:r>
            <a:endParaRPr lang="en-US" dirty="0"/>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76A4B55A-9B9A-480D-B6BF-2FEBF7E1B408}" type="slidenum">
              <a:rPr lang="en-US" smtClean="0"/>
              <a:t>‹#›</a:t>
            </a:fld>
            <a:endParaRPr lang="en-US" dirty="0"/>
          </a:p>
        </p:txBody>
      </p:sp>
    </p:spTree>
    <p:extLst>
      <p:ext uri="{BB962C8B-B14F-4D97-AF65-F5344CB8AC3E}">
        <p14:creationId xmlns:p14="http://schemas.microsoft.com/office/powerpoint/2010/main" val="30540507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76A4B55A-9B9A-480D-B6BF-2FEBF7E1B408}" type="slidenum">
              <a:rPr lang="en-US" smtClean="0"/>
              <a:t>1</a:t>
            </a:fld>
            <a:endParaRPr lang="en-US" dirty="0"/>
          </a:p>
        </p:txBody>
      </p:sp>
    </p:spTree>
    <p:extLst>
      <p:ext uri="{BB962C8B-B14F-4D97-AF65-F5344CB8AC3E}">
        <p14:creationId xmlns:p14="http://schemas.microsoft.com/office/powerpoint/2010/main" val="328372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10</a:t>
            </a:fld>
            <a:endParaRPr lang="en-US" dirty="0"/>
          </a:p>
        </p:txBody>
      </p:sp>
    </p:spTree>
    <p:extLst>
      <p:ext uri="{BB962C8B-B14F-4D97-AF65-F5344CB8AC3E}">
        <p14:creationId xmlns:p14="http://schemas.microsoft.com/office/powerpoint/2010/main" val="3332203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52" indent="-235552">
              <a:buAutoNum type="arabicPeriod"/>
            </a:pPr>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11</a:t>
            </a:fld>
            <a:endParaRPr lang="en-US" dirty="0"/>
          </a:p>
        </p:txBody>
      </p:sp>
    </p:spTree>
    <p:extLst>
      <p:ext uri="{BB962C8B-B14F-4D97-AF65-F5344CB8AC3E}">
        <p14:creationId xmlns:p14="http://schemas.microsoft.com/office/powerpoint/2010/main" val="3328119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39:notes"/>
          <p:cNvSpPr>
            <a:spLocks noGrp="1" noRot="1" noChangeAspect="1"/>
          </p:cNvSpPr>
          <p:nvPr>
            <p:ph type="sldImg" idx="2"/>
          </p:nvPr>
        </p:nvSpPr>
        <p:spPr>
          <a:xfrm>
            <a:off x="766763" y="1192213"/>
            <a:ext cx="5726112" cy="32210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39:notes"/>
          <p:cNvSpPr txBox="1">
            <a:spLocks noGrp="1"/>
          </p:cNvSpPr>
          <p:nvPr>
            <p:ph type="body" idx="1"/>
          </p:nvPr>
        </p:nvSpPr>
        <p:spPr>
          <a:xfrm>
            <a:off x="726032" y="4593506"/>
            <a:ext cx="5808246" cy="3758325"/>
          </a:xfrm>
          <a:prstGeom prst="rect">
            <a:avLst/>
          </a:prstGeom>
          <a:noFill/>
          <a:ln>
            <a:noFill/>
          </a:ln>
        </p:spPr>
        <p:txBody>
          <a:bodyPr spcFirstLastPara="1" wrap="square" lIns="95968" tIns="47971" rIns="95968" bIns="47971" anchor="t" anchorCtr="0">
            <a:noAutofit/>
          </a:bodyPr>
          <a:lstStyle/>
          <a:p>
            <a:endParaRPr lang="en-US" dirty="0"/>
          </a:p>
        </p:txBody>
      </p:sp>
      <p:sp>
        <p:nvSpPr>
          <p:cNvPr id="747" name="Google Shape;747;p39:notes"/>
          <p:cNvSpPr txBox="1">
            <a:spLocks noGrp="1"/>
          </p:cNvSpPr>
          <p:nvPr>
            <p:ph type="sldNum" idx="12"/>
          </p:nvPr>
        </p:nvSpPr>
        <p:spPr>
          <a:xfrm>
            <a:off x="4112494" y="9066048"/>
            <a:ext cx="3146134" cy="478904"/>
          </a:xfrm>
          <a:prstGeom prst="rect">
            <a:avLst/>
          </a:prstGeom>
          <a:noFill/>
          <a:ln>
            <a:noFill/>
          </a:ln>
        </p:spPr>
        <p:txBody>
          <a:bodyPr spcFirstLastPara="1" wrap="square" lIns="95968" tIns="47971" rIns="95968" bIns="47971" anchor="b" anchorCtr="0">
            <a:noAutofit/>
          </a:bodyPr>
          <a:lstStyle/>
          <a:p>
            <a:fld id="{00000000-1234-1234-1234-123412341234}" type="slidenum">
              <a:rPr lang="en-US"/>
              <a:pPr/>
              <a:t>12</a:t>
            </a:fld>
            <a:endParaRPr dirty="0"/>
          </a:p>
        </p:txBody>
      </p:sp>
    </p:spTree>
    <p:extLst>
      <p:ext uri="{BB962C8B-B14F-4D97-AF65-F5344CB8AC3E}">
        <p14:creationId xmlns:p14="http://schemas.microsoft.com/office/powerpoint/2010/main" val="130365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13</a:t>
            </a:fld>
            <a:endParaRPr lang="en-US" dirty="0"/>
          </a:p>
        </p:txBody>
      </p:sp>
    </p:spTree>
    <p:extLst>
      <p:ext uri="{BB962C8B-B14F-4D97-AF65-F5344CB8AC3E}">
        <p14:creationId xmlns:p14="http://schemas.microsoft.com/office/powerpoint/2010/main" val="390118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14</a:t>
            </a:fld>
            <a:endParaRPr lang="en-US" dirty="0"/>
          </a:p>
        </p:txBody>
      </p:sp>
    </p:spTree>
    <p:extLst>
      <p:ext uri="{BB962C8B-B14F-4D97-AF65-F5344CB8AC3E}">
        <p14:creationId xmlns:p14="http://schemas.microsoft.com/office/powerpoint/2010/main" val="138800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15</a:t>
            </a:fld>
            <a:endParaRPr lang="en-US" dirty="0"/>
          </a:p>
        </p:txBody>
      </p:sp>
    </p:spTree>
    <p:extLst>
      <p:ext uri="{BB962C8B-B14F-4D97-AF65-F5344CB8AC3E}">
        <p14:creationId xmlns:p14="http://schemas.microsoft.com/office/powerpoint/2010/main" val="137054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16</a:t>
            </a:fld>
            <a:endParaRPr lang="en-US" dirty="0"/>
          </a:p>
        </p:txBody>
      </p:sp>
    </p:spTree>
    <p:extLst>
      <p:ext uri="{BB962C8B-B14F-4D97-AF65-F5344CB8AC3E}">
        <p14:creationId xmlns:p14="http://schemas.microsoft.com/office/powerpoint/2010/main" val="150454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17</a:t>
            </a:fld>
            <a:endParaRPr lang="en-US" dirty="0"/>
          </a:p>
        </p:txBody>
      </p:sp>
    </p:spTree>
    <p:extLst>
      <p:ext uri="{BB962C8B-B14F-4D97-AF65-F5344CB8AC3E}">
        <p14:creationId xmlns:p14="http://schemas.microsoft.com/office/powerpoint/2010/main" val="317285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18</a:t>
            </a:fld>
            <a:endParaRPr lang="en-US" dirty="0"/>
          </a:p>
        </p:txBody>
      </p:sp>
    </p:spTree>
    <p:extLst>
      <p:ext uri="{BB962C8B-B14F-4D97-AF65-F5344CB8AC3E}">
        <p14:creationId xmlns:p14="http://schemas.microsoft.com/office/powerpoint/2010/main" val="312895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3298" y="4518203"/>
            <a:ext cx="6210579" cy="3696713"/>
          </a:xfrm>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19</a:t>
            </a:fld>
            <a:endParaRPr lang="en-US" dirty="0"/>
          </a:p>
        </p:txBody>
      </p:sp>
    </p:spTree>
    <p:extLst>
      <p:ext uri="{BB962C8B-B14F-4D97-AF65-F5344CB8AC3E}">
        <p14:creationId xmlns:p14="http://schemas.microsoft.com/office/powerpoint/2010/main" val="140341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1a4aee45f_0_243:notes"/>
          <p:cNvSpPr>
            <a:spLocks noGrp="1" noRot="1" noChangeAspect="1"/>
          </p:cNvSpPr>
          <p:nvPr>
            <p:ph type="sldImg" idx="2"/>
          </p:nvPr>
        </p:nvSpPr>
        <p:spPr>
          <a:xfrm>
            <a:off x="395288" y="692150"/>
            <a:ext cx="6157912"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1a4aee45f_0_243:notes"/>
          <p:cNvSpPr txBox="1">
            <a:spLocks noGrp="1"/>
          </p:cNvSpPr>
          <p:nvPr>
            <p:ph type="body" idx="1"/>
          </p:nvPr>
        </p:nvSpPr>
        <p:spPr>
          <a:xfrm>
            <a:off x="694807" y="4386418"/>
            <a:ext cx="5558459" cy="4155555"/>
          </a:xfrm>
          <a:prstGeom prst="rect">
            <a:avLst/>
          </a:prstGeom>
        </p:spPr>
        <p:txBody>
          <a:bodyPr spcFirstLastPara="1" wrap="square" lIns="92449" tIns="92449" rIns="92449" bIns="92449" anchor="t" anchorCtr="0">
            <a:no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F35013-E791-47C9-9D07-10C8B1C7280C}" type="slidenum">
              <a:rPr lang="en-US" smtClean="0"/>
              <a:t>20</a:t>
            </a:fld>
            <a:endParaRPr lang="en-US"/>
          </a:p>
        </p:txBody>
      </p:sp>
    </p:spTree>
    <p:extLst>
      <p:ext uri="{BB962C8B-B14F-4D97-AF65-F5344CB8AC3E}">
        <p14:creationId xmlns:p14="http://schemas.microsoft.com/office/powerpoint/2010/main" val="3784756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21</a:t>
            </a:fld>
            <a:endParaRPr lang="en-US" dirty="0"/>
          </a:p>
        </p:txBody>
      </p:sp>
    </p:spTree>
    <p:extLst>
      <p:ext uri="{BB962C8B-B14F-4D97-AF65-F5344CB8AC3E}">
        <p14:creationId xmlns:p14="http://schemas.microsoft.com/office/powerpoint/2010/main" val="219925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735013" y="1173163"/>
            <a:ext cx="5632450" cy="3168650"/>
          </a:xfrm>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097" eaLnBrk="0" hangingPunct="0">
              <a:spcBef>
                <a:spcPct val="30000"/>
              </a:spcBef>
              <a:defRPr sz="1200">
                <a:solidFill>
                  <a:schemeClr val="tx1"/>
                </a:solidFill>
                <a:latin typeface="Arial" charset="0"/>
                <a:ea typeface="ＭＳ Ｐゴシック" pitchFamily="-102" charset="-128"/>
              </a:defRPr>
            </a:lvl1pPr>
            <a:lvl2pPr marL="38466399" indent="-38002755" defTabSz="961097" eaLnBrk="0" hangingPunct="0">
              <a:spcBef>
                <a:spcPct val="30000"/>
              </a:spcBef>
              <a:defRPr sz="1200">
                <a:solidFill>
                  <a:schemeClr val="tx1"/>
                </a:solidFill>
                <a:latin typeface="Arial" charset="0"/>
                <a:ea typeface="ＭＳ Ｐゴシック" pitchFamily="-102" charset="-128"/>
              </a:defRPr>
            </a:lvl2pPr>
            <a:lvl3pPr marL="1159111" indent="-231823" defTabSz="961097" eaLnBrk="0" hangingPunct="0">
              <a:spcBef>
                <a:spcPct val="30000"/>
              </a:spcBef>
              <a:defRPr sz="1200">
                <a:solidFill>
                  <a:schemeClr val="tx1"/>
                </a:solidFill>
                <a:latin typeface="Arial" charset="0"/>
                <a:ea typeface="ＭＳ Ｐゴシック" pitchFamily="-102" charset="-128"/>
              </a:defRPr>
            </a:lvl3pPr>
            <a:lvl4pPr marL="1622758" indent="-231823" defTabSz="961097" eaLnBrk="0" hangingPunct="0">
              <a:spcBef>
                <a:spcPct val="30000"/>
              </a:spcBef>
              <a:defRPr sz="1200">
                <a:solidFill>
                  <a:schemeClr val="tx1"/>
                </a:solidFill>
                <a:latin typeface="Arial" charset="0"/>
                <a:ea typeface="ＭＳ Ｐゴシック" pitchFamily="-102" charset="-128"/>
              </a:defRPr>
            </a:lvl4pPr>
            <a:lvl5pPr marL="2086401" indent="-231823" defTabSz="961097" eaLnBrk="0" hangingPunct="0">
              <a:spcBef>
                <a:spcPct val="30000"/>
              </a:spcBef>
              <a:defRPr sz="1200">
                <a:solidFill>
                  <a:schemeClr val="tx1"/>
                </a:solidFill>
                <a:latin typeface="Arial" charset="0"/>
                <a:ea typeface="ＭＳ Ｐゴシック" pitchFamily="-102" charset="-128"/>
              </a:defRPr>
            </a:lvl5pPr>
            <a:lvl6pPr marL="2550044"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6pPr>
            <a:lvl7pPr marL="3013690"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7pPr>
            <a:lvl8pPr marL="3477334"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8pPr>
            <a:lvl9pPr marL="3940978" indent="-231823" defTabSz="961097"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fld id="{08137CB3-5D31-4A0F-B846-2713C3027682}" type="slidenum">
              <a:rPr lang="en-US" altLang="en-US" sz="1300"/>
              <a:pPr eaLnBrk="1" hangingPunct="1">
                <a:spcBef>
                  <a:spcPct val="0"/>
                </a:spcBef>
              </a:pPr>
              <a:t>22</a:t>
            </a:fld>
            <a:endParaRPr lang="en-US" altLang="en-US" sz="1300"/>
          </a:p>
        </p:txBody>
      </p:sp>
      <p:sp>
        <p:nvSpPr>
          <p:cNvPr id="133125"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707" eaLnBrk="0" hangingPunct="0">
              <a:spcBef>
                <a:spcPct val="30000"/>
              </a:spcBef>
              <a:defRPr sz="1200">
                <a:solidFill>
                  <a:schemeClr val="tx1"/>
                </a:solidFill>
                <a:latin typeface="Arial" charset="0"/>
                <a:ea typeface="ＭＳ Ｐゴシック" pitchFamily="-102" charset="-128"/>
              </a:defRPr>
            </a:lvl1pPr>
            <a:lvl2pPr marL="753422" indent="-289779" defTabSz="962707" eaLnBrk="0" hangingPunct="0">
              <a:spcBef>
                <a:spcPct val="30000"/>
              </a:spcBef>
              <a:defRPr sz="1200">
                <a:solidFill>
                  <a:schemeClr val="tx1"/>
                </a:solidFill>
                <a:latin typeface="Arial" charset="0"/>
                <a:ea typeface="ＭＳ Ｐゴシック" pitchFamily="-102" charset="-128"/>
              </a:defRPr>
            </a:lvl2pPr>
            <a:lvl3pPr marL="1159111" indent="-231823" defTabSz="962707" eaLnBrk="0" hangingPunct="0">
              <a:spcBef>
                <a:spcPct val="30000"/>
              </a:spcBef>
              <a:defRPr sz="1200">
                <a:solidFill>
                  <a:schemeClr val="tx1"/>
                </a:solidFill>
                <a:latin typeface="Arial" charset="0"/>
                <a:ea typeface="ＭＳ Ｐゴシック" pitchFamily="-102" charset="-128"/>
              </a:defRPr>
            </a:lvl3pPr>
            <a:lvl4pPr marL="1622758" indent="-231823" defTabSz="962707" eaLnBrk="0" hangingPunct="0">
              <a:spcBef>
                <a:spcPct val="30000"/>
              </a:spcBef>
              <a:defRPr sz="1200">
                <a:solidFill>
                  <a:schemeClr val="tx1"/>
                </a:solidFill>
                <a:latin typeface="Arial" charset="0"/>
                <a:ea typeface="ＭＳ Ｐゴシック" pitchFamily="-102" charset="-128"/>
              </a:defRPr>
            </a:lvl4pPr>
            <a:lvl5pPr marL="2086401" indent="-231823" defTabSz="962707" eaLnBrk="0" hangingPunct="0">
              <a:spcBef>
                <a:spcPct val="30000"/>
              </a:spcBef>
              <a:defRPr sz="1200">
                <a:solidFill>
                  <a:schemeClr val="tx1"/>
                </a:solidFill>
                <a:latin typeface="Arial" charset="0"/>
                <a:ea typeface="ＭＳ Ｐゴシック" pitchFamily="-102" charset="-128"/>
              </a:defRPr>
            </a:lvl5pPr>
            <a:lvl6pPr marL="2550044"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6pPr>
            <a:lvl7pPr marL="3013690"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7pPr>
            <a:lvl8pPr marL="3477334"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8pPr>
            <a:lvl9pPr marL="3940978" indent="-231823" defTabSz="962707" eaLnBrk="0" fontAlgn="base" hangingPunct="0">
              <a:spcBef>
                <a:spcPct val="30000"/>
              </a:spcBef>
              <a:spcAft>
                <a:spcPct val="0"/>
              </a:spcAft>
              <a:defRPr sz="1200">
                <a:solidFill>
                  <a:schemeClr val="tx1"/>
                </a:solidFill>
                <a:latin typeface="Arial" charset="0"/>
                <a:ea typeface="ＭＳ Ｐゴシック" pitchFamily="-102" charset="-128"/>
              </a:defRPr>
            </a:lvl9pPr>
          </a:lstStyle>
          <a:p>
            <a:pPr eaLnBrk="1" hangingPunct="1">
              <a:spcBef>
                <a:spcPct val="0"/>
              </a:spcBef>
            </a:pPr>
            <a:r>
              <a:rPr lang="en-US" altLang="en-US" sz="1300"/>
              <a:t>9/28/17</a:t>
            </a:r>
          </a:p>
        </p:txBody>
      </p:sp>
      <p:sp>
        <p:nvSpPr>
          <p:cNvPr id="133127" name="Header Placeholder 2"/>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927" eaLnBrk="0" hangingPunct="0">
              <a:defRPr sz="2400">
                <a:solidFill>
                  <a:schemeClr val="tx1"/>
                </a:solidFill>
                <a:latin typeface="Times New Roman" pitchFamily="-102" charset="0"/>
                <a:ea typeface="ＭＳ Ｐゴシック" pitchFamily="-102" charset="-128"/>
              </a:defRPr>
            </a:lvl1pPr>
            <a:lvl2pPr marL="753422" indent="-289779" defTabSz="965927" eaLnBrk="0" hangingPunct="0">
              <a:defRPr sz="2400">
                <a:solidFill>
                  <a:schemeClr val="tx1"/>
                </a:solidFill>
                <a:latin typeface="Times New Roman" pitchFamily="-102" charset="0"/>
                <a:ea typeface="ＭＳ Ｐゴシック" pitchFamily="-102" charset="-128"/>
              </a:defRPr>
            </a:lvl2pPr>
            <a:lvl3pPr marL="1159111" indent="-231823" defTabSz="965927" eaLnBrk="0" hangingPunct="0">
              <a:defRPr sz="2400">
                <a:solidFill>
                  <a:schemeClr val="tx1"/>
                </a:solidFill>
                <a:latin typeface="Times New Roman" pitchFamily="-102" charset="0"/>
                <a:ea typeface="ＭＳ Ｐゴシック" pitchFamily="-102" charset="-128"/>
              </a:defRPr>
            </a:lvl3pPr>
            <a:lvl4pPr marL="1622758" indent="-231823" defTabSz="965927" eaLnBrk="0" hangingPunct="0">
              <a:defRPr sz="2400">
                <a:solidFill>
                  <a:schemeClr val="tx1"/>
                </a:solidFill>
                <a:latin typeface="Times New Roman" pitchFamily="-102" charset="0"/>
                <a:ea typeface="ＭＳ Ｐゴシック" pitchFamily="-102" charset="-128"/>
              </a:defRPr>
            </a:lvl4pPr>
            <a:lvl5pPr marL="2086401" indent="-231823" defTabSz="965927" eaLnBrk="0" hangingPunct="0">
              <a:defRPr sz="2400">
                <a:solidFill>
                  <a:schemeClr val="tx1"/>
                </a:solidFill>
                <a:latin typeface="Times New Roman" pitchFamily="-102" charset="0"/>
                <a:ea typeface="ＭＳ Ｐゴシック" pitchFamily="-102" charset="-128"/>
              </a:defRPr>
            </a:lvl5pPr>
            <a:lvl6pPr marL="2550044"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6pPr>
            <a:lvl7pPr marL="3013690"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7pPr>
            <a:lvl8pPr marL="3477334"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8pPr>
            <a:lvl9pPr marL="3940978" indent="-231823" defTabSz="965927" eaLnBrk="0" fontAlgn="base" hangingPunct="0">
              <a:spcBef>
                <a:spcPct val="0"/>
              </a:spcBef>
              <a:spcAft>
                <a:spcPct val="0"/>
              </a:spcAft>
              <a:defRPr sz="2400">
                <a:solidFill>
                  <a:schemeClr val="tx1"/>
                </a:solidFill>
                <a:latin typeface="Times New Roman" pitchFamily="-102" charset="0"/>
                <a:ea typeface="ＭＳ Ｐゴシック" pitchFamily="-102" charset="-128"/>
              </a:defRPr>
            </a:lvl9pPr>
          </a:lstStyle>
          <a:p>
            <a:pPr eaLnBrk="1" hangingPunct="1"/>
            <a:endParaRPr lang="en-US" altLang="en-US" sz="1300">
              <a:latin typeface="Arial" charset="0"/>
            </a:endParaRPr>
          </a:p>
        </p:txBody>
      </p:sp>
    </p:spTree>
    <p:extLst>
      <p:ext uri="{BB962C8B-B14F-4D97-AF65-F5344CB8AC3E}">
        <p14:creationId xmlns:p14="http://schemas.microsoft.com/office/powerpoint/2010/main" val="3620655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23</a:t>
            </a:fld>
            <a:endParaRPr lang="en-US" dirty="0"/>
          </a:p>
        </p:txBody>
      </p:sp>
    </p:spTree>
    <p:extLst>
      <p:ext uri="{BB962C8B-B14F-4D97-AF65-F5344CB8AC3E}">
        <p14:creationId xmlns:p14="http://schemas.microsoft.com/office/powerpoint/2010/main" val="79048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24</a:t>
            </a:fld>
            <a:endParaRPr lang="en-US" dirty="0"/>
          </a:p>
        </p:txBody>
      </p:sp>
    </p:spTree>
    <p:extLst>
      <p:ext uri="{BB962C8B-B14F-4D97-AF65-F5344CB8AC3E}">
        <p14:creationId xmlns:p14="http://schemas.microsoft.com/office/powerpoint/2010/main" val="3989067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25</a:t>
            </a:fld>
            <a:endParaRPr lang="en-US" dirty="0"/>
          </a:p>
        </p:txBody>
      </p:sp>
    </p:spTree>
    <p:extLst>
      <p:ext uri="{BB962C8B-B14F-4D97-AF65-F5344CB8AC3E}">
        <p14:creationId xmlns:p14="http://schemas.microsoft.com/office/powerpoint/2010/main" val="4036828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CD8CE5-C02F-489D-B0BC-0FCB2CA326E7}" type="slidenum">
              <a:rPr lang="en-US" smtClean="0"/>
              <a:t>26</a:t>
            </a:fld>
            <a:endParaRPr lang="en-US"/>
          </a:p>
        </p:txBody>
      </p:sp>
    </p:spTree>
    <p:extLst>
      <p:ext uri="{BB962C8B-B14F-4D97-AF65-F5344CB8AC3E}">
        <p14:creationId xmlns:p14="http://schemas.microsoft.com/office/powerpoint/2010/main" val="1173199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A4B55A-9B9A-480D-B6BF-2FEBF7E1B408}" type="slidenum">
              <a:rPr lang="en-US" smtClean="0"/>
              <a:t>27</a:t>
            </a:fld>
            <a:endParaRPr lang="en-US" dirty="0"/>
          </a:p>
        </p:txBody>
      </p:sp>
    </p:spTree>
    <p:extLst>
      <p:ext uri="{BB962C8B-B14F-4D97-AF65-F5344CB8AC3E}">
        <p14:creationId xmlns:p14="http://schemas.microsoft.com/office/powerpoint/2010/main" val="2028034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704850" y="1154113"/>
            <a:ext cx="5538788" cy="3116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37182" indent="-283531">
              <a:spcBef>
                <a:spcPct val="30000"/>
              </a:spcBef>
              <a:defRPr sz="1200">
                <a:solidFill>
                  <a:schemeClr val="tx1"/>
                </a:solidFill>
                <a:latin typeface="Calibri" pitchFamily="34" charset="0"/>
                <a:ea typeface="ＭＳ Ｐゴシック" pitchFamily="34" charset="-128"/>
              </a:defRPr>
            </a:lvl2pPr>
            <a:lvl3pPr marL="1134126" indent="-226824">
              <a:spcBef>
                <a:spcPct val="30000"/>
              </a:spcBef>
              <a:defRPr sz="1200">
                <a:solidFill>
                  <a:schemeClr val="tx1"/>
                </a:solidFill>
                <a:latin typeface="Calibri" pitchFamily="34" charset="0"/>
                <a:ea typeface="ＭＳ Ｐゴシック" pitchFamily="34" charset="-128"/>
              </a:defRPr>
            </a:lvl3pPr>
            <a:lvl4pPr marL="1587775" indent="-226824">
              <a:spcBef>
                <a:spcPct val="30000"/>
              </a:spcBef>
              <a:defRPr sz="1200">
                <a:solidFill>
                  <a:schemeClr val="tx1"/>
                </a:solidFill>
                <a:latin typeface="Calibri" pitchFamily="34" charset="0"/>
                <a:ea typeface="ＭＳ Ｐゴシック" pitchFamily="34" charset="-128"/>
              </a:defRPr>
            </a:lvl4pPr>
            <a:lvl5pPr marL="2041427" indent="-226824">
              <a:spcBef>
                <a:spcPct val="30000"/>
              </a:spcBef>
              <a:defRPr sz="1200">
                <a:solidFill>
                  <a:schemeClr val="tx1"/>
                </a:solidFill>
                <a:latin typeface="Calibri" pitchFamily="34" charset="0"/>
                <a:ea typeface="ＭＳ Ｐゴシック" pitchFamily="34" charset="-128"/>
              </a:defRPr>
            </a:lvl5pPr>
            <a:lvl6pPr marL="2495076"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48725"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02377"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56026" indent="-226824" defTabSz="45365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C5BF0D32-694F-4565-A952-5DD02D615242}"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rot="10800000" flipV="1">
            <a:off x="759903" y="7736356"/>
            <a:ext cx="5808654" cy="785023"/>
          </a:xfrm>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29</a:t>
            </a:fld>
            <a:endParaRPr lang="en-US" dirty="0"/>
          </a:p>
        </p:txBody>
      </p:sp>
      <p:pic>
        <p:nvPicPr>
          <p:cNvPr id="6" name="Picture 5">
            <a:extLst>
              <a:ext uri="{FF2B5EF4-FFF2-40B4-BE49-F238E27FC236}">
                <a16:creationId xmlns:a16="http://schemas.microsoft.com/office/drawing/2014/main" id="{337D3AAB-989D-4F98-8B04-55004EF18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75" y="1173559"/>
            <a:ext cx="5681980" cy="6113452"/>
          </a:xfrm>
          <a:prstGeom prst="rect">
            <a:avLst/>
          </a:prstGeom>
        </p:spPr>
      </p:pic>
    </p:spTree>
    <p:extLst>
      <p:ext uri="{BB962C8B-B14F-4D97-AF65-F5344CB8AC3E}">
        <p14:creationId xmlns:p14="http://schemas.microsoft.com/office/powerpoint/2010/main" val="101742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857A1C-B5D0-4931-B36F-8D02FDF45536}" type="slidenum">
              <a:rPr lang="en-US" smtClean="0"/>
              <a:t>3</a:t>
            </a:fld>
            <a:endParaRPr lang="en-US"/>
          </a:p>
        </p:txBody>
      </p:sp>
    </p:spTree>
    <p:extLst>
      <p:ext uri="{BB962C8B-B14F-4D97-AF65-F5344CB8AC3E}">
        <p14:creationId xmlns:p14="http://schemas.microsoft.com/office/powerpoint/2010/main" val="454386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FA32BF-DD65-49E9-A7AF-9131AE764603}" type="slidenum">
              <a:rPr lang="en-US" smtClean="0"/>
              <a:pPr/>
              <a:t>30</a:t>
            </a:fld>
            <a:endParaRPr lang="en-US"/>
          </a:p>
        </p:txBody>
      </p:sp>
    </p:spTree>
    <p:extLst>
      <p:ext uri="{BB962C8B-B14F-4D97-AF65-F5344CB8AC3E}">
        <p14:creationId xmlns:p14="http://schemas.microsoft.com/office/powerpoint/2010/main" val="2517297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704850" y="1154113"/>
            <a:ext cx="5538788" cy="3116262"/>
          </a:xfrm>
          <a:ln/>
        </p:spPr>
      </p:sp>
      <p:sp>
        <p:nvSpPr>
          <p:cNvPr id="98307" name="Notes Placeholder 2"/>
          <p:cNvSpPr>
            <a:spLocks noGrp="1"/>
          </p:cNvSpPr>
          <p:nvPr>
            <p:ph type="body" idx="1"/>
          </p:nvPr>
        </p:nvSpPr>
        <p:spPr>
          <a:noFill/>
        </p:spPr>
        <p:txBody>
          <a:bodyPr/>
          <a:lstStyle/>
          <a:p>
            <a:endParaRPr lang="en-US" altLang="en-US" dirty="0"/>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4072" indent="-280397" eaLnBrk="0" hangingPunct="0">
              <a:spcBef>
                <a:spcPct val="30000"/>
              </a:spcBef>
              <a:defRPr sz="1200">
                <a:solidFill>
                  <a:schemeClr val="tx1"/>
                </a:solidFill>
                <a:latin typeface="Arial" pitchFamily="34" charset="0"/>
              </a:defRPr>
            </a:lvl2pPr>
            <a:lvl3pPr marL="1129463" indent="-223688" eaLnBrk="0" hangingPunct="0">
              <a:spcBef>
                <a:spcPct val="30000"/>
              </a:spcBef>
              <a:defRPr sz="1200">
                <a:solidFill>
                  <a:schemeClr val="tx1"/>
                </a:solidFill>
                <a:latin typeface="Arial" pitchFamily="34" charset="0"/>
              </a:defRPr>
            </a:lvl3pPr>
            <a:lvl4pPr marL="1581562" indent="-223688" eaLnBrk="0" hangingPunct="0">
              <a:spcBef>
                <a:spcPct val="30000"/>
              </a:spcBef>
              <a:defRPr sz="1200">
                <a:solidFill>
                  <a:schemeClr val="tx1"/>
                </a:solidFill>
                <a:latin typeface="Arial" pitchFamily="34" charset="0"/>
              </a:defRPr>
            </a:lvl4pPr>
            <a:lvl5pPr marL="2035237" indent="-223688" eaLnBrk="0" hangingPunct="0">
              <a:spcBef>
                <a:spcPct val="30000"/>
              </a:spcBef>
              <a:defRPr sz="1200">
                <a:solidFill>
                  <a:schemeClr val="tx1"/>
                </a:solidFill>
                <a:latin typeface="Arial" pitchFamily="34" charset="0"/>
              </a:defRPr>
            </a:lvl5pPr>
            <a:lvl6pPr marL="2488913" indent="-223688" eaLnBrk="0" fontAlgn="base" hangingPunct="0">
              <a:spcBef>
                <a:spcPct val="30000"/>
              </a:spcBef>
              <a:spcAft>
                <a:spcPct val="0"/>
              </a:spcAft>
              <a:defRPr sz="1200">
                <a:solidFill>
                  <a:schemeClr val="tx1"/>
                </a:solidFill>
                <a:latin typeface="Arial" pitchFamily="34" charset="0"/>
              </a:defRPr>
            </a:lvl6pPr>
            <a:lvl7pPr marL="2942588" indent="-223688" eaLnBrk="0" fontAlgn="base" hangingPunct="0">
              <a:spcBef>
                <a:spcPct val="30000"/>
              </a:spcBef>
              <a:spcAft>
                <a:spcPct val="0"/>
              </a:spcAft>
              <a:defRPr sz="1200">
                <a:solidFill>
                  <a:schemeClr val="tx1"/>
                </a:solidFill>
                <a:latin typeface="Arial" pitchFamily="34" charset="0"/>
              </a:defRPr>
            </a:lvl7pPr>
            <a:lvl8pPr marL="3396263" indent="-223688" eaLnBrk="0" fontAlgn="base" hangingPunct="0">
              <a:spcBef>
                <a:spcPct val="30000"/>
              </a:spcBef>
              <a:spcAft>
                <a:spcPct val="0"/>
              </a:spcAft>
              <a:defRPr sz="1200">
                <a:solidFill>
                  <a:schemeClr val="tx1"/>
                </a:solidFill>
                <a:latin typeface="Arial" pitchFamily="34" charset="0"/>
              </a:defRPr>
            </a:lvl8pPr>
            <a:lvl9pPr marL="3849939" indent="-22368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A1973C2-0D01-40F8-A11E-473C3B8852C2}" type="slidenum">
              <a:rPr lang="en-US" altLang="en-US" smtClean="0"/>
              <a:pPr eaLnBrk="1" hangingPunct="1">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32</a:t>
            </a:fld>
            <a:endParaRPr lang="en-US" dirty="0"/>
          </a:p>
        </p:txBody>
      </p:sp>
    </p:spTree>
    <p:extLst>
      <p:ext uri="{BB962C8B-B14F-4D97-AF65-F5344CB8AC3E}">
        <p14:creationId xmlns:p14="http://schemas.microsoft.com/office/powerpoint/2010/main" val="2494159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324" name="Google Shape;324;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735013" y="1173163"/>
            <a:ext cx="5632450" cy="3168650"/>
          </a:xfrm>
          <a:ln/>
        </p:spPr>
      </p:sp>
      <p:sp>
        <p:nvSpPr>
          <p:cNvPr id="73731" name="Notes Placeholder 2"/>
          <p:cNvSpPr>
            <a:spLocks noGrp="1"/>
          </p:cNvSpPr>
          <p:nvPr>
            <p:ph type="body" idx="1"/>
          </p:nvPr>
        </p:nvSpPr>
        <p:spPr>
          <a:noFill/>
        </p:spPr>
        <p:txBody>
          <a:bodyPr/>
          <a:lstStyle/>
          <a:p>
            <a:endParaRPr lang="en-US" altLang="en-US" dirty="0"/>
          </a:p>
        </p:txBody>
      </p:sp>
      <p:sp>
        <p:nvSpPr>
          <p:cNvPr id="737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51230" indent="-288934" eaLnBrk="0" hangingPunct="0">
              <a:spcBef>
                <a:spcPct val="30000"/>
              </a:spcBef>
              <a:defRPr sz="1200">
                <a:solidFill>
                  <a:schemeClr val="tx1"/>
                </a:solidFill>
                <a:latin typeface="Arial" pitchFamily="34" charset="0"/>
              </a:defRPr>
            </a:lvl2pPr>
            <a:lvl3pPr marL="1155738" indent="-231147" eaLnBrk="0" hangingPunct="0">
              <a:spcBef>
                <a:spcPct val="30000"/>
              </a:spcBef>
              <a:defRPr sz="1200">
                <a:solidFill>
                  <a:schemeClr val="tx1"/>
                </a:solidFill>
                <a:latin typeface="Arial" pitchFamily="34" charset="0"/>
              </a:defRPr>
            </a:lvl3pPr>
            <a:lvl4pPr marL="1618032" indent="-231147" eaLnBrk="0" hangingPunct="0">
              <a:spcBef>
                <a:spcPct val="30000"/>
              </a:spcBef>
              <a:defRPr sz="1200">
                <a:solidFill>
                  <a:schemeClr val="tx1"/>
                </a:solidFill>
                <a:latin typeface="Arial" pitchFamily="34" charset="0"/>
              </a:defRPr>
            </a:lvl4pPr>
            <a:lvl5pPr marL="2080329" indent="-231147" eaLnBrk="0" hangingPunct="0">
              <a:spcBef>
                <a:spcPct val="30000"/>
              </a:spcBef>
              <a:defRPr sz="1200">
                <a:solidFill>
                  <a:schemeClr val="tx1"/>
                </a:solidFill>
                <a:latin typeface="Arial" pitchFamily="34" charset="0"/>
              </a:defRPr>
            </a:lvl5pPr>
            <a:lvl6pPr marL="2542623" indent="-231147" eaLnBrk="0" fontAlgn="base" hangingPunct="0">
              <a:spcBef>
                <a:spcPct val="30000"/>
              </a:spcBef>
              <a:spcAft>
                <a:spcPct val="0"/>
              </a:spcAft>
              <a:defRPr sz="1200">
                <a:solidFill>
                  <a:schemeClr val="tx1"/>
                </a:solidFill>
                <a:latin typeface="Arial" pitchFamily="34" charset="0"/>
              </a:defRPr>
            </a:lvl6pPr>
            <a:lvl7pPr marL="3004917" indent="-231147" eaLnBrk="0" fontAlgn="base" hangingPunct="0">
              <a:spcBef>
                <a:spcPct val="30000"/>
              </a:spcBef>
              <a:spcAft>
                <a:spcPct val="0"/>
              </a:spcAft>
              <a:defRPr sz="1200">
                <a:solidFill>
                  <a:schemeClr val="tx1"/>
                </a:solidFill>
                <a:latin typeface="Arial" pitchFamily="34" charset="0"/>
              </a:defRPr>
            </a:lvl7pPr>
            <a:lvl8pPr marL="3467214" indent="-231147" eaLnBrk="0" fontAlgn="base" hangingPunct="0">
              <a:spcBef>
                <a:spcPct val="30000"/>
              </a:spcBef>
              <a:spcAft>
                <a:spcPct val="0"/>
              </a:spcAft>
              <a:defRPr sz="1200">
                <a:solidFill>
                  <a:schemeClr val="tx1"/>
                </a:solidFill>
                <a:latin typeface="Arial" pitchFamily="34" charset="0"/>
              </a:defRPr>
            </a:lvl8pPr>
            <a:lvl9pPr marL="3929508" indent="-23114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504D7C0-499C-42F8-BB7A-1B81327A0679}" type="slidenum">
              <a:rPr lang="en-US" altLang="en-US" smtClean="0"/>
              <a:pPr eaLnBrk="1" hangingPunct="1">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35</a:t>
            </a:fld>
            <a:endParaRPr lang="en-US" dirty="0"/>
          </a:p>
        </p:txBody>
      </p:sp>
    </p:spTree>
    <p:extLst>
      <p:ext uri="{BB962C8B-B14F-4D97-AF65-F5344CB8AC3E}">
        <p14:creationId xmlns:p14="http://schemas.microsoft.com/office/powerpoint/2010/main" val="4005857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36</a:t>
            </a:fld>
            <a:endParaRPr lang="en-US" dirty="0"/>
          </a:p>
        </p:txBody>
      </p:sp>
    </p:spTree>
    <p:extLst>
      <p:ext uri="{BB962C8B-B14F-4D97-AF65-F5344CB8AC3E}">
        <p14:creationId xmlns:p14="http://schemas.microsoft.com/office/powerpoint/2010/main" val="4148423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a:p>
        </p:txBody>
      </p:sp>
      <p:sp>
        <p:nvSpPr>
          <p:cNvPr id="387" name="Google Shape;387;p13: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dirty="0"/>
          </a:p>
        </p:txBody>
      </p:sp>
      <p:sp>
        <p:nvSpPr>
          <p:cNvPr id="209" name="Google Shape;209;p6: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38</a:t>
            </a:fld>
            <a:endParaRPr/>
          </a:p>
        </p:txBody>
      </p:sp>
    </p:spTree>
    <p:extLst>
      <p:ext uri="{BB962C8B-B14F-4D97-AF65-F5344CB8AC3E}">
        <p14:creationId xmlns:p14="http://schemas.microsoft.com/office/powerpoint/2010/main" val="3810970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BBCB1B-747A-42C8-BC64-C5BB0FE6A878}" type="slidenum">
              <a:rPr lang="en-US" smtClean="0"/>
              <a:t>39</a:t>
            </a:fld>
            <a:endParaRPr lang="en-US" dirty="0"/>
          </a:p>
        </p:txBody>
      </p:sp>
    </p:spTree>
    <p:extLst>
      <p:ext uri="{BB962C8B-B14F-4D97-AF65-F5344CB8AC3E}">
        <p14:creationId xmlns:p14="http://schemas.microsoft.com/office/powerpoint/2010/main" val="88124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704850" y="1154113"/>
            <a:ext cx="5538788" cy="3116262"/>
          </a:xfrm>
          <a:ln/>
        </p:spPr>
      </p:sp>
      <p:sp>
        <p:nvSpPr>
          <p:cNvPr id="95235" name="Notes Placeholder 2"/>
          <p:cNvSpPr>
            <a:spLocks noGrp="1"/>
          </p:cNvSpPr>
          <p:nvPr>
            <p:ph type="body" idx="1"/>
          </p:nvPr>
        </p:nvSpPr>
        <p:spPr>
          <a:noFill/>
        </p:spPr>
        <p:txBody>
          <a:bodyPr/>
          <a:lstStyle/>
          <a:p>
            <a:endParaRPr lang="en-US" altLang="en-US">
              <a:latin typeface="Arial" pitchFamily="34" charset="0"/>
            </a:endParaRPr>
          </a:p>
        </p:txBody>
      </p:sp>
      <p:sp>
        <p:nvSpPr>
          <p:cNvPr id="9523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7771" indent="-278822" eaLnBrk="0" hangingPunct="0">
              <a:spcBef>
                <a:spcPct val="30000"/>
              </a:spcBef>
              <a:defRPr sz="1200">
                <a:solidFill>
                  <a:schemeClr val="tx1"/>
                </a:solidFill>
                <a:latin typeface="Arial" pitchFamily="34" charset="0"/>
              </a:defRPr>
            </a:lvl2pPr>
            <a:lvl3pPr marL="1120011" indent="-223688" eaLnBrk="0" hangingPunct="0">
              <a:spcBef>
                <a:spcPct val="30000"/>
              </a:spcBef>
              <a:defRPr sz="1200">
                <a:solidFill>
                  <a:schemeClr val="tx1"/>
                </a:solidFill>
                <a:latin typeface="Arial" pitchFamily="34" charset="0"/>
              </a:defRPr>
            </a:lvl3pPr>
            <a:lvl4pPr marL="1568960" indent="-223688" eaLnBrk="0" hangingPunct="0">
              <a:spcBef>
                <a:spcPct val="30000"/>
              </a:spcBef>
              <a:defRPr sz="1200">
                <a:solidFill>
                  <a:schemeClr val="tx1"/>
                </a:solidFill>
                <a:latin typeface="Arial" pitchFamily="34" charset="0"/>
              </a:defRPr>
            </a:lvl4pPr>
            <a:lvl5pPr marL="2017910" indent="-223688" eaLnBrk="0" hangingPunct="0">
              <a:spcBef>
                <a:spcPct val="30000"/>
              </a:spcBef>
              <a:defRPr sz="1200">
                <a:solidFill>
                  <a:schemeClr val="tx1"/>
                </a:solidFill>
                <a:latin typeface="Arial" pitchFamily="34" charset="0"/>
              </a:defRPr>
            </a:lvl5pPr>
            <a:lvl6pPr marL="2471585" indent="-223688" eaLnBrk="0" fontAlgn="base" hangingPunct="0">
              <a:spcBef>
                <a:spcPct val="30000"/>
              </a:spcBef>
              <a:spcAft>
                <a:spcPct val="0"/>
              </a:spcAft>
              <a:defRPr sz="1200">
                <a:solidFill>
                  <a:schemeClr val="tx1"/>
                </a:solidFill>
                <a:latin typeface="Arial" pitchFamily="34" charset="0"/>
              </a:defRPr>
            </a:lvl6pPr>
            <a:lvl7pPr marL="2925261" indent="-223688" eaLnBrk="0" fontAlgn="base" hangingPunct="0">
              <a:spcBef>
                <a:spcPct val="30000"/>
              </a:spcBef>
              <a:spcAft>
                <a:spcPct val="0"/>
              </a:spcAft>
              <a:defRPr sz="1200">
                <a:solidFill>
                  <a:schemeClr val="tx1"/>
                </a:solidFill>
                <a:latin typeface="Arial" pitchFamily="34" charset="0"/>
              </a:defRPr>
            </a:lvl7pPr>
            <a:lvl8pPr marL="3378936" indent="-223688" eaLnBrk="0" fontAlgn="base" hangingPunct="0">
              <a:spcBef>
                <a:spcPct val="30000"/>
              </a:spcBef>
              <a:spcAft>
                <a:spcPct val="0"/>
              </a:spcAft>
              <a:defRPr sz="1200">
                <a:solidFill>
                  <a:schemeClr val="tx1"/>
                </a:solidFill>
                <a:latin typeface="Arial" pitchFamily="34" charset="0"/>
              </a:defRPr>
            </a:lvl8pPr>
            <a:lvl9pPr marL="3832611" indent="-22368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F400BA7-CD2B-403D-8B62-9FBD2410FE90}" type="slidenum">
              <a:rPr lang="en-US" altLang="en-US" smtClean="0"/>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710248" y="4518203"/>
            <a:ext cx="5681980" cy="3696713"/>
          </a:xfrm>
          <a:prstGeom prst="rect">
            <a:avLst/>
          </a:prstGeom>
          <a:noFill/>
          <a:ln>
            <a:noFill/>
          </a:ln>
        </p:spPr>
        <p:txBody>
          <a:bodyPr spcFirstLastPara="1" wrap="square" lIns="94178" tIns="47076" rIns="94178" bIns="47076" anchor="t" anchorCtr="0">
            <a:noAutofit/>
          </a:bodyPr>
          <a:lstStyle/>
          <a:p>
            <a:endParaRPr dirty="0"/>
          </a:p>
        </p:txBody>
      </p:sp>
      <p:sp>
        <p:nvSpPr>
          <p:cNvPr id="387" name="Google Shape;387;p13:notes"/>
          <p:cNvSpPr txBox="1">
            <a:spLocks noGrp="1"/>
          </p:cNvSpPr>
          <p:nvPr>
            <p:ph type="sldNum" idx="12"/>
          </p:nvPr>
        </p:nvSpPr>
        <p:spPr>
          <a:xfrm>
            <a:off x="4023093" y="8917424"/>
            <a:ext cx="3077739" cy="471053"/>
          </a:xfrm>
          <a:prstGeom prst="rect">
            <a:avLst/>
          </a:prstGeom>
          <a:noFill/>
          <a:ln>
            <a:noFill/>
          </a:ln>
        </p:spPr>
        <p:txBody>
          <a:bodyPr spcFirstLastPara="1" wrap="square" lIns="94178" tIns="47076" rIns="94178" bIns="47076" anchor="b" anchorCtr="0">
            <a:noAutofit/>
          </a:bodyPr>
          <a:lstStyle/>
          <a:p>
            <a:fld id="{00000000-1234-1234-1234-123412341234}" type="slidenum">
              <a:rPr lang="en-US"/>
              <a:pPr/>
              <a:t>40</a:t>
            </a:fld>
            <a:endParaRPr/>
          </a:p>
        </p:txBody>
      </p:sp>
    </p:spTree>
    <p:extLst>
      <p:ext uri="{BB962C8B-B14F-4D97-AF65-F5344CB8AC3E}">
        <p14:creationId xmlns:p14="http://schemas.microsoft.com/office/powerpoint/2010/main" val="385306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16:notes"/>
          <p:cNvSpPr txBox="1">
            <a:spLocks noGrp="1"/>
          </p:cNvSpPr>
          <p:nvPr>
            <p:ph type="body" idx="1"/>
          </p:nvPr>
        </p:nvSpPr>
        <p:spPr>
          <a:xfrm>
            <a:off x="710248" y="4518203"/>
            <a:ext cx="5681980" cy="3696713"/>
          </a:xfrm>
          <a:prstGeom prst="rect">
            <a:avLst/>
          </a:prstGeom>
          <a:noFill/>
          <a:ln>
            <a:noFill/>
          </a:ln>
        </p:spPr>
        <p:txBody>
          <a:bodyPr spcFirstLastPara="1" wrap="square" lIns="94180" tIns="47077" rIns="94180" bIns="47077" anchor="t" anchorCtr="0">
            <a:noAutofit/>
          </a:bodyPr>
          <a:lstStyle/>
          <a:p>
            <a:endParaRPr sz="2000" dirty="0"/>
          </a:p>
        </p:txBody>
      </p:sp>
      <p:sp>
        <p:nvSpPr>
          <p:cNvPr id="426" name="Google Shape;426;p16:notes"/>
          <p:cNvSpPr txBox="1">
            <a:spLocks noGrp="1"/>
          </p:cNvSpPr>
          <p:nvPr>
            <p:ph type="sldNum" idx="12"/>
          </p:nvPr>
        </p:nvSpPr>
        <p:spPr>
          <a:xfrm>
            <a:off x="4023093" y="8917424"/>
            <a:ext cx="3077739" cy="471053"/>
          </a:xfrm>
          <a:prstGeom prst="rect">
            <a:avLst/>
          </a:prstGeom>
          <a:noFill/>
          <a:ln>
            <a:noFill/>
          </a:ln>
        </p:spPr>
        <p:txBody>
          <a:bodyPr spcFirstLastPara="1" wrap="square" lIns="94180" tIns="47077" rIns="94180" bIns="47077" anchor="b" anchorCtr="0">
            <a:noAutofit/>
          </a:bodyPr>
          <a:lstStyle/>
          <a:p>
            <a:fld id="{00000000-1234-1234-1234-123412341234}" type="slidenum">
              <a:rPr lang="en-US"/>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42</a:t>
            </a:fld>
            <a:endParaRPr lang="en-US" dirty="0"/>
          </a:p>
        </p:txBody>
      </p:sp>
    </p:spTree>
    <p:extLst>
      <p:ext uri="{BB962C8B-B14F-4D97-AF65-F5344CB8AC3E}">
        <p14:creationId xmlns:p14="http://schemas.microsoft.com/office/powerpoint/2010/main" val="2160042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43</a:t>
            </a:fld>
            <a:endParaRPr lang="en-US" dirty="0"/>
          </a:p>
        </p:txBody>
      </p:sp>
    </p:spTree>
    <p:extLst>
      <p:ext uri="{BB962C8B-B14F-4D97-AF65-F5344CB8AC3E}">
        <p14:creationId xmlns:p14="http://schemas.microsoft.com/office/powerpoint/2010/main" val="3248654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9: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463" name="Google Shape;463;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3523" indent="-285123" eaLnBrk="0" hangingPunct="0">
              <a:spcBef>
                <a:spcPct val="30000"/>
              </a:spcBef>
              <a:defRPr sz="1200">
                <a:solidFill>
                  <a:schemeClr val="tx1"/>
                </a:solidFill>
                <a:latin typeface="Arial" pitchFamily="34" charset="0"/>
              </a:defRPr>
            </a:lvl2pPr>
            <a:lvl3pPr marL="1143640" indent="-226837" eaLnBrk="0" hangingPunct="0">
              <a:spcBef>
                <a:spcPct val="30000"/>
              </a:spcBef>
              <a:defRPr sz="1200">
                <a:solidFill>
                  <a:schemeClr val="tx1"/>
                </a:solidFill>
                <a:latin typeface="Arial" pitchFamily="34" charset="0"/>
              </a:defRPr>
            </a:lvl3pPr>
            <a:lvl4pPr marL="1600466" indent="-226837" eaLnBrk="0" hangingPunct="0">
              <a:spcBef>
                <a:spcPct val="30000"/>
              </a:spcBef>
              <a:defRPr sz="1200">
                <a:solidFill>
                  <a:schemeClr val="tx1"/>
                </a:solidFill>
                <a:latin typeface="Arial" pitchFamily="34" charset="0"/>
              </a:defRPr>
            </a:lvl4pPr>
            <a:lvl5pPr marL="2058867" indent="-226837" eaLnBrk="0" hangingPunct="0">
              <a:spcBef>
                <a:spcPct val="30000"/>
              </a:spcBef>
              <a:defRPr sz="1200">
                <a:solidFill>
                  <a:schemeClr val="tx1"/>
                </a:solidFill>
                <a:latin typeface="Arial" pitchFamily="34" charset="0"/>
              </a:defRPr>
            </a:lvl5pPr>
            <a:lvl6pPr marL="2512542" indent="-226837" eaLnBrk="0" fontAlgn="base" hangingPunct="0">
              <a:spcBef>
                <a:spcPct val="30000"/>
              </a:spcBef>
              <a:spcAft>
                <a:spcPct val="0"/>
              </a:spcAft>
              <a:defRPr sz="1200">
                <a:solidFill>
                  <a:schemeClr val="tx1"/>
                </a:solidFill>
                <a:latin typeface="Arial" pitchFamily="34" charset="0"/>
              </a:defRPr>
            </a:lvl6pPr>
            <a:lvl7pPr marL="2966218" indent="-226837" eaLnBrk="0" fontAlgn="base" hangingPunct="0">
              <a:spcBef>
                <a:spcPct val="30000"/>
              </a:spcBef>
              <a:spcAft>
                <a:spcPct val="0"/>
              </a:spcAft>
              <a:defRPr sz="1200">
                <a:solidFill>
                  <a:schemeClr val="tx1"/>
                </a:solidFill>
                <a:latin typeface="Arial" pitchFamily="34" charset="0"/>
              </a:defRPr>
            </a:lvl7pPr>
            <a:lvl8pPr marL="3419893" indent="-226837" eaLnBrk="0" fontAlgn="base" hangingPunct="0">
              <a:spcBef>
                <a:spcPct val="30000"/>
              </a:spcBef>
              <a:spcAft>
                <a:spcPct val="0"/>
              </a:spcAft>
              <a:defRPr sz="1200">
                <a:solidFill>
                  <a:schemeClr val="tx1"/>
                </a:solidFill>
                <a:latin typeface="Arial" pitchFamily="34" charset="0"/>
              </a:defRPr>
            </a:lvl8pPr>
            <a:lvl9pPr marL="3873568" indent="-2268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CC757FB-D5C3-4EB2-84E0-6D7B075E48A3}" type="slidenum">
              <a:rPr lang="en-US" altLang="en-US" smtClean="0"/>
              <a:pPr eaLnBrk="1" hangingPunct="1">
                <a:spcBef>
                  <a:spcPct val="0"/>
                </a:spcBef>
              </a:pPr>
              <a:t>45</a:t>
            </a:fld>
            <a:endParaRPr lang="en-US" altLang="en-US"/>
          </a:p>
        </p:txBody>
      </p:sp>
      <p:sp>
        <p:nvSpPr>
          <p:cNvPr id="101379" name="Rectangle 2"/>
          <p:cNvSpPr>
            <a:spLocks noGrp="1" noRot="1" noChangeAspect="1" noChangeArrowheads="1" noTextEdit="1"/>
          </p:cNvSpPr>
          <p:nvPr>
            <p:ph type="sldImg"/>
          </p:nvPr>
        </p:nvSpPr>
        <p:spPr>
          <a:xfrm>
            <a:off x="704850" y="1154113"/>
            <a:ext cx="5538788" cy="3116262"/>
          </a:xfrm>
          <a:ln/>
        </p:spPr>
      </p:sp>
      <p:sp>
        <p:nvSpPr>
          <p:cNvPr id="1013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3: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839" name="Google Shape;839;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574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4: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lang="en-US" dirty="0"/>
          </a:p>
        </p:txBody>
      </p:sp>
      <p:sp>
        <p:nvSpPr>
          <p:cNvPr id="865" name="Google Shape;865;p4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8879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2:notes"/>
          <p:cNvSpPr txBox="1">
            <a:spLocks noGrp="1"/>
          </p:cNvSpPr>
          <p:nvPr>
            <p:ph type="body" idx="1"/>
          </p:nvPr>
        </p:nvSpPr>
        <p:spPr>
          <a:xfrm>
            <a:off x="726032" y="4593506"/>
            <a:ext cx="5808246" cy="3758325"/>
          </a:xfrm>
          <a:prstGeom prst="rect">
            <a:avLst/>
          </a:prstGeom>
        </p:spPr>
        <p:txBody>
          <a:bodyPr spcFirstLastPara="1" wrap="square" lIns="95968" tIns="47971" rIns="95968" bIns="47971" anchor="t" anchorCtr="0">
            <a:noAutofit/>
          </a:bodyPr>
          <a:lstStyle/>
          <a:p>
            <a:endParaRPr sz="2000" dirty="0"/>
          </a:p>
        </p:txBody>
      </p:sp>
      <p:sp>
        <p:nvSpPr>
          <p:cNvPr id="508" name="Google Shape;508;p22:notes"/>
          <p:cNvSpPr>
            <a:spLocks noGrp="1" noRot="1" noChangeAspect="1"/>
          </p:cNvSpPr>
          <p:nvPr>
            <p:ph type="sldImg" idx="2"/>
          </p:nvPr>
        </p:nvSpPr>
        <p:spPr>
          <a:xfrm>
            <a:off x="766763" y="1192213"/>
            <a:ext cx="5726112" cy="32210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xfrm>
            <a:off x="704850" y="1154113"/>
            <a:ext cx="5538788" cy="3116262"/>
          </a:xfrm>
          <a:ln/>
        </p:spPr>
      </p:sp>
      <p:sp>
        <p:nvSpPr>
          <p:cNvPr id="155651" name="Notes Placeholder 2"/>
          <p:cNvSpPr>
            <a:spLocks noGrp="1"/>
          </p:cNvSpPr>
          <p:nvPr>
            <p:ph type="body" idx="1"/>
          </p:nvPr>
        </p:nvSpPr>
        <p:spPr>
          <a:noFill/>
        </p:spPr>
        <p:txBody>
          <a:bodyPr/>
          <a:lstStyle/>
          <a:p>
            <a:endParaRPr lang="en-US" altLang="en-US">
              <a:latin typeface="Arial" pitchFamily="34" charset="0"/>
            </a:endParaRPr>
          </a:p>
        </p:txBody>
      </p:sp>
      <p:sp>
        <p:nvSpPr>
          <p:cNvPr id="155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37222" indent="-283547" eaLnBrk="0" hangingPunct="0">
              <a:spcBef>
                <a:spcPct val="30000"/>
              </a:spcBef>
              <a:defRPr sz="1200">
                <a:solidFill>
                  <a:schemeClr val="tx1"/>
                </a:solidFill>
                <a:latin typeface="Arial" pitchFamily="34" charset="0"/>
              </a:defRPr>
            </a:lvl2pPr>
            <a:lvl3pPr marL="1134188" indent="-226837" eaLnBrk="0" hangingPunct="0">
              <a:spcBef>
                <a:spcPct val="30000"/>
              </a:spcBef>
              <a:defRPr sz="1200">
                <a:solidFill>
                  <a:schemeClr val="tx1"/>
                </a:solidFill>
                <a:latin typeface="Arial" pitchFamily="34" charset="0"/>
              </a:defRPr>
            </a:lvl3pPr>
            <a:lvl4pPr marL="1587863" indent="-226837" eaLnBrk="0" hangingPunct="0">
              <a:spcBef>
                <a:spcPct val="30000"/>
              </a:spcBef>
              <a:defRPr sz="1200">
                <a:solidFill>
                  <a:schemeClr val="tx1"/>
                </a:solidFill>
                <a:latin typeface="Arial" pitchFamily="34" charset="0"/>
              </a:defRPr>
            </a:lvl4pPr>
            <a:lvl5pPr marL="2041539" indent="-226837" eaLnBrk="0" hangingPunct="0">
              <a:spcBef>
                <a:spcPct val="30000"/>
              </a:spcBef>
              <a:defRPr sz="1200">
                <a:solidFill>
                  <a:schemeClr val="tx1"/>
                </a:solidFill>
                <a:latin typeface="Arial" pitchFamily="34" charset="0"/>
              </a:defRPr>
            </a:lvl5pPr>
            <a:lvl6pPr marL="2495214" indent="-226837" eaLnBrk="0" fontAlgn="base" hangingPunct="0">
              <a:spcBef>
                <a:spcPct val="30000"/>
              </a:spcBef>
              <a:spcAft>
                <a:spcPct val="0"/>
              </a:spcAft>
              <a:defRPr sz="1200">
                <a:solidFill>
                  <a:schemeClr val="tx1"/>
                </a:solidFill>
                <a:latin typeface="Arial" pitchFamily="34" charset="0"/>
              </a:defRPr>
            </a:lvl6pPr>
            <a:lvl7pPr marL="2948889" indent="-226837" eaLnBrk="0" fontAlgn="base" hangingPunct="0">
              <a:spcBef>
                <a:spcPct val="30000"/>
              </a:spcBef>
              <a:spcAft>
                <a:spcPct val="0"/>
              </a:spcAft>
              <a:defRPr sz="1200">
                <a:solidFill>
                  <a:schemeClr val="tx1"/>
                </a:solidFill>
                <a:latin typeface="Arial" pitchFamily="34" charset="0"/>
              </a:defRPr>
            </a:lvl7pPr>
            <a:lvl8pPr marL="3402565" indent="-226837" eaLnBrk="0" fontAlgn="base" hangingPunct="0">
              <a:spcBef>
                <a:spcPct val="30000"/>
              </a:spcBef>
              <a:spcAft>
                <a:spcPct val="0"/>
              </a:spcAft>
              <a:defRPr sz="1200">
                <a:solidFill>
                  <a:schemeClr val="tx1"/>
                </a:solidFill>
                <a:latin typeface="Arial" pitchFamily="34" charset="0"/>
              </a:defRPr>
            </a:lvl8pPr>
            <a:lvl9pPr marL="3856240" indent="-22683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7EE589B-2B62-4276-801E-E33ED5FFDF06}" type="slidenum">
              <a:rPr lang="en-US" altLang="en-US" smtClean="0"/>
              <a:pPr eaLnBrk="1" hangingPunct="1">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192213"/>
            <a:ext cx="5726112" cy="3221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5110004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8788"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1A7E5-60DD-4E4E-82F8-EDFFC1FCB332}" type="slidenum">
              <a:rPr lang="en-US" smtClean="0"/>
              <a:t>50</a:t>
            </a:fld>
            <a:endParaRPr lang="en-US"/>
          </a:p>
        </p:txBody>
      </p:sp>
    </p:spTree>
    <p:extLst>
      <p:ext uri="{BB962C8B-B14F-4D97-AF65-F5344CB8AC3E}">
        <p14:creationId xmlns:p14="http://schemas.microsoft.com/office/powerpoint/2010/main" val="41196126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xfrm>
            <a:off x="704850" y="1154113"/>
            <a:ext cx="5538788" cy="3116262"/>
          </a:xfrm>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37993727" indent="-37535325" eaLnBrk="0" hangingPunct="0">
              <a:spcBef>
                <a:spcPct val="30000"/>
              </a:spcBef>
              <a:defRPr sz="1200">
                <a:solidFill>
                  <a:schemeClr val="tx1"/>
                </a:solidFill>
                <a:latin typeface="Arial" pitchFamily="34" charset="0"/>
              </a:defRPr>
            </a:lvl2pPr>
            <a:lvl3pPr marL="1143640" indent="-228413" eaLnBrk="0" hangingPunct="0">
              <a:spcBef>
                <a:spcPct val="30000"/>
              </a:spcBef>
              <a:defRPr sz="1200">
                <a:solidFill>
                  <a:schemeClr val="tx1"/>
                </a:solidFill>
                <a:latin typeface="Arial" pitchFamily="34" charset="0"/>
              </a:defRPr>
            </a:lvl3pPr>
            <a:lvl4pPr marL="1602041" indent="-228413" eaLnBrk="0" hangingPunct="0">
              <a:spcBef>
                <a:spcPct val="30000"/>
              </a:spcBef>
              <a:defRPr sz="1200">
                <a:solidFill>
                  <a:schemeClr val="tx1"/>
                </a:solidFill>
                <a:latin typeface="Arial" pitchFamily="34" charset="0"/>
              </a:defRPr>
            </a:lvl4pPr>
            <a:lvl5pPr marL="2060441" indent="-228413" eaLnBrk="0" hangingPunct="0">
              <a:spcBef>
                <a:spcPct val="30000"/>
              </a:spcBef>
              <a:defRPr sz="1200">
                <a:solidFill>
                  <a:schemeClr val="tx1"/>
                </a:solidFill>
                <a:latin typeface="Arial" pitchFamily="34" charset="0"/>
              </a:defRPr>
            </a:lvl5pPr>
            <a:lvl6pPr marL="2514117" indent="-228413" eaLnBrk="0" fontAlgn="base" hangingPunct="0">
              <a:spcBef>
                <a:spcPct val="30000"/>
              </a:spcBef>
              <a:spcAft>
                <a:spcPct val="0"/>
              </a:spcAft>
              <a:defRPr sz="1200">
                <a:solidFill>
                  <a:schemeClr val="tx1"/>
                </a:solidFill>
                <a:latin typeface="Arial" pitchFamily="34" charset="0"/>
              </a:defRPr>
            </a:lvl6pPr>
            <a:lvl7pPr marL="2967792" indent="-228413" eaLnBrk="0" fontAlgn="base" hangingPunct="0">
              <a:spcBef>
                <a:spcPct val="30000"/>
              </a:spcBef>
              <a:spcAft>
                <a:spcPct val="0"/>
              </a:spcAft>
              <a:defRPr sz="1200">
                <a:solidFill>
                  <a:schemeClr val="tx1"/>
                </a:solidFill>
                <a:latin typeface="Arial" pitchFamily="34" charset="0"/>
              </a:defRPr>
            </a:lvl7pPr>
            <a:lvl8pPr marL="3421467" indent="-228413" eaLnBrk="0" fontAlgn="base" hangingPunct="0">
              <a:spcBef>
                <a:spcPct val="30000"/>
              </a:spcBef>
              <a:spcAft>
                <a:spcPct val="0"/>
              </a:spcAft>
              <a:defRPr sz="1200">
                <a:solidFill>
                  <a:schemeClr val="tx1"/>
                </a:solidFill>
                <a:latin typeface="Arial" pitchFamily="34" charset="0"/>
              </a:defRPr>
            </a:lvl8pPr>
            <a:lvl9pPr marL="3875143" indent="-2284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529D7D2-E640-4A54-B3AE-214F052EBE11}" type="slidenum">
              <a:rPr lang="en-US" altLang="en-US" smtClean="0">
                <a:solidFill>
                  <a:srgbClr val="000000"/>
                </a:solidFill>
                <a:latin typeface="Times New Roman" pitchFamily="18" charset="0"/>
                <a:ea typeface="ＭＳ Ｐゴシック" pitchFamily="34" charset="-128"/>
              </a:rPr>
              <a:pPr eaLnBrk="1" hangingPunct="1">
                <a:spcBef>
                  <a:spcPct val="0"/>
                </a:spcBef>
              </a:pPr>
              <a:t>51</a:t>
            </a:fld>
            <a:endParaRPr lang="en-US" altLang="en-US">
              <a:solidFill>
                <a:srgbClr val="000000"/>
              </a:solidFill>
              <a:latin typeface="Times New Roman" pitchFamily="18"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4B55A-9B9A-480D-B6BF-2FEBF7E1B408}" type="slidenum">
              <a:rPr lang="en-US" smtClean="0"/>
              <a:t>52</a:t>
            </a:fld>
            <a:endParaRPr lang="en-US" dirty="0"/>
          </a:p>
        </p:txBody>
      </p:sp>
    </p:spTree>
    <p:extLst>
      <p:ext uri="{BB962C8B-B14F-4D97-AF65-F5344CB8AC3E}">
        <p14:creationId xmlns:p14="http://schemas.microsoft.com/office/powerpoint/2010/main" val="3265732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38788"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65CFC-CFB4-4219-B146-48684AB425E2}" type="slidenum">
              <a:rPr lang="en-US" smtClean="0"/>
              <a:t>53</a:t>
            </a:fld>
            <a:endParaRPr lang="en-US"/>
          </a:p>
        </p:txBody>
      </p:sp>
    </p:spTree>
    <p:extLst>
      <p:ext uri="{BB962C8B-B14F-4D97-AF65-F5344CB8AC3E}">
        <p14:creationId xmlns:p14="http://schemas.microsoft.com/office/powerpoint/2010/main" val="30877041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5:notes"/>
          <p:cNvSpPr txBox="1">
            <a:spLocks noGrp="1"/>
          </p:cNvSpPr>
          <p:nvPr>
            <p:ph type="body" idx="1"/>
          </p:nvPr>
        </p:nvSpPr>
        <p:spPr>
          <a:xfrm>
            <a:off x="710248" y="4518203"/>
            <a:ext cx="5681980" cy="3696713"/>
          </a:xfrm>
          <a:prstGeom prst="rect">
            <a:avLst/>
          </a:prstGeom>
        </p:spPr>
        <p:txBody>
          <a:bodyPr spcFirstLastPara="1" wrap="square" lIns="94178" tIns="47076" rIns="94178" bIns="47076" anchor="t" anchorCtr="0">
            <a:noAutofit/>
          </a:bodyPr>
          <a:lstStyle/>
          <a:p>
            <a:endParaRPr dirty="0"/>
          </a:p>
        </p:txBody>
      </p:sp>
      <p:sp>
        <p:nvSpPr>
          <p:cNvPr id="549" name="Google Shape;549;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d5038135_2_546:notes"/>
          <p:cNvSpPr>
            <a:spLocks noGrp="1" noRot="1" noChangeAspect="1"/>
          </p:cNvSpPr>
          <p:nvPr>
            <p:ph type="sldImg" idx="2"/>
          </p:nvPr>
        </p:nvSpPr>
        <p:spPr>
          <a:xfrm>
            <a:off x="704850" y="1154113"/>
            <a:ext cx="5538788"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62d5038135_2_546:notes"/>
          <p:cNvSpPr txBox="1">
            <a:spLocks noGrp="1"/>
          </p:cNvSpPr>
          <p:nvPr>
            <p:ph type="body" idx="1"/>
          </p:nvPr>
        </p:nvSpPr>
        <p:spPr>
          <a:xfrm>
            <a:off x="694807" y="4444135"/>
            <a:ext cx="5558459" cy="3636110"/>
          </a:xfrm>
          <a:prstGeom prst="rect">
            <a:avLst/>
          </a:prstGeom>
          <a:noFill/>
          <a:ln>
            <a:noFill/>
          </a:ln>
        </p:spPr>
        <p:txBody>
          <a:bodyPr spcFirstLastPara="1" wrap="square" lIns="92348" tIns="46161" rIns="92348" bIns="46161" anchor="t" anchorCtr="0">
            <a:noAutofit/>
          </a:bodyPr>
          <a:lstStyle/>
          <a:p>
            <a:endParaRPr dirty="0"/>
          </a:p>
        </p:txBody>
      </p:sp>
      <p:sp>
        <p:nvSpPr>
          <p:cNvPr id="261" name="Google Shape;261;g62d5038135_2_546:notes"/>
          <p:cNvSpPr txBox="1">
            <a:spLocks noGrp="1"/>
          </p:cNvSpPr>
          <p:nvPr>
            <p:ph type="sldNum" idx="12"/>
          </p:nvPr>
        </p:nvSpPr>
        <p:spPr>
          <a:xfrm>
            <a:off x="3935634" y="8771236"/>
            <a:ext cx="3010832" cy="463331"/>
          </a:xfrm>
          <a:prstGeom prst="rect">
            <a:avLst/>
          </a:prstGeom>
          <a:noFill/>
          <a:ln>
            <a:noFill/>
          </a:ln>
        </p:spPr>
        <p:txBody>
          <a:bodyPr spcFirstLastPara="1" wrap="square" lIns="92348" tIns="46161" rIns="92348" bIns="46161" anchor="b" anchorCtr="0">
            <a:noAutofit/>
          </a:bodyPr>
          <a:lstStyle/>
          <a:p>
            <a:fld id="{00000000-1234-1234-1234-123412341234}" type="slidenum">
              <a:rPr lang="en" sz="1400"/>
              <a:pPr/>
              <a:t>55</a:t>
            </a:fld>
            <a:endParaRPr sz="1400"/>
          </a:p>
        </p:txBody>
      </p:sp>
    </p:spTree>
    <p:extLst>
      <p:ext uri="{BB962C8B-B14F-4D97-AF65-F5344CB8AC3E}">
        <p14:creationId xmlns:p14="http://schemas.microsoft.com/office/powerpoint/2010/main" val="1377116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56</a:t>
            </a:fld>
            <a:endParaRPr lang="en-US"/>
          </a:p>
        </p:txBody>
      </p:sp>
    </p:spTree>
    <p:extLst>
      <p:ext uri="{BB962C8B-B14F-4D97-AF65-F5344CB8AC3E}">
        <p14:creationId xmlns:p14="http://schemas.microsoft.com/office/powerpoint/2010/main" val="815893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82625"/>
            <a:ext cx="6157912" cy="3463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87092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21:notes"/>
          <p:cNvSpPr txBox="1">
            <a:spLocks noGrp="1"/>
          </p:cNvSpPr>
          <p:nvPr>
            <p:ph type="body" idx="1"/>
          </p:nvPr>
        </p:nvSpPr>
        <p:spPr>
          <a:xfrm>
            <a:off x="710248" y="4518204"/>
            <a:ext cx="5681980" cy="3696866"/>
          </a:xfrm>
          <a:prstGeom prst="rect">
            <a:avLst/>
          </a:prstGeom>
          <a:noFill/>
          <a:ln>
            <a:noFill/>
          </a:ln>
        </p:spPr>
        <p:txBody>
          <a:bodyPr spcFirstLastPara="1" wrap="square" lIns="94188" tIns="47069" rIns="94188" bIns="47069" anchor="t" anchorCtr="0">
            <a:noAutofit/>
          </a:bodyPr>
          <a:lstStyle/>
          <a:p>
            <a:pPr>
              <a:buSzPts val="1400"/>
            </a:pPr>
            <a:endParaRPr dirty="0"/>
          </a:p>
        </p:txBody>
      </p:sp>
      <p:sp>
        <p:nvSpPr>
          <p:cNvPr id="481" name="Google Shape;481;p21:notes"/>
          <p:cNvSpPr txBox="1">
            <a:spLocks noGrp="1"/>
          </p:cNvSpPr>
          <p:nvPr>
            <p:ph type="sldNum" idx="12"/>
          </p:nvPr>
        </p:nvSpPr>
        <p:spPr>
          <a:xfrm>
            <a:off x="4023093" y="8917424"/>
            <a:ext cx="3077739" cy="470964"/>
          </a:xfrm>
          <a:prstGeom prst="rect">
            <a:avLst/>
          </a:prstGeom>
          <a:noFill/>
          <a:ln>
            <a:noFill/>
          </a:ln>
        </p:spPr>
        <p:txBody>
          <a:bodyPr spcFirstLastPara="1" wrap="square" lIns="94188" tIns="47069" rIns="94188" bIns="47069" anchor="b" anchorCtr="0">
            <a:noAutofit/>
          </a:bodyPr>
          <a:lstStyle/>
          <a:p>
            <a:fld id="{00000000-1234-1234-1234-123412341234}" type="slidenum">
              <a:rPr lang="en-US">
                <a:solidFill>
                  <a:schemeClr val="dk1"/>
                </a:solidFill>
                <a:latin typeface="Calibri"/>
                <a:ea typeface="Calibri"/>
                <a:cs typeface="Calibri"/>
                <a:sym typeface="Calibri"/>
              </a:rPr>
              <a:pPr/>
              <a:t>58</a:t>
            </a:fld>
            <a:endParaRPr>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59</a:t>
            </a:fld>
            <a:endParaRPr lang="en-US"/>
          </a:p>
        </p:txBody>
      </p:sp>
    </p:spTree>
    <p:extLst>
      <p:ext uri="{BB962C8B-B14F-4D97-AF65-F5344CB8AC3E}">
        <p14:creationId xmlns:p14="http://schemas.microsoft.com/office/powerpoint/2010/main" val="140086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6</a:t>
            </a:fld>
            <a:endParaRPr lang="en-US" dirty="0"/>
          </a:p>
        </p:txBody>
      </p:sp>
    </p:spTree>
    <p:extLst>
      <p:ext uri="{BB962C8B-B14F-4D97-AF65-F5344CB8AC3E}">
        <p14:creationId xmlns:p14="http://schemas.microsoft.com/office/powerpoint/2010/main" val="3749589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94E53-5006-4A93-A67A-8347325EB2D9}" type="slidenum">
              <a:rPr lang="en-US" smtClean="0"/>
              <a:t>60</a:t>
            </a:fld>
            <a:endParaRPr lang="en-US"/>
          </a:p>
        </p:txBody>
      </p:sp>
    </p:spTree>
    <p:extLst>
      <p:ext uri="{BB962C8B-B14F-4D97-AF65-F5344CB8AC3E}">
        <p14:creationId xmlns:p14="http://schemas.microsoft.com/office/powerpoint/2010/main" val="38022248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BBCB1B-747A-42C8-BC64-C5BB0FE6A878}" type="slidenum">
              <a:rPr lang="en-US" smtClean="0"/>
              <a:t>61</a:t>
            </a:fld>
            <a:endParaRPr lang="en-US" dirty="0"/>
          </a:p>
        </p:txBody>
      </p:sp>
    </p:spTree>
    <p:extLst>
      <p:ext uri="{BB962C8B-B14F-4D97-AF65-F5344CB8AC3E}">
        <p14:creationId xmlns:p14="http://schemas.microsoft.com/office/powerpoint/2010/main" val="248646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BBCB1B-747A-42C8-BC64-C5BB0FE6A878}" type="slidenum">
              <a:rPr lang="en-US" smtClean="0"/>
              <a:t>7</a:t>
            </a:fld>
            <a:endParaRPr lang="en-US" dirty="0"/>
          </a:p>
        </p:txBody>
      </p:sp>
    </p:spTree>
    <p:extLst>
      <p:ext uri="{BB962C8B-B14F-4D97-AF65-F5344CB8AC3E}">
        <p14:creationId xmlns:p14="http://schemas.microsoft.com/office/powerpoint/2010/main" val="15294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solidFill>
                <a:srgbClr val="000000"/>
              </a:solidFill>
            </a:endParaRPr>
          </a:p>
        </p:txBody>
      </p:sp>
      <p:sp>
        <p:nvSpPr>
          <p:cNvPr id="5" name="Date Placeholder 4"/>
          <p:cNvSpPr>
            <a:spLocks noGrp="1"/>
          </p:cNvSpPr>
          <p:nvPr>
            <p:ph type="dt" idx="11"/>
          </p:nvPr>
        </p:nvSpPr>
        <p:spPr/>
        <p:txBody>
          <a:bodyPr/>
          <a:lstStyle/>
          <a:p>
            <a:pPr>
              <a:defRPr/>
            </a:pPr>
            <a:r>
              <a:rPr lang="en-US" dirty="0">
                <a:solidFill>
                  <a:srgbClr val="000000"/>
                </a:solidFill>
              </a:rPr>
              <a:t>9/28/17</a:t>
            </a:r>
          </a:p>
        </p:txBody>
      </p:sp>
      <p:sp>
        <p:nvSpPr>
          <p:cNvPr id="7" name="Slide Number Placeholder 6"/>
          <p:cNvSpPr>
            <a:spLocks noGrp="1"/>
          </p:cNvSpPr>
          <p:nvPr>
            <p:ph type="sldNum" sz="quarter" idx="13"/>
          </p:nvPr>
        </p:nvSpPr>
        <p:spPr/>
        <p:txBody>
          <a:bodyPr/>
          <a:lstStyle/>
          <a:p>
            <a:pPr>
              <a:defRPr/>
            </a:pPr>
            <a:fld id="{598EFB08-A897-4EE9-BAE0-E7E0DB517FC3}" type="slidenum">
              <a:rPr lang="en-US" altLang="en-US" smtClean="0">
                <a:solidFill>
                  <a:srgbClr val="000000"/>
                </a:solidFill>
              </a:rPr>
              <a:pPr>
                <a:defRPr/>
              </a:pPr>
              <a:t>8</a:t>
            </a:fld>
            <a:endParaRPr lang="en-US" altLang="en-US" dirty="0">
              <a:solidFill>
                <a:srgbClr val="000000"/>
              </a:solidFill>
            </a:endParaRPr>
          </a:p>
        </p:txBody>
      </p:sp>
    </p:spTree>
    <p:extLst>
      <p:ext uri="{BB962C8B-B14F-4D97-AF65-F5344CB8AC3E}">
        <p14:creationId xmlns:p14="http://schemas.microsoft.com/office/powerpoint/2010/main" val="414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CA0BF-B9AC-4518-9951-F9548460CFA4}" type="slidenum">
              <a:rPr lang="en-US" smtClean="0"/>
              <a:t>9</a:t>
            </a:fld>
            <a:endParaRPr lang="en-US" dirty="0"/>
          </a:p>
        </p:txBody>
      </p:sp>
    </p:spTree>
    <p:extLst>
      <p:ext uri="{BB962C8B-B14F-4D97-AF65-F5344CB8AC3E}">
        <p14:creationId xmlns:p14="http://schemas.microsoft.com/office/powerpoint/2010/main" val="121240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3D04-10CC-4673-A455-E5FF41083F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96191-B8C8-4163-868E-B1C66D868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C1E1E4-4131-4E9A-A088-08C09F5B0350}"/>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707DDB85-C07F-4F65-AF86-E779B1A5C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23A9D8-29AD-4CC1-90E9-ACF018BF723B}"/>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56170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E16A-9638-465E-88B3-BD2FBD8A3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EC71E7-B1E3-43D4-B4AE-5953E47090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3EC0-B4A7-40E4-B0BE-181EDD04B883}"/>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BB1994A5-F6FA-4823-840D-6C8BE90D70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DC8162-B609-4952-B544-FAB354C00A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28356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FF9EF-3A53-4F36-A01F-87FABD85C7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7EDDE5-47DF-411E-BADC-D336237117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90539-2D08-4F13-A30F-9D007A696B05}"/>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3B936767-F7B8-4B29-B9F5-A03AAF22C8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CD1E1A-9778-4A29-B691-29FFE5B6CEC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30198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NFI Vermont.  All rights reserved c 2017</a:t>
            </a:r>
          </a:p>
        </p:txBody>
      </p:sp>
      <p:sp>
        <p:nvSpPr>
          <p:cNvPr id="7" name="Slide Number Placeholder 5"/>
          <p:cNvSpPr>
            <a:spLocks noGrp="1"/>
          </p:cNvSpPr>
          <p:nvPr>
            <p:ph type="sldNum" sz="quarter" idx="12"/>
          </p:nvPr>
        </p:nvSpPr>
        <p:spPr/>
        <p:txBody>
          <a:bodyPr/>
          <a:lstStyle>
            <a:lvl1pPr>
              <a:defRPr/>
            </a:lvl1pPr>
          </a:lstStyle>
          <a:p>
            <a:pPr>
              <a:defRPr/>
            </a:pPr>
            <a:fld id="{F1E0D2F3-4FF1-43FD-8942-F588B0B193FB}" type="slidenum">
              <a:rPr lang="en-US"/>
              <a:pPr>
                <a:defRPr/>
              </a:pPr>
              <a:t>‹#›</a:t>
            </a:fld>
            <a:endParaRPr lang="en-US" dirty="0"/>
          </a:p>
        </p:txBody>
      </p:sp>
    </p:spTree>
    <p:extLst>
      <p:ext uri="{BB962C8B-B14F-4D97-AF65-F5344CB8AC3E}">
        <p14:creationId xmlns:p14="http://schemas.microsoft.com/office/powerpoint/2010/main" val="388578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45AA-9545-4AFB-9148-EDDC982CE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815A1-2B51-4170-BA39-B0B9EA821F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00E38-50CA-4386-A537-9C101693E103}"/>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3B77982D-4810-4FD4-AF82-5CCC4E108E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597379-B475-4612-ABA3-F1DC2528A808}"/>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54349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C937-6B42-403C-A595-6CB7B0223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E1A598-91D3-4961-A9CA-B3756B722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62619-EF06-42CA-8749-233B582001E7}"/>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EEB07A10-FFA3-4467-AF55-1B9B39FE81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05539B-F148-4A37-AF31-21A1AE32E7FD}"/>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884586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3A33-E586-466E-A075-B3C981DA0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C3EB3-C192-4762-8692-08814F14E7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53C140-8344-41E2-9F6B-C43ED12EBE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2BBEA8-8C18-450A-8C27-B24D557400AD}"/>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6" name="Footer Placeholder 5">
            <a:extLst>
              <a:ext uri="{FF2B5EF4-FFF2-40B4-BE49-F238E27FC236}">
                <a16:creationId xmlns:a16="http://schemas.microsoft.com/office/drawing/2014/main" id="{82A99AFD-2236-47A4-8C9E-456E0E58CC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D3438-491F-4B5F-A41F-E200103F4570}"/>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0887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97CE-995D-4EF7-AAAB-ADA973870C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3B6EAA-79FD-46F0-9A7A-DF073EBC9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57BFD2-F4AC-416A-823C-7F66D5DD55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E84569-74FD-490E-97DC-755BE3F03C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914CBA-DC81-4574-AD9D-814EE6AC89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FECAFA-DB1C-462A-BF1D-037C31AA2D4F}"/>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8" name="Footer Placeholder 7">
            <a:extLst>
              <a:ext uri="{FF2B5EF4-FFF2-40B4-BE49-F238E27FC236}">
                <a16:creationId xmlns:a16="http://schemas.microsoft.com/office/drawing/2014/main" id="{FBC68826-26F1-4F22-BA39-299E36DCB81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62B84D6-D7E9-4EF9-BC34-FE1D5E9135CA}"/>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164541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28E2-44EC-49D8-AF42-80877F4726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697C6-16C7-4B2B-B90A-2F37FEE33B1E}"/>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4" name="Footer Placeholder 3">
            <a:extLst>
              <a:ext uri="{FF2B5EF4-FFF2-40B4-BE49-F238E27FC236}">
                <a16:creationId xmlns:a16="http://schemas.microsoft.com/office/drawing/2014/main" id="{00F6F2D5-A84B-4B36-8CE7-06F480609FB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9F94CB-97B0-48E3-B0CB-C9725E1756A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79300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17381-C1A4-4330-831D-212E4A045C4F}"/>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3" name="Footer Placeholder 2">
            <a:extLst>
              <a:ext uri="{FF2B5EF4-FFF2-40B4-BE49-F238E27FC236}">
                <a16:creationId xmlns:a16="http://schemas.microsoft.com/office/drawing/2014/main" id="{E82FA84C-2FEA-49D4-82F2-5B9B979C26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409CAEF-724B-47DC-B718-425FE8DB5205}"/>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419092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51B2-5B7E-4365-ABDE-83372B77BE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E8DEE-445C-4EDC-B77A-1139E7CE8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62094E-C17C-45D5-9945-C83132978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F9F87D-3468-4077-815F-4DDFB0FB1620}"/>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6" name="Footer Placeholder 5">
            <a:extLst>
              <a:ext uri="{FF2B5EF4-FFF2-40B4-BE49-F238E27FC236}">
                <a16:creationId xmlns:a16="http://schemas.microsoft.com/office/drawing/2014/main" id="{ED509281-C72A-4B39-96FB-67468534C7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F860DF-AF33-4148-B896-01D643D2C7B3}"/>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21309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2F65-9B6A-461F-ACA4-74CEE4375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C06F5-2B72-4471-9694-6BE47DC2B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75A205-2120-442E-8B42-85E4C9AC0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8B003-80C6-40DE-B7E9-34995411BC86}"/>
              </a:ext>
            </a:extLst>
          </p:cNvPr>
          <p:cNvSpPr>
            <a:spLocks noGrp="1"/>
          </p:cNvSpPr>
          <p:nvPr>
            <p:ph type="dt" sz="half" idx="10"/>
          </p:nvPr>
        </p:nvSpPr>
        <p:spPr/>
        <p:txBody>
          <a:bodyPr/>
          <a:lstStyle/>
          <a:p>
            <a:fld id="{B11CD6C1-FB27-4333-9935-D879FFA5317F}" type="datetimeFigureOut">
              <a:rPr lang="en-US" smtClean="0"/>
              <a:t>3/18/2021</a:t>
            </a:fld>
            <a:endParaRPr lang="en-US" dirty="0"/>
          </a:p>
        </p:txBody>
      </p:sp>
      <p:sp>
        <p:nvSpPr>
          <p:cNvPr id="6" name="Footer Placeholder 5">
            <a:extLst>
              <a:ext uri="{FF2B5EF4-FFF2-40B4-BE49-F238E27FC236}">
                <a16:creationId xmlns:a16="http://schemas.microsoft.com/office/drawing/2014/main" id="{A1DF616E-17FC-41BA-915F-A8AAD0F755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84A7F-9B1A-45C0-8D3E-78DACC4214F1}"/>
              </a:ext>
            </a:extLst>
          </p:cNvPr>
          <p:cNvSpPr>
            <a:spLocks noGrp="1"/>
          </p:cNvSpPr>
          <p:nvPr>
            <p:ph type="sldNum" sz="quarter" idx="12"/>
          </p:nvPr>
        </p:nvSpPr>
        <p:spPr/>
        <p:txBody>
          <a:bodyPr/>
          <a:lstStyle/>
          <a:p>
            <a:fld id="{53ED8A92-18C5-42FC-AF7A-E7669C6C5FFE}" type="slidenum">
              <a:rPr lang="en-US" smtClean="0"/>
              <a:t>‹#›</a:t>
            </a:fld>
            <a:endParaRPr lang="en-US" dirty="0"/>
          </a:p>
        </p:txBody>
      </p:sp>
    </p:spTree>
    <p:extLst>
      <p:ext uri="{BB962C8B-B14F-4D97-AF65-F5344CB8AC3E}">
        <p14:creationId xmlns:p14="http://schemas.microsoft.com/office/powerpoint/2010/main" val="314321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72C48-638F-4C0B-8F9E-12B4CF5386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A9A96-ABE6-4764-9272-5790640AA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8C9DC-5D64-4DCD-AFAD-923205908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D6C1-FB27-4333-9935-D879FFA5317F}" type="datetimeFigureOut">
              <a:rPr lang="en-US" smtClean="0"/>
              <a:t>3/18/2021</a:t>
            </a:fld>
            <a:endParaRPr lang="en-US" dirty="0"/>
          </a:p>
        </p:txBody>
      </p:sp>
      <p:sp>
        <p:nvSpPr>
          <p:cNvPr id="5" name="Footer Placeholder 4">
            <a:extLst>
              <a:ext uri="{FF2B5EF4-FFF2-40B4-BE49-F238E27FC236}">
                <a16:creationId xmlns:a16="http://schemas.microsoft.com/office/drawing/2014/main" id="{3A2DD843-38EF-4F8F-AF0F-D5613590DD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C8ACC7-1D98-4371-9161-60F3E9BB7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D8A92-18C5-42FC-AF7A-E7669C6C5FFE}" type="slidenum">
              <a:rPr lang="en-US" smtClean="0"/>
              <a:t>‹#›</a:t>
            </a:fld>
            <a:endParaRPr lang="en-US" dirty="0"/>
          </a:p>
        </p:txBody>
      </p:sp>
    </p:spTree>
    <p:extLst>
      <p:ext uri="{BB962C8B-B14F-4D97-AF65-F5344CB8AC3E}">
        <p14:creationId xmlns:p14="http://schemas.microsoft.com/office/powerpoint/2010/main" val="363684623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alsa3.salsalabs.com/dia/track.jsp?v=2&amp;c=%2BHItHyOKfK5Sgsug3YcRP%2Fdet5TPIlc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spw.dpi.wi.gov/sspw_mhtraum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pw.dpi.wi.gov/sspw_mhtrauma"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88C3D-E41C-4C15-92B6-91466AD169BE}"/>
              </a:ext>
            </a:extLst>
          </p:cNvPr>
          <p:cNvSpPr>
            <a:spLocks noGrp="1"/>
          </p:cNvSpPr>
          <p:nvPr>
            <p:ph type="ctrTitle"/>
          </p:nvPr>
        </p:nvSpPr>
        <p:spPr/>
        <p:txBody>
          <a:bodyPr>
            <a:normAutofit fontScale="90000"/>
          </a:bodyPr>
          <a:lstStyle/>
          <a:p>
            <a:r>
              <a:rPr lang="en-US" dirty="0"/>
              <a:t>Understanding Developmental Trauma</a:t>
            </a:r>
            <a:br>
              <a:rPr lang="en-US" dirty="0"/>
            </a:br>
            <a:endParaRPr lang="en-US" dirty="0"/>
          </a:p>
        </p:txBody>
      </p:sp>
      <p:sp>
        <p:nvSpPr>
          <p:cNvPr id="3" name="Subtitle 2">
            <a:extLst>
              <a:ext uri="{FF2B5EF4-FFF2-40B4-BE49-F238E27FC236}">
                <a16:creationId xmlns:a16="http://schemas.microsoft.com/office/drawing/2014/main" id="{F7AD955A-4F87-407B-B63D-65A9FD11A22C}"/>
              </a:ext>
            </a:extLst>
          </p:cNvPr>
          <p:cNvSpPr>
            <a:spLocks noGrp="1"/>
          </p:cNvSpPr>
          <p:nvPr>
            <p:ph type="subTitle" idx="1"/>
          </p:nvPr>
        </p:nvSpPr>
        <p:spPr>
          <a:xfrm>
            <a:off x="1370693" y="3598339"/>
            <a:ext cx="9440034" cy="1828801"/>
          </a:xfrm>
        </p:spPr>
        <p:txBody>
          <a:bodyPr>
            <a:noAutofit/>
          </a:bodyPr>
          <a:lstStyle/>
          <a:p>
            <a:r>
              <a:rPr lang="en-US" sz="1800" dirty="0"/>
              <a:t>Using a Tiered System of Support for Implementation</a:t>
            </a:r>
          </a:p>
          <a:p>
            <a:r>
              <a:rPr lang="en-US" sz="1800" dirty="0"/>
              <a:t>Kym Asam, LICSW</a:t>
            </a:r>
          </a:p>
          <a:p>
            <a:r>
              <a:rPr lang="en-US" sz="1800" dirty="0"/>
              <a:t>Regional Director of Schools and Clinical Programming</a:t>
            </a:r>
          </a:p>
          <a:p>
            <a:r>
              <a:rPr lang="en-US" sz="1800" dirty="0"/>
              <a:t>UVM BEST Project coach, TA and trainer</a:t>
            </a:r>
          </a:p>
        </p:txBody>
      </p:sp>
      <p:pic>
        <p:nvPicPr>
          <p:cNvPr id="5" name="Picture 4">
            <a:extLst>
              <a:ext uri="{FF2B5EF4-FFF2-40B4-BE49-F238E27FC236}">
                <a16:creationId xmlns:a16="http://schemas.microsoft.com/office/drawing/2014/main" id="{C5E90D39-A225-4663-A9BC-DB7883856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6" y="2981739"/>
            <a:ext cx="3094383" cy="3706922"/>
          </a:xfrm>
          <a:prstGeom prst="rect">
            <a:avLst/>
          </a:prstGeom>
        </p:spPr>
      </p:pic>
    </p:spTree>
    <p:extLst>
      <p:ext uri="{BB962C8B-B14F-4D97-AF65-F5344CB8AC3E}">
        <p14:creationId xmlns:p14="http://schemas.microsoft.com/office/powerpoint/2010/main" val="40563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40EB21-5FB3-4B3B-B6F2-E415CDF6CCD9}"/>
              </a:ext>
            </a:extLst>
          </p:cNvPr>
          <p:cNvSpPr>
            <a:spLocks noGrp="1"/>
          </p:cNvSpPr>
          <p:nvPr>
            <p:ph type="title"/>
          </p:nvPr>
        </p:nvSpPr>
        <p:spPr>
          <a:xfrm>
            <a:off x="1295401" y="1761067"/>
            <a:ext cx="9590550" cy="1667933"/>
          </a:xfrm>
          <a:solidFill>
            <a:schemeClr val="accent6">
              <a:lumMod val="75000"/>
            </a:schemeClr>
          </a:solidFill>
        </p:spPr>
        <p:txBody>
          <a:bodyPr>
            <a:normAutofit fontScale="90000"/>
          </a:bodyPr>
          <a:lstStyle/>
          <a:p>
            <a:r>
              <a:rPr lang="en-US" dirty="0"/>
              <a:t>Four Premises of Trauma Responsive/Informed Schools:</a:t>
            </a:r>
            <a:br>
              <a:rPr lang="en-US" dirty="0"/>
            </a:br>
            <a:endParaRPr lang="en-US" dirty="0"/>
          </a:p>
        </p:txBody>
      </p:sp>
      <p:sp>
        <p:nvSpPr>
          <p:cNvPr id="7" name="Text Placeholder 6">
            <a:extLst>
              <a:ext uri="{FF2B5EF4-FFF2-40B4-BE49-F238E27FC236}">
                <a16:creationId xmlns:a16="http://schemas.microsoft.com/office/drawing/2014/main" id="{34F20CAD-466F-4979-BA70-8F787E45F345}"/>
              </a:ext>
            </a:extLst>
          </p:cNvPr>
          <p:cNvSpPr>
            <a:spLocks noGrp="1"/>
          </p:cNvSpPr>
          <p:nvPr>
            <p:ph type="body" idx="1"/>
          </p:nvPr>
        </p:nvSpPr>
        <p:spPr/>
        <p:txBody>
          <a:bodyPr/>
          <a:lstStyle/>
          <a:p>
            <a:endParaRPr lang="en-US" dirty="0"/>
          </a:p>
        </p:txBody>
      </p:sp>
      <p:pic>
        <p:nvPicPr>
          <p:cNvPr id="14" name="Graphic 13" descr="Checkmark">
            <a:extLst>
              <a:ext uri="{FF2B5EF4-FFF2-40B4-BE49-F238E27FC236}">
                <a16:creationId xmlns:a16="http://schemas.microsoft.com/office/drawing/2014/main" id="{FD66BFB9-E5E2-4F81-A8E4-CD878B3534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38882" y="4055291"/>
            <a:ext cx="914400" cy="914400"/>
          </a:xfrm>
          <a:prstGeom prst="rect">
            <a:avLst/>
          </a:prstGeom>
        </p:spPr>
      </p:pic>
      <p:pic>
        <p:nvPicPr>
          <p:cNvPr id="15" name="Graphic 14" descr="Checkmark">
            <a:extLst>
              <a:ext uri="{FF2B5EF4-FFF2-40B4-BE49-F238E27FC236}">
                <a16:creationId xmlns:a16="http://schemas.microsoft.com/office/drawing/2014/main" id="{5939AADA-A1EF-4369-BA5D-C5FA7D1C85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3858" y="4055291"/>
            <a:ext cx="914400" cy="914400"/>
          </a:xfrm>
          <a:prstGeom prst="rect">
            <a:avLst/>
          </a:prstGeom>
        </p:spPr>
      </p:pic>
      <p:pic>
        <p:nvPicPr>
          <p:cNvPr id="16" name="Graphic 15" descr="Checkmark">
            <a:extLst>
              <a:ext uri="{FF2B5EF4-FFF2-40B4-BE49-F238E27FC236}">
                <a16:creationId xmlns:a16="http://schemas.microsoft.com/office/drawing/2014/main" id="{3C0AFD0B-829C-4DE4-9B6E-20BFC4AC9F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33743" y="4055291"/>
            <a:ext cx="914400" cy="914400"/>
          </a:xfrm>
          <a:prstGeom prst="rect">
            <a:avLst/>
          </a:prstGeom>
        </p:spPr>
      </p:pic>
      <p:pic>
        <p:nvPicPr>
          <p:cNvPr id="17" name="Graphic 16" descr="Checkmark">
            <a:extLst>
              <a:ext uri="{FF2B5EF4-FFF2-40B4-BE49-F238E27FC236}">
                <a16:creationId xmlns:a16="http://schemas.microsoft.com/office/drawing/2014/main" id="{CFB250BC-948D-422D-85FC-71197B036D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575" y="4055291"/>
            <a:ext cx="914400" cy="914400"/>
          </a:xfrm>
          <a:prstGeom prst="rect">
            <a:avLst/>
          </a:prstGeom>
        </p:spPr>
      </p:pic>
    </p:spTree>
    <p:extLst>
      <p:ext uri="{BB962C8B-B14F-4D97-AF65-F5344CB8AC3E}">
        <p14:creationId xmlns:p14="http://schemas.microsoft.com/office/powerpoint/2010/main" val="204184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75000"/>
            </a:schemeClr>
          </a:solidFill>
        </p:spPr>
        <p:txBody>
          <a:bodyPr>
            <a:normAutofit fontScale="90000"/>
          </a:bodyPr>
          <a:lstStyle/>
          <a:p>
            <a:pPr marL="36900"/>
            <a:br>
              <a:rPr lang="en-US" dirty="0"/>
            </a:br>
            <a:r>
              <a:rPr lang="en-US" dirty="0"/>
              <a:t>1.Stress is contagious…reciprocally</a:t>
            </a:r>
            <a:br>
              <a:rPr lang="en-US" dirty="0"/>
            </a:br>
            <a:r>
              <a:rPr lang="en-US" dirty="0"/>
              <a:t> </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551250" indent="-514350" algn="ctr">
              <a:buFont typeface="+mj-lt"/>
              <a:buAutoNum type="arabicPeriod"/>
            </a:pPr>
            <a:endParaRPr lang="en-US" sz="3200" dirty="0"/>
          </a:p>
          <a:p>
            <a:pPr marL="36900" indent="0" algn="ctr">
              <a:buNone/>
            </a:pPr>
            <a:endParaRPr lang="en-US" sz="3200" b="1" dirty="0">
              <a:effectLst/>
            </a:endParaRPr>
          </a:p>
        </p:txBody>
      </p:sp>
      <p:sp>
        <p:nvSpPr>
          <p:cNvPr id="5" name="Rectangle 4"/>
          <p:cNvSpPr/>
          <p:nvPr/>
        </p:nvSpPr>
        <p:spPr>
          <a:xfrm>
            <a:off x="5048526" y="1379835"/>
            <a:ext cx="204414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students</a:t>
            </a:r>
          </a:p>
        </p:txBody>
      </p:sp>
      <p:sp>
        <p:nvSpPr>
          <p:cNvPr id="17" name="Rectangle 16"/>
          <p:cNvSpPr/>
          <p:nvPr/>
        </p:nvSpPr>
        <p:spPr>
          <a:xfrm>
            <a:off x="4927585" y="2649835"/>
            <a:ext cx="241303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Workforce</a:t>
            </a:r>
          </a:p>
        </p:txBody>
      </p:sp>
      <p:sp>
        <p:nvSpPr>
          <p:cNvPr id="18" name="Rectangle 17"/>
          <p:cNvSpPr/>
          <p:nvPr/>
        </p:nvSpPr>
        <p:spPr>
          <a:xfrm>
            <a:off x="3585991" y="3983335"/>
            <a:ext cx="5197833"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Building Administrators</a:t>
            </a:r>
          </a:p>
        </p:txBody>
      </p:sp>
      <p:sp>
        <p:nvSpPr>
          <p:cNvPr id="24" name="Rectangle 23"/>
          <p:cNvSpPr/>
          <p:nvPr/>
        </p:nvSpPr>
        <p:spPr>
          <a:xfrm>
            <a:off x="4776072" y="5354935"/>
            <a:ext cx="2512868"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rPr>
              <a:t>District/SU</a:t>
            </a:r>
          </a:p>
        </p:txBody>
      </p:sp>
      <p:sp>
        <p:nvSpPr>
          <p:cNvPr id="6" name="Down Arrow 5"/>
          <p:cNvSpPr/>
          <p:nvPr/>
        </p:nvSpPr>
        <p:spPr>
          <a:xfrm>
            <a:off x="5482176" y="20877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24"/>
          <p:cNvSpPr/>
          <p:nvPr/>
        </p:nvSpPr>
        <p:spPr>
          <a:xfrm>
            <a:off x="5520276" y="34593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5571076" y="4716621"/>
            <a:ext cx="537624" cy="65547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197600" y="46658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Up Arrow 26"/>
          <p:cNvSpPr/>
          <p:nvPr/>
        </p:nvSpPr>
        <p:spPr>
          <a:xfrm>
            <a:off x="6184900" y="33831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Up Arrow 27"/>
          <p:cNvSpPr/>
          <p:nvPr/>
        </p:nvSpPr>
        <p:spPr>
          <a:xfrm>
            <a:off x="6210300" y="2036921"/>
            <a:ext cx="457200" cy="655479"/>
          </a:xfrm>
          <a:prstGeom prs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71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24" grpId="0"/>
      <p:bldP spid="6" grpId="0" animBg="1"/>
      <p:bldP spid="25" grpId="0" animBg="1"/>
      <p:bldP spid="26" grpId="0" animBg="1"/>
      <p:bldP spid="7"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57"/>
          <p:cNvPicPr preferRelativeResize="0"/>
          <p:nvPr/>
        </p:nvPicPr>
        <p:blipFill rotWithShape="1">
          <a:blip r:embed="rId3">
            <a:alphaModFix/>
          </a:blip>
          <a:srcRect/>
          <a:stretch/>
        </p:blipFill>
        <p:spPr>
          <a:xfrm>
            <a:off x="1072015" y="1347949"/>
            <a:ext cx="10037322" cy="4478679"/>
          </a:xfrm>
          <a:prstGeom prst="rect">
            <a:avLst/>
          </a:prstGeom>
          <a:noFill/>
          <a:ln>
            <a:noFill/>
          </a:ln>
        </p:spPr>
      </p:pic>
      <p:grpSp>
        <p:nvGrpSpPr>
          <p:cNvPr id="750" name="Google Shape;750;p57"/>
          <p:cNvGrpSpPr/>
          <p:nvPr/>
        </p:nvGrpSpPr>
        <p:grpSpPr>
          <a:xfrm>
            <a:off x="0" y="6205955"/>
            <a:ext cx="12192000" cy="652045"/>
            <a:chOff x="0" y="6205955"/>
            <a:chExt cx="12192000" cy="652045"/>
          </a:xfrm>
        </p:grpSpPr>
        <p:sp>
          <p:nvSpPr>
            <p:cNvPr id="751" name="Google Shape;751;p5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sp>
          <p:nvSpPr>
            <p:cNvPr id="752" name="Google Shape;752;p5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chemeClr val="lt2"/>
                  </a:solidFill>
                  <a:latin typeface="Lustria"/>
                  <a:ea typeface="Lustria"/>
                  <a:cs typeface="Lustria"/>
                  <a:sym typeface="Lustria"/>
                </a:rPr>
                <a:t>© NFI Vermont 2018</a:t>
              </a:r>
              <a:endParaRPr sz="1600" dirty="0">
                <a:solidFill>
                  <a:schemeClr val="lt2"/>
                </a:solidFill>
                <a:latin typeface="Lustria"/>
                <a:ea typeface="Lustria"/>
                <a:cs typeface="Lustria"/>
                <a:sym typeface="Lustria"/>
              </a:endParaRPr>
            </a:p>
          </p:txBody>
        </p:sp>
        <p:grpSp>
          <p:nvGrpSpPr>
            <p:cNvPr id="753" name="Google Shape;753;p57"/>
            <p:cNvGrpSpPr/>
            <p:nvPr/>
          </p:nvGrpSpPr>
          <p:grpSpPr>
            <a:xfrm>
              <a:off x="152400" y="6205955"/>
              <a:ext cx="495301" cy="496031"/>
              <a:chOff x="152400" y="6205955"/>
              <a:chExt cx="495301" cy="496031"/>
            </a:xfrm>
          </p:grpSpPr>
          <p:pic>
            <p:nvPicPr>
              <p:cNvPr id="754" name="Google Shape;754;p57" descr="35[1]"/>
              <p:cNvPicPr preferRelativeResize="0"/>
              <p:nvPr/>
            </p:nvPicPr>
            <p:blipFill rotWithShape="1">
              <a:blip r:embed="rId4">
                <a:alphaModFix/>
              </a:blip>
              <a:srcRect l="11513" t="10632" r="11652" b="9934"/>
              <a:stretch/>
            </p:blipFill>
            <p:spPr>
              <a:xfrm>
                <a:off x="152400" y="6205955"/>
                <a:ext cx="495300" cy="496031"/>
              </a:xfrm>
              <a:prstGeom prst="ellipse">
                <a:avLst/>
              </a:prstGeom>
              <a:noFill/>
              <a:ln>
                <a:noFill/>
              </a:ln>
            </p:spPr>
          </p:pic>
          <p:sp>
            <p:nvSpPr>
              <p:cNvPr id="755" name="Google Shape;755;p5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Lustria"/>
                  <a:ea typeface="Lustria"/>
                  <a:cs typeface="Lustria"/>
                  <a:sym typeface="Lustria"/>
                </a:endParaRPr>
              </a:p>
            </p:txBody>
          </p:sp>
        </p:grpSp>
      </p:grpSp>
      <p:cxnSp>
        <p:nvCxnSpPr>
          <p:cNvPr id="756" name="Google Shape;756;p57"/>
          <p:cNvCxnSpPr>
            <a:stCxn id="749"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cxnSp>
        <p:nvCxnSpPr>
          <p:cNvPr id="757" name="Google Shape;757;p57"/>
          <p:cNvCxnSpPr/>
          <p:nvPr/>
        </p:nvCxnSpPr>
        <p:spPr>
          <a:xfrm rot="10800000">
            <a:off x="3747014" y="4140007"/>
            <a:ext cx="0" cy="1308294"/>
          </a:xfrm>
          <a:prstGeom prst="straightConnector1">
            <a:avLst/>
          </a:prstGeom>
          <a:noFill/>
          <a:ln w="28575" cap="flat" cmpd="sng">
            <a:solidFill>
              <a:schemeClr val="dk1"/>
            </a:solidFill>
            <a:prstDash val="solid"/>
            <a:round/>
            <a:headEnd type="none" w="sm" len="sm"/>
            <a:tailEnd type="none" w="sm" len="sm"/>
          </a:ln>
        </p:spPr>
      </p:cxnSp>
      <p:cxnSp>
        <p:nvCxnSpPr>
          <p:cNvPr id="758" name="Google Shape;758;p57"/>
          <p:cNvCxnSpPr/>
          <p:nvPr/>
        </p:nvCxnSpPr>
        <p:spPr>
          <a:xfrm rot="10800000">
            <a:off x="8358339" y="4357688"/>
            <a:ext cx="0" cy="1090615"/>
          </a:xfrm>
          <a:prstGeom prst="straightConnector1">
            <a:avLst/>
          </a:prstGeom>
          <a:noFill/>
          <a:ln w="28575" cap="flat" cmpd="sng">
            <a:solidFill>
              <a:schemeClr val="dk1"/>
            </a:solidFill>
            <a:prstDash val="solid"/>
            <a:round/>
            <a:headEnd type="none" w="sm" len="sm"/>
            <a:tailEnd type="none" w="sm" len="sm"/>
          </a:ln>
        </p:spPr>
      </p:cxnSp>
      <p:sp>
        <p:nvSpPr>
          <p:cNvPr id="759" name="Google Shape;759;p57"/>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Moderate/High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Overload</a:t>
            </a:r>
            <a:endParaRPr sz="1800" i="1" dirty="0">
              <a:solidFill>
                <a:schemeClr val="dk1"/>
              </a:solidFill>
              <a:latin typeface="Lustria"/>
              <a:ea typeface="Lustria"/>
              <a:cs typeface="Lustria"/>
              <a:sym typeface="Lustria"/>
            </a:endParaRPr>
          </a:p>
        </p:txBody>
      </p:sp>
      <p:sp>
        <p:nvSpPr>
          <p:cNvPr id="760" name="Google Shape;760;p57"/>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latin typeface="Lustria"/>
                <a:ea typeface="Lustria"/>
                <a:cs typeface="Lustria"/>
                <a:sym typeface="Lustria"/>
              </a:rPr>
              <a:t>Toxic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Breakdown</a:t>
            </a:r>
            <a:endParaRPr sz="1800" i="1" dirty="0">
              <a:solidFill>
                <a:schemeClr val="dk1"/>
              </a:solidFill>
              <a:latin typeface="Lustria"/>
              <a:ea typeface="Lustria"/>
              <a:cs typeface="Lustria"/>
              <a:sym typeface="Lustria"/>
            </a:endParaRPr>
          </a:p>
        </p:txBody>
      </p:sp>
      <p:sp>
        <p:nvSpPr>
          <p:cNvPr id="761" name="Google Shape;761;p57"/>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Mild/Moderate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Optimum</a:t>
            </a:r>
            <a:endParaRPr sz="1800" i="1" dirty="0">
              <a:solidFill>
                <a:schemeClr val="dk1"/>
              </a:solidFill>
              <a:latin typeface="Lustria"/>
              <a:ea typeface="Lustria"/>
              <a:cs typeface="Lustria"/>
              <a:sym typeface="Lustria"/>
            </a:endParaRPr>
          </a:p>
        </p:txBody>
      </p:sp>
      <p:sp>
        <p:nvSpPr>
          <p:cNvPr id="762" name="Google Shape;762;p57"/>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Lustria"/>
                <a:ea typeface="Lustria"/>
                <a:cs typeface="Lustria"/>
                <a:sym typeface="Lustria"/>
              </a:rPr>
              <a:t>Low/No Stress:</a:t>
            </a:r>
            <a:endParaRPr dirty="0"/>
          </a:p>
          <a:p>
            <a:pPr marL="0" marR="0" lvl="0" indent="0" algn="ctr" rtl="0">
              <a:spcBef>
                <a:spcPts val="0"/>
              </a:spcBef>
              <a:spcAft>
                <a:spcPts val="0"/>
              </a:spcAft>
              <a:buNone/>
            </a:pPr>
            <a:r>
              <a:rPr lang="en-US" sz="1800" i="1" dirty="0">
                <a:solidFill>
                  <a:schemeClr val="dk1"/>
                </a:solidFill>
                <a:latin typeface="Lustria"/>
                <a:ea typeface="Lustria"/>
                <a:cs typeface="Lustria"/>
                <a:sym typeface="Lustria"/>
              </a:rPr>
              <a:t>Rest and restore</a:t>
            </a:r>
            <a:endParaRPr sz="1800" i="1" dirty="0">
              <a:solidFill>
                <a:schemeClr val="dk1"/>
              </a:solidFill>
              <a:latin typeface="Lustria"/>
              <a:ea typeface="Lustria"/>
              <a:cs typeface="Lustria"/>
              <a:sym typeface="Lustria"/>
            </a:endParaRPr>
          </a:p>
        </p:txBody>
      </p:sp>
      <p:grpSp>
        <p:nvGrpSpPr>
          <p:cNvPr id="2" name="Group 1"/>
          <p:cNvGrpSpPr/>
          <p:nvPr/>
        </p:nvGrpSpPr>
        <p:grpSpPr>
          <a:xfrm>
            <a:off x="5759516" y="1715051"/>
            <a:ext cx="4879353" cy="3079104"/>
            <a:chOff x="5759516" y="1715051"/>
            <a:chExt cx="4879353" cy="3079104"/>
          </a:xfrm>
        </p:grpSpPr>
        <p:sp>
          <p:nvSpPr>
            <p:cNvPr id="764" name="Google Shape;764;p57"/>
            <p:cNvSpPr/>
            <p:nvPr/>
          </p:nvSpPr>
          <p:spPr>
            <a:xfrm rot="5400000">
              <a:off x="5466007" y="2015664"/>
              <a:ext cx="1221546" cy="620320"/>
            </a:xfrm>
            <a:prstGeom prst="chevron">
              <a:avLst>
                <a:gd name="adj" fmla="val 5000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5" name="Google Shape;765;p57"/>
            <p:cNvSpPr txBox="1"/>
            <p:nvPr/>
          </p:nvSpPr>
          <p:spPr>
            <a:xfrm>
              <a:off x="5766621" y="2142591"/>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66" name="Google Shape;766;p57"/>
            <p:cNvSpPr/>
            <p:nvPr/>
          </p:nvSpPr>
          <p:spPr>
            <a:xfrm rot="5400000">
              <a:off x="8115902" y="2049"/>
              <a:ext cx="794005" cy="4251929"/>
            </a:xfrm>
            <a:prstGeom prst="round2SameRect">
              <a:avLst>
                <a:gd name="adj1" fmla="val 16667"/>
                <a:gd name="adj2" fmla="val 0"/>
              </a:avLst>
            </a:prstGeom>
            <a:solidFill>
              <a:srgbClr val="FF0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7" name="Google Shape;767;p57"/>
            <p:cNvSpPr txBox="1"/>
            <p:nvPr/>
          </p:nvSpPr>
          <p:spPr>
            <a:xfrm>
              <a:off x="6386941" y="176977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Stress is community property and therefore…</a:t>
              </a:r>
              <a:endParaRPr sz="1800" b="1" i="0" u="none" strike="noStrike" cap="none" dirty="0">
                <a:solidFill>
                  <a:schemeClr val="lt1"/>
                </a:solidFill>
                <a:latin typeface="Lustria"/>
                <a:ea typeface="Lustria"/>
                <a:cs typeface="Lustria"/>
                <a:sym typeface="Lustria"/>
              </a:endParaRPr>
            </a:p>
          </p:txBody>
        </p:sp>
        <p:sp>
          <p:nvSpPr>
            <p:cNvPr id="768" name="Google Shape;768;p57"/>
            <p:cNvSpPr/>
            <p:nvPr/>
          </p:nvSpPr>
          <p:spPr>
            <a:xfrm rot="5400000">
              <a:off x="5466007" y="2944443"/>
              <a:ext cx="1221546" cy="620320"/>
            </a:xfrm>
            <a:prstGeom prst="chevron">
              <a:avLst>
                <a:gd name="adj" fmla="val 5000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9" name="Google Shape;769;p57"/>
            <p:cNvSpPr txBox="1"/>
            <p:nvPr/>
          </p:nvSpPr>
          <p:spPr>
            <a:xfrm>
              <a:off x="5766621" y="3071370"/>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0" name="Google Shape;770;p57"/>
            <p:cNvSpPr/>
            <p:nvPr/>
          </p:nvSpPr>
          <p:spPr>
            <a:xfrm rot="5400000">
              <a:off x="8115902" y="914868"/>
              <a:ext cx="794005" cy="4251929"/>
            </a:xfrm>
            <a:prstGeom prst="round2SameRect">
              <a:avLst>
                <a:gd name="adj1" fmla="val 16667"/>
                <a:gd name="adj2" fmla="val 0"/>
              </a:avLst>
            </a:prstGeom>
            <a:solidFill>
              <a:srgbClr val="FFC000"/>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1" name="Google Shape;771;p57"/>
            <p:cNvSpPr txBox="1"/>
            <p:nvPr/>
          </p:nvSpPr>
          <p:spPr>
            <a:xfrm>
              <a:off x="6386941" y="2682590"/>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Everyone has some responsibility for the success of others because…</a:t>
              </a:r>
              <a:endParaRPr sz="1800" b="1" i="0" u="none" strike="noStrike" cap="none" dirty="0">
                <a:solidFill>
                  <a:schemeClr val="lt1"/>
                </a:solidFill>
                <a:latin typeface="Lustria"/>
                <a:ea typeface="Lustria"/>
                <a:cs typeface="Lustria"/>
                <a:sym typeface="Lustria"/>
              </a:endParaRPr>
            </a:p>
          </p:txBody>
        </p:sp>
        <p:sp>
          <p:nvSpPr>
            <p:cNvPr id="772" name="Google Shape;772;p57"/>
            <p:cNvSpPr/>
            <p:nvPr/>
          </p:nvSpPr>
          <p:spPr>
            <a:xfrm rot="5400000">
              <a:off x="5466007" y="3873222"/>
              <a:ext cx="1221546" cy="620320"/>
            </a:xfrm>
            <a:prstGeom prst="chevron">
              <a:avLst>
                <a:gd name="adj" fmla="val 50000"/>
              </a:avLst>
            </a:prstGeom>
            <a:solidFill>
              <a:srgbClr val="85D9C5"/>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3" name="Google Shape;773;p57"/>
            <p:cNvSpPr txBox="1"/>
            <p:nvPr/>
          </p:nvSpPr>
          <p:spPr>
            <a:xfrm>
              <a:off x="5759516" y="4264937"/>
              <a:ext cx="620320" cy="36646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endParaRPr sz="1800" dirty="0">
                <a:solidFill>
                  <a:schemeClr val="lt1"/>
                </a:solidFill>
                <a:latin typeface="Lustria"/>
                <a:ea typeface="Lustria"/>
                <a:cs typeface="Lustria"/>
                <a:sym typeface="Lustria"/>
              </a:endParaRPr>
            </a:p>
          </p:txBody>
        </p:sp>
        <p:sp>
          <p:nvSpPr>
            <p:cNvPr id="774" name="Google Shape;774;p57"/>
            <p:cNvSpPr/>
            <p:nvPr/>
          </p:nvSpPr>
          <p:spPr>
            <a:xfrm rot="5400000">
              <a:off x="8115902" y="1843647"/>
              <a:ext cx="794005" cy="4251929"/>
            </a:xfrm>
            <a:prstGeom prst="round2SameRect">
              <a:avLst>
                <a:gd name="adj1" fmla="val 16667"/>
                <a:gd name="adj2" fmla="val 0"/>
              </a:avLst>
            </a:prstGeom>
            <a:solidFill>
              <a:srgbClr val="93D1FF"/>
            </a:solidFill>
            <a:ln w="1587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5" name="Google Shape;775;p57"/>
            <p:cNvSpPr txBox="1"/>
            <p:nvPr/>
          </p:nvSpPr>
          <p:spPr>
            <a:xfrm>
              <a:off x="6386941" y="3611369"/>
              <a:ext cx="4223810" cy="716483"/>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lt1"/>
                </a:buClr>
                <a:buSzPts val="1800"/>
                <a:buFont typeface="Lustria"/>
                <a:buChar char="•"/>
              </a:pPr>
              <a:r>
                <a:rPr lang="en-US" sz="1800" b="1" i="0" u="none" strike="noStrike" cap="none" dirty="0">
                  <a:solidFill>
                    <a:schemeClr val="lt1"/>
                  </a:solidFill>
                  <a:latin typeface="Lustria"/>
                  <a:ea typeface="Lustria"/>
                  <a:cs typeface="Lustria"/>
                  <a:sym typeface="Lustria"/>
                </a:rPr>
                <a:t>Connections moderate stress</a:t>
              </a:r>
              <a:endParaRPr sz="1800" b="1" i="0" u="none" strike="noStrike" cap="none" dirty="0">
                <a:solidFill>
                  <a:schemeClr val="lt1"/>
                </a:solidFill>
                <a:latin typeface="Lustria"/>
                <a:ea typeface="Lustria"/>
                <a:cs typeface="Lustria"/>
                <a:sym typeface="Lustria"/>
              </a:endParaRPr>
            </a:p>
          </p:txBody>
        </p:sp>
      </p:grpSp>
      <p:sp>
        <p:nvSpPr>
          <p:cNvPr id="776" name="Google Shape;776;p57"/>
          <p:cNvSpPr/>
          <p:nvPr/>
        </p:nvSpPr>
        <p:spPr>
          <a:xfrm>
            <a:off x="1117386" y="5051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The amount of energy in your body</a:t>
            </a:r>
            <a:endParaRPr sz="2400" b="1" dirty="0">
              <a:solidFill>
                <a:schemeClr val="lt1"/>
              </a:solidFill>
              <a:latin typeface="Lustria"/>
              <a:ea typeface="Lustria"/>
              <a:cs typeface="Lustria"/>
              <a:sym typeface="Lustria"/>
            </a:endParaRPr>
          </a:p>
        </p:txBody>
      </p:sp>
      <p:sp>
        <p:nvSpPr>
          <p:cNvPr id="777" name="Google Shape;777;p57"/>
          <p:cNvSpPr/>
          <p:nvPr/>
        </p:nvSpPr>
        <p:spPr>
          <a:xfrm>
            <a:off x="1117386" y="5049640"/>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Objective &gt; Subjective</a:t>
            </a:r>
            <a:endParaRPr sz="2400" b="1" dirty="0">
              <a:solidFill>
                <a:schemeClr val="lt1"/>
              </a:solidFill>
              <a:latin typeface="Lustria"/>
              <a:ea typeface="Lustria"/>
              <a:cs typeface="Lustria"/>
              <a:sym typeface="Lustria"/>
            </a:endParaRPr>
          </a:p>
        </p:txBody>
      </p:sp>
      <p:sp>
        <p:nvSpPr>
          <p:cNvPr id="778" name="Google Shape;778;p57"/>
          <p:cNvSpPr/>
          <p:nvPr/>
        </p:nvSpPr>
        <p:spPr>
          <a:xfrm>
            <a:off x="1117386" y="5058981"/>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Implicit Bias</a:t>
            </a:r>
            <a:endParaRPr sz="2400" b="1" dirty="0">
              <a:solidFill>
                <a:schemeClr val="lt1"/>
              </a:solidFill>
              <a:latin typeface="Lustria"/>
              <a:ea typeface="Lustria"/>
              <a:cs typeface="Lustria"/>
              <a:sym typeface="Lustria"/>
            </a:endParaRPr>
          </a:p>
        </p:txBody>
      </p:sp>
      <p:sp>
        <p:nvSpPr>
          <p:cNvPr id="779" name="Google Shape;779;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Lustria"/>
                <a:ea typeface="Lustria"/>
                <a:cs typeface="Lustria"/>
                <a:sym typeface="Lustria"/>
              </a:rPr>
              <a:t>Stress is </a:t>
            </a:r>
            <a:r>
              <a:rPr lang="en-US" sz="2400" b="1" i="1" dirty="0">
                <a:solidFill>
                  <a:schemeClr val="lt1"/>
                </a:solidFill>
                <a:latin typeface="Lustria"/>
                <a:ea typeface="Lustria"/>
                <a:cs typeface="Lustria"/>
                <a:sym typeface="Lustria"/>
              </a:rPr>
              <a:t>Contagious…</a:t>
            </a:r>
            <a:endParaRPr sz="2400" b="1" i="1" dirty="0">
              <a:solidFill>
                <a:schemeClr val="lt1"/>
              </a:solidFill>
              <a:latin typeface="Lustria"/>
              <a:ea typeface="Lustria"/>
              <a:cs typeface="Lustria"/>
              <a:sym typeface="Lustria"/>
            </a:endParaRPr>
          </a:p>
        </p:txBody>
      </p:sp>
      <p:sp>
        <p:nvSpPr>
          <p:cNvPr id="780" name="Google Shape;780;p57"/>
          <p:cNvSpPr/>
          <p:nvPr/>
        </p:nvSpPr>
        <p:spPr>
          <a:xfrm>
            <a:off x="1117386" y="5052276"/>
            <a:ext cx="9980376" cy="756827"/>
          </a:xfrm>
          <a:prstGeom prst="stripedRightArrow">
            <a:avLst>
              <a:gd name="adj1" fmla="val 50000"/>
              <a:gd name="adj2" fmla="val 50000"/>
            </a:avLst>
          </a:prstGeom>
          <a:gradFill>
            <a:gsLst>
              <a:gs pos="0">
                <a:srgbClr val="FF0000"/>
              </a:gs>
              <a:gs pos="26000">
                <a:srgbClr val="FFC000"/>
              </a:gs>
              <a:gs pos="49000">
                <a:srgbClr val="FFFF00"/>
              </a:gs>
              <a:gs pos="79000">
                <a:srgbClr val="00B050"/>
              </a:gs>
              <a:gs pos="100000">
                <a:srgbClr val="0070C0"/>
              </a:gs>
            </a:gsLst>
            <a:lin ang="108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chemeClr val="lt1"/>
                </a:solidFill>
                <a:latin typeface="Lustria"/>
                <a:ea typeface="Lustria"/>
                <a:cs typeface="Lustria"/>
                <a:sym typeface="Lustria"/>
              </a:rPr>
              <a:t>…but so is </a:t>
            </a:r>
            <a:r>
              <a:rPr lang="en-US" sz="2400" b="1" i="1" dirty="0">
                <a:solidFill>
                  <a:schemeClr val="lt1"/>
                </a:solidFill>
                <a:latin typeface="Lustria"/>
                <a:ea typeface="Lustria"/>
                <a:cs typeface="Lustria"/>
                <a:sym typeface="Lustria"/>
              </a:rPr>
              <a:t>Calm.</a:t>
            </a:r>
            <a:endParaRPr sz="2400" b="1" i="1" dirty="0">
              <a:solidFill>
                <a:schemeClr val="lt1"/>
              </a:solidFill>
              <a:latin typeface="Lustria"/>
              <a:ea typeface="Lustria"/>
              <a:cs typeface="Lustria"/>
              <a:sym typeface="Lustria"/>
            </a:endParaRPr>
          </a:p>
        </p:txBody>
      </p:sp>
      <p:sp>
        <p:nvSpPr>
          <p:cNvPr id="781" name="Google Shape;781;p57"/>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The Stress Continuum</a:t>
            </a:r>
            <a:endParaRPr sz="5400" dirty="0">
              <a:latin typeface="Lustria"/>
              <a:ea typeface="Lustria"/>
              <a:cs typeface="Lustria"/>
              <a:sym typeface="Lustria"/>
            </a:endParaRPr>
          </a:p>
        </p:txBody>
      </p:sp>
    </p:spTree>
    <p:extLst>
      <p:ext uri="{BB962C8B-B14F-4D97-AF65-F5344CB8AC3E}">
        <p14:creationId xmlns:p14="http://schemas.microsoft.com/office/powerpoint/2010/main" val="13189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76"/>
                                        </p:tgtEl>
                                        <p:attrNameLst>
                                          <p:attrName>style.visibility</p:attrName>
                                        </p:attrNameLst>
                                      </p:cBhvr>
                                      <p:to>
                                        <p:strVal val="visible"/>
                                      </p:to>
                                    </p:set>
                                    <p:animEffect transition="in" filter="fade">
                                      <p:cBhvr>
                                        <p:cTn id="14" dur="2750"/>
                                        <p:tgtEl>
                                          <p:spTgt spid="77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77"/>
                                        </p:tgtEl>
                                        <p:attrNameLst>
                                          <p:attrName>style.visibility</p:attrName>
                                        </p:attrNameLst>
                                      </p:cBhvr>
                                      <p:to>
                                        <p:strVal val="visible"/>
                                      </p:to>
                                    </p:set>
                                    <p:animEffect transition="in" filter="fade">
                                      <p:cBhvr>
                                        <p:cTn id="19" dur="2750"/>
                                        <p:tgtEl>
                                          <p:spTgt spid="77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8"/>
                                        </p:tgtEl>
                                        <p:attrNameLst>
                                          <p:attrName>style.visibility</p:attrName>
                                        </p:attrNameLst>
                                      </p:cBhvr>
                                      <p:to>
                                        <p:strVal val="visible"/>
                                      </p:to>
                                    </p:set>
                                    <p:animEffect transition="in" filter="fade">
                                      <p:cBhvr>
                                        <p:cTn id="24" dur="2750"/>
                                        <p:tgtEl>
                                          <p:spTgt spid="7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9"/>
                                        </p:tgtEl>
                                        <p:attrNameLst>
                                          <p:attrName>style.visibility</p:attrName>
                                        </p:attrNameLst>
                                      </p:cBhvr>
                                      <p:to>
                                        <p:strVal val="visible"/>
                                      </p:to>
                                    </p:set>
                                    <p:animEffect transition="in" filter="fade">
                                      <p:cBhvr>
                                        <p:cTn id="29" dur="2750"/>
                                        <p:tgtEl>
                                          <p:spTgt spid="77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80"/>
                                        </p:tgtEl>
                                        <p:attrNameLst>
                                          <p:attrName>style.visibility</p:attrName>
                                        </p:attrNameLst>
                                      </p:cBhvr>
                                      <p:to>
                                        <p:strVal val="visible"/>
                                      </p:to>
                                    </p:set>
                                    <p:animEffect transition="in" filter="fade">
                                      <p:cBhvr>
                                        <p:cTn id="34" dur="2750"/>
                                        <p:tgtEl>
                                          <p:spTgt spid="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152399" y="41252"/>
            <a:ext cx="12192000" cy="1398663"/>
          </a:xfrm>
          <a:solidFill>
            <a:schemeClr val="accent6">
              <a:lumMod val="75000"/>
            </a:schemeClr>
          </a:solidFill>
        </p:spPr>
        <p:txBody>
          <a:bodyPr>
            <a:normAutofit/>
          </a:bodyPr>
          <a:lstStyle/>
          <a:p>
            <a:r>
              <a:rPr lang="en-US" dirty="0"/>
              <a:t>2. Stress is a primary mediator of performance…</a:t>
            </a:r>
            <a:br>
              <a:rPr lang="en-US" dirty="0"/>
            </a:br>
            <a:endParaRPr lang="en-US" dirty="0"/>
          </a:p>
        </p:txBody>
      </p:sp>
      <p:sp>
        <p:nvSpPr>
          <p:cNvPr id="3" name="Content Placeholder 2"/>
          <p:cNvSpPr>
            <a:spLocks noGrp="1"/>
          </p:cNvSpPr>
          <p:nvPr>
            <p:ph idx="1"/>
          </p:nvPr>
        </p:nvSpPr>
        <p:spPr>
          <a:xfrm>
            <a:off x="152400" y="1044977"/>
            <a:ext cx="11827164" cy="5219970"/>
          </a:xfrm>
          <a:ln>
            <a:solidFill>
              <a:schemeClr val="accent6">
                <a:lumMod val="75000"/>
              </a:schemeClr>
            </a:solidFill>
          </a:ln>
        </p:spPr>
        <p:txBody>
          <a:bodyPr>
            <a:normAutofit/>
          </a:bodyPr>
          <a:lstStyle/>
          <a:p>
            <a:pPr marL="551250" indent="-514350" algn="ctr">
              <a:buFont typeface="+mj-lt"/>
              <a:buAutoNum type="arabicPeriod" startAt="2"/>
            </a:pPr>
            <a:endParaRPr lang="en-US" sz="3200" dirty="0"/>
          </a:p>
          <a:p>
            <a:pPr marL="36900" indent="0" algn="ctr">
              <a:buNone/>
            </a:pPr>
            <a:r>
              <a:rPr lang="en-US" sz="3200" dirty="0"/>
              <a:t> </a:t>
            </a:r>
          </a:p>
        </p:txBody>
      </p:sp>
      <p:graphicFrame>
        <p:nvGraphicFramePr>
          <p:cNvPr id="4" name="Diagram 3"/>
          <p:cNvGraphicFramePr/>
          <p:nvPr>
            <p:extLst/>
          </p:nvPr>
        </p:nvGraphicFramePr>
        <p:xfrm>
          <a:off x="5283200" y="1854200"/>
          <a:ext cx="4419600" cy="42329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407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6"/>
            <a:ext cx="12192000" cy="1352807"/>
          </a:xfrm>
          <a:solidFill>
            <a:schemeClr val="accent6">
              <a:lumMod val="75000"/>
            </a:schemeClr>
          </a:solidFill>
        </p:spPr>
        <p:txBody>
          <a:bodyPr>
            <a:normAutofit fontScale="90000"/>
          </a:bodyPr>
          <a:lstStyle/>
          <a:p>
            <a:br>
              <a:rPr lang="en-US" dirty="0"/>
            </a:br>
            <a:r>
              <a:rPr lang="en-US" dirty="0"/>
              <a:t>3. When unregulated, stress injures people, groups and organizations</a:t>
            </a:r>
            <a:br>
              <a:rPr lang="en-US" dirty="0"/>
            </a:br>
            <a:endParaRPr lang="en-US" dirty="0"/>
          </a:p>
        </p:txBody>
      </p:sp>
      <p:sp>
        <p:nvSpPr>
          <p:cNvPr id="3" name="Content Placeholder 2"/>
          <p:cNvSpPr>
            <a:spLocks noGrp="1"/>
          </p:cNvSpPr>
          <p:nvPr>
            <p:ph idx="1"/>
          </p:nvPr>
        </p:nvSpPr>
        <p:spPr>
          <a:xfrm>
            <a:off x="152400" y="1363835"/>
            <a:ext cx="11827164" cy="4427366"/>
          </a:xfrm>
          <a:ln>
            <a:solidFill>
              <a:schemeClr val="accent6">
                <a:lumMod val="75000"/>
              </a:schemeClr>
            </a:solidFill>
          </a:ln>
        </p:spPr>
        <p:txBody>
          <a:bodyPr>
            <a:normAutofit/>
          </a:bodyPr>
          <a:lstStyle/>
          <a:p>
            <a:pPr marL="551250" indent="-514350" algn="ctr">
              <a:buFont typeface="+mj-lt"/>
              <a:buAutoNum type="arabicPeriod" startAt="3"/>
            </a:pPr>
            <a:endParaRPr lang="en-US" sz="3200" dirty="0"/>
          </a:p>
          <a:p>
            <a:pPr marL="551250" indent="-514350" algn="ctr">
              <a:buFont typeface="+mj-lt"/>
              <a:buAutoNum type="arabicPeriod" startAt="3"/>
            </a:pPr>
            <a:endParaRPr lang="en-US" sz="3200" dirty="0"/>
          </a:p>
          <a:p>
            <a:pPr marL="36900" indent="0" algn="ctr">
              <a:buNone/>
            </a:pPr>
            <a:endParaRPr lang="en-US" sz="3200" dirty="0"/>
          </a:p>
        </p:txBody>
      </p:sp>
      <p:pic>
        <p:nvPicPr>
          <p:cNvPr id="5" name="Picture 4">
            <a:extLst>
              <a:ext uri="{FF2B5EF4-FFF2-40B4-BE49-F238E27FC236}">
                <a16:creationId xmlns:a16="http://schemas.microsoft.com/office/drawing/2014/main" id="{1F8B5754-FE33-4A95-A748-A9B528AB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5237" y="1762703"/>
            <a:ext cx="7695028" cy="3658860"/>
          </a:xfrm>
          <a:prstGeom prst="rect">
            <a:avLst/>
          </a:prstGeom>
        </p:spPr>
      </p:pic>
    </p:spTree>
    <p:extLst>
      <p:ext uri="{BB962C8B-B14F-4D97-AF65-F5344CB8AC3E}">
        <p14:creationId xmlns:p14="http://schemas.microsoft.com/office/powerpoint/2010/main" val="27089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p>
            <a:r>
              <a:rPr lang="en-US" dirty="0"/>
              <a:t>4. Biases, reduced self-care and blame.</a:t>
            </a:r>
          </a:p>
        </p:txBody>
      </p:sp>
      <p:pic>
        <p:nvPicPr>
          <p:cNvPr id="7" name="Content Placeholder 6">
            <a:extLst>
              <a:ext uri="{FF2B5EF4-FFF2-40B4-BE49-F238E27FC236}">
                <a16:creationId xmlns:a16="http://schemas.microsoft.com/office/drawing/2014/main" id="{B7648BA9-9CF2-43C0-8A21-EC2F1DE6F3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5488" y="1580050"/>
            <a:ext cx="8143701" cy="4800600"/>
          </a:xfrm>
        </p:spPr>
      </p:pic>
      <p:sp>
        <p:nvSpPr>
          <p:cNvPr id="3" name="Rectangle 2"/>
          <p:cNvSpPr/>
          <p:nvPr/>
        </p:nvSpPr>
        <p:spPr>
          <a:xfrm>
            <a:off x="1805489" y="1580050"/>
            <a:ext cx="8143701"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900" algn="ctr"/>
            <a:r>
              <a:rPr lang="en-US" sz="3200" dirty="0"/>
              <a:t>4. As stress increases there is a greater focus on “what to do” with clients  and less focus on our  beliefs and biases  about kids who struggle, and ways to reduce </a:t>
            </a:r>
            <a:r>
              <a:rPr lang="en-US" sz="3200" b="1" u="sng" dirty="0">
                <a:solidFill>
                  <a:schemeClr val="bg1"/>
                </a:solidFill>
              </a:rPr>
              <a:t>our</a:t>
            </a:r>
            <a:r>
              <a:rPr lang="en-US" sz="3200" dirty="0"/>
              <a:t> stress</a:t>
            </a:r>
          </a:p>
          <a:p>
            <a:pPr marL="36900" algn="ctr"/>
            <a:endParaRPr lang="en-US" sz="3200" dirty="0"/>
          </a:p>
          <a:p>
            <a:pPr algn="ctr"/>
            <a:r>
              <a:rPr lang="en-US" sz="3200" dirty="0"/>
              <a:t>Blame and shame (e.g. gossip, put downs, complaints)…</a:t>
            </a:r>
          </a:p>
          <a:p>
            <a:pPr marL="450000" lvl="1" algn="ctr"/>
            <a:r>
              <a:rPr lang="en-US" sz="3000" dirty="0"/>
              <a:t> …which is a way to gain control, and</a:t>
            </a:r>
          </a:p>
          <a:p>
            <a:pPr marL="36900" algn="ctr"/>
            <a:r>
              <a:rPr lang="en-US" sz="3200" dirty="0"/>
              <a:t>…A way to discharge pain/discomfort</a:t>
            </a:r>
          </a:p>
        </p:txBody>
      </p:sp>
    </p:spTree>
    <p:extLst>
      <p:ext uri="{BB962C8B-B14F-4D97-AF65-F5344CB8AC3E}">
        <p14:creationId xmlns:p14="http://schemas.microsoft.com/office/powerpoint/2010/main" val="15060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
        <p:nvSpPr>
          <p:cNvPr id="22" name="TextBox 21"/>
          <p:cNvSpPr txBox="1"/>
          <p:nvPr/>
        </p:nvSpPr>
        <p:spPr>
          <a:xfrm>
            <a:off x="571500" y="6430546"/>
            <a:ext cx="2362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2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a:p>
            <a:pPr marL="342900" marR="0" lvl="0" indent="-342900" algn="l" defTabSz="457200" rtl="0" eaLnBrk="1" fontAlgn="auto" latinLnBrk="0" hangingPunct="1">
              <a:lnSpc>
                <a:spcPct val="150000"/>
              </a:lnSpc>
              <a:spcBef>
                <a:spcPct val="0"/>
              </a:spcBef>
              <a:spcAft>
                <a:spcPts val="600"/>
              </a:spcAft>
              <a:buClrTx/>
              <a:buSzTx/>
              <a:buFont typeface="+mj-lt"/>
              <a:buAutoNum type="arabicPeriod"/>
              <a:tabLst/>
              <a:defRPr/>
            </a:pPr>
            <a:endParaRPr kumimoji="0" lang="en-US" sz="16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cs typeface="Times New Roman" panose="02020603050405020304" pitchFamily="18" charset="0"/>
            </a:endParaRPr>
          </a:p>
        </p:txBody>
      </p:sp>
      <p:sp>
        <p:nvSpPr>
          <p:cNvPr id="2" name="Title 1"/>
          <p:cNvSpPr>
            <a:spLocks noGrp="1"/>
          </p:cNvSpPr>
          <p:nvPr>
            <p:ph type="title"/>
          </p:nvPr>
        </p:nvSpPr>
        <p:spPr>
          <a:xfrm>
            <a:off x="0" y="11027"/>
            <a:ext cx="12192000" cy="970450"/>
          </a:xfrm>
          <a:solidFill>
            <a:schemeClr val="accent6">
              <a:lumMod val="75000"/>
            </a:schemeClr>
          </a:solidFill>
        </p:spPr>
        <p:txBody>
          <a:bodyPr>
            <a:normAutofit/>
          </a:bodyPr>
          <a:lstStyle/>
          <a:p>
            <a:r>
              <a:rPr lang="en-US" dirty="0"/>
              <a:t>Consequences of Unregulated Stress</a:t>
            </a:r>
          </a:p>
        </p:txBody>
      </p:sp>
      <p:sp>
        <p:nvSpPr>
          <p:cNvPr id="3" name="Content Placeholder 2"/>
          <p:cNvSpPr>
            <a:spLocks noGrp="1"/>
          </p:cNvSpPr>
          <p:nvPr>
            <p:ph idx="1"/>
          </p:nvPr>
        </p:nvSpPr>
        <p:spPr>
          <a:xfrm>
            <a:off x="152400" y="1363834"/>
            <a:ext cx="11827164" cy="4828510"/>
          </a:xfrm>
          <a:ln>
            <a:solidFill>
              <a:schemeClr val="accent1"/>
            </a:solidFill>
          </a:ln>
        </p:spPr>
        <p:txBody>
          <a:bodyPr>
            <a:normAutofit/>
          </a:bodyPr>
          <a:lstStyle/>
          <a:p>
            <a:pPr marL="36900" indent="0">
              <a:buNone/>
            </a:pPr>
            <a:endParaRPr lang="en-US" sz="3200" dirty="0"/>
          </a:p>
          <a:p>
            <a:pPr marL="551250" indent="-514350" algn="ctr">
              <a:buFont typeface="+mj-lt"/>
              <a:buAutoNum type="arabicPeriod"/>
            </a:pPr>
            <a:endParaRPr lang="en-US" sz="3200" dirty="0"/>
          </a:p>
          <a:p>
            <a:pPr marL="551250" indent="-514350" algn="ctr">
              <a:buFont typeface="+mj-lt"/>
              <a:buAutoNum type="arabicPeriod"/>
            </a:pPr>
            <a:r>
              <a:rPr lang="en-US" sz="3200" dirty="0">
                <a:effectLst/>
              </a:rPr>
              <a:t>Learned Helplessness</a:t>
            </a:r>
          </a:p>
          <a:p>
            <a:pPr marL="551250" indent="-514350" algn="ctr">
              <a:buFont typeface="+mj-lt"/>
              <a:buAutoNum type="arabicPeriod"/>
            </a:pPr>
            <a:r>
              <a:rPr lang="en-US" sz="3200" dirty="0">
                <a:effectLst/>
              </a:rPr>
              <a:t>Lack of Creativity</a:t>
            </a:r>
          </a:p>
          <a:p>
            <a:pPr marL="551250" indent="-514350" algn="ctr">
              <a:buFont typeface="+mj-lt"/>
              <a:buAutoNum type="arabicPeriod"/>
            </a:pPr>
            <a:r>
              <a:rPr lang="en-US" sz="3200" dirty="0">
                <a:effectLst/>
              </a:rPr>
              <a:t>Not working together</a:t>
            </a:r>
          </a:p>
          <a:p>
            <a:pPr marL="551250" indent="-514350" algn="ctr">
              <a:buFont typeface="+mj-lt"/>
              <a:buAutoNum type="arabicPeriod"/>
            </a:pPr>
            <a:r>
              <a:rPr lang="en-US" sz="3200" dirty="0">
                <a:effectLst/>
              </a:rPr>
              <a:t>Low frustration tolerance</a:t>
            </a:r>
          </a:p>
          <a:p>
            <a:pPr marL="551250" indent="-514350" algn="ctr">
              <a:buFont typeface="+mj-lt"/>
              <a:buAutoNum type="arabicPeriod"/>
            </a:pPr>
            <a:r>
              <a:rPr lang="en-US" sz="3200" dirty="0">
                <a:effectLst/>
              </a:rPr>
              <a:t>Ignoring the obvious</a:t>
            </a:r>
          </a:p>
          <a:p>
            <a:pPr marL="551250" indent="-514350" algn="ctr">
              <a:buFont typeface="+mj-lt"/>
              <a:buAutoNum type="arabicPeriod"/>
            </a:pPr>
            <a:endParaRPr lang="en-US" sz="3200" dirty="0">
              <a:effectLst/>
            </a:endParaRPr>
          </a:p>
          <a:p>
            <a:pPr marL="551250" indent="-514350" algn="ctr">
              <a:buFont typeface="+mj-lt"/>
              <a:buAutoNum type="arabicPeriod"/>
            </a:pPr>
            <a:endParaRPr lang="en-US" sz="3200" dirty="0">
              <a:effectLst/>
            </a:endParaRPr>
          </a:p>
        </p:txBody>
      </p:sp>
      <p:sp>
        <p:nvSpPr>
          <p:cNvPr id="5" name="Rectangle 4"/>
          <p:cNvSpPr/>
          <p:nvPr/>
        </p:nvSpPr>
        <p:spPr>
          <a:xfrm>
            <a:off x="5912544" y="1379835"/>
            <a:ext cx="316112"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dirty="0">
                <a:ln/>
                <a:solidFill>
                  <a:schemeClr val="accent6">
                    <a:lumMod val="60000"/>
                    <a:lumOff val="40000"/>
                  </a:schemeClr>
                </a:solidFill>
              </a:rPr>
              <a:t> </a:t>
            </a:r>
          </a:p>
        </p:txBody>
      </p:sp>
      <p:sp>
        <p:nvSpPr>
          <p:cNvPr id="4" name="Double Wave 3"/>
          <p:cNvSpPr/>
          <p:nvPr/>
        </p:nvSpPr>
        <p:spPr>
          <a:xfrm>
            <a:off x="701581" y="1367135"/>
            <a:ext cx="10788852" cy="1226939"/>
          </a:xfrm>
          <a:prstGeom prst="doubleWave">
            <a:avLst/>
          </a:prstGeom>
          <a:noFill/>
        </p:spPr>
        <p:txBody>
          <a:bodyPr wrap="none" lIns="91440" tIns="45720" rIns="91440" bIns="45720">
            <a:spAutoFit/>
          </a:bodyPr>
          <a:lstStyle/>
          <a:p>
            <a:pPr algn="ctr"/>
            <a:r>
              <a:rPr lang="en-US" sz="5400" dirty="0">
                <a:ln w="0"/>
                <a:solidFill>
                  <a:srgbClr val="FFC000"/>
                </a:solidFill>
                <a:effectLst>
                  <a:reflection blurRad="6350" stA="53000" endA="300" endPos="35500" dir="5400000" sy="-90000" algn="bl" rotWithShape="0"/>
                </a:effectLst>
              </a:rPr>
              <a:t> Consequence of Unregulated Stress</a:t>
            </a:r>
            <a:endParaRPr lang="en-US" sz="5400" b="0" cap="none" spc="0" dirty="0">
              <a:ln w="0"/>
              <a:solidFill>
                <a:srgbClr val="FFC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553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205955"/>
            <a:ext cx="12192000" cy="652045"/>
            <a:chOff x="0" y="6205955"/>
            <a:chExt cx="12192000" cy="652045"/>
          </a:xfrm>
        </p:grpSpPr>
        <p:sp>
          <p:nvSpPr>
            <p:cNvPr id="6" name="Rectangle 5"/>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sto MT" panose="02040603050505030304"/>
                </a:rPr>
                <a:t>																	</a:t>
              </a:r>
              <a:r>
                <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rPr>
                <a:t>Adapted from “Living on the edge” 2015		 </a:t>
              </a:r>
            </a:p>
          </p:txBody>
        </p:sp>
        <p:sp>
          <p:nvSpPr>
            <p:cNvPr id="7" name="TextBox 6"/>
            <p:cNvSpPr txBox="1"/>
            <p:nvPr/>
          </p:nvSpPr>
          <p:spPr>
            <a:xfrm>
              <a:off x="571500" y="6430547"/>
              <a:ext cx="555498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ADADA"/>
                  </a:solidFill>
                  <a:effectLst/>
                  <a:uLnTx/>
                  <a:uFillTx/>
                  <a:latin typeface="Calisto MT" panose="02040603050505030304"/>
                  <a:ea typeface="+mn-ea"/>
                  <a:cs typeface="+mn-cs"/>
                </a:rPr>
                <a:t>© NFI Vermont 2019</a:t>
              </a:r>
            </a:p>
          </p:txBody>
        </p:sp>
        <p:grpSp>
          <p:nvGrpSpPr>
            <p:cNvPr id="8" name="Group 7"/>
            <p:cNvGrpSpPr/>
            <p:nvPr/>
          </p:nvGrpSpPr>
          <p:grpSpPr>
            <a:xfrm>
              <a:off x="152400" y="6205955"/>
              <a:ext cx="495301" cy="496031"/>
              <a:chOff x="152400" y="6205955"/>
              <a:chExt cx="495301" cy="496031"/>
            </a:xfrm>
          </p:grpSpPr>
          <p:pic>
            <p:nvPicPr>
              <p:cNvPr id="9" name="Picture 2" descr="35[1]"/>
              <p:cNvPicPr>
                <a:picLocks noChangeAspect="1" noChangeArrowheads="1"/>
              </p:cNvPicPr>
              <p:nvPr/>
            </p:nvPicPr>
            <p:blipFill>
              <a:blip r:embed="rId3" cstate="print">
                <a:extLst>
                  <a:ext uri="{28A0092B-C50C-407E-A947-70E740481C1C}">
                    <a14:useLocalDpi xmlns:a14="http://schemas.microsoft.com/office/drawing/2010/main" val="0"/>
                  </a:ext>
                </a:extLst>
              </a:blip>
              <a:srcRect l="11513" t="10632" r="11653" b="9935"/>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Oval 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grpSp>
      </p:grpSp>
      <p:sp>
        <p:nvSpPr>
          <p:cNvPr id="12" name="Title 1"/>
          <p:cNvSpPr txBox="1">
            <a:spLocks/>
          </p:cNvSpPr>
          <p:nvPr/>
        </p:nvSpPr>
        <p:spPr>
          <a:xfrm>
            <a:off x="0" y="13208"/>
            <a:ext cx="12191999" cy="970450"/>
          </a:xfrm>
          <a:prstGeom prst="rect">
            <a:avLst/>
          </a:prstGeom>
          <a:solidFill>
            <a:schemeClr val="accent6">
              <a:lumMod val="75000"/>
            </a:schemeClr>
          </a:solidFill>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Vicarious</a:t>
            </a:r>
            <a:r>
              <a:rPr kumimoji="0" lang="en-US" sz="5400" b="0" i="0" u="none" strike="noStrike" kern="1200" cap="none" spc="0" normalizeH="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rPr>
              <a:t> Impact:   </a:t>
            </a:r>
            <a:endParaRPr kumimoji="0" lang="en-US" sz="5400" b="0" i="0" u="none" strike="noStrike" kern="1200" cap="none" spc="0" normalizeH="0" baseline="0" noProof="0"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uLnTx/>
              <a:uFillTx/>
              <a:latin typeface="Calisto MT" panose="02040603050505030304"/>
              <a:ea typeface="+mj-ea"/>
            </a:endParaRPr>
          </a:p>
        </p:txBody>
      </p:sp>
      <p:sp>
        <p:nvSpPr>
          <p:cNvPr id="15" name="TextBox 14"/>
          <p:cNvSpPr txBox="1"/>
          <p:nvPr/>
        </p:nvSpPr>
        <p:spPr>
          <a:xfrm>
            <a:off x="3533774" y="4953000"/>
            <a:ext cx="157162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Demands</a:t>
            </a:r>
          </a:p>
        </p:txBody>
      </p:sp>
      <p:sp>
        <p:nvSpPr>
          <p:cNvPr id="16" name="TextBox 15"/>
          <p:cNvSpPr txBox="1"/>
          <p:nvPr/>
        </p:nvSpPr>
        <p:spPr>
          <a:xfrm>
            <a:off x="7105649" y="3273338"/>
            <a:ext cx="160225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12123"/>
                </a:solidFill>
                <a:effectLst/>
                <a:uLnTx/>
                <a:uFillTx/>
                <a:latin typeface="Calisto MT" panose="02040603050505030304"/>
                <a:ea typeface="+mn-ea"/>
                <a:cs typeface="+mn-cs"/>
              </a:rPr>
              <a:t>Capacities</a:t>
            </a:r>
          </a:p>
        </p:txBody>
      </p:sp>
      <p:sp>
        <p:nvSpPr>
          <p:cNvPr id="3" name="Pentagon 2"/>
          <p:cNvSpPr/>
          <p:nvPr/>
        </p:nvSpPr>
        <p:spPr>
          <a:xfrm>
            <a:off x="152401" y="2947180"/>
            <a:ext cx="1752598" cy="1211166"/>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Traumatic Exposures</a:t>
            </a:r>
          </a:p>
          <a:p>
            <a:pPr algn="ctr"/>
            <a:r>
              <a:rPr lang="en-US" dirty="0"/>
              <a:t>(Events)</a:t>
            </a:r>
          </a:p>
        </p:txBody>
      </p:sp>
      <p:sp>
        <p:nvSpPr>
          <p:cNvPr id="4" name="Notched Right Arrow 3"/>
          <p:cNvSpPr/>
          <p:nvPr/>
        </p:nvSpPr>
        <p:spPr>
          <a:xfrm>
            <a:off x="1643744" y="2721421"/>
            <a:ext cx="2286000" cy="1737360"/>
          </a:xfrm>
          <a:prstGeom prst="notchedRightArrow">
            <a:avLst/>
          </a:prstGeom>
          <a:gradFill flip="none" rotWithShape="1">
            <a:gsLst>
              <a:gs pos="0">
                <a:srgbClr val="FF0000"/>
              </a:gs>
              <a:gs pos="100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Experiences/Emotions</a:t>
            </a:r>
          </a:p>
        </p:txBody>
      </p:sp>
      <p:sp>
        <p:nvSpPr>
          <p:cNvPr id="14" name="Notched Right Arrow 13"/>
          <p:cNvSpPr/>
          <p:nvPr/>
        </p:nvSpPr>
        <p:spPr>
          <a:xfrm>
            <a:off x="3690256" y="2710540"/>
            <a:ext cx="2286000" cy="1737360"/>
          </a:xfrm>
          <a:prstGeom prst="notchedRightArrow">
            <a:avLst/>
          </a:prstGeom>
          <a:gradFill flip="none" rotWithShape="1">
            <a:gsLst>
              <a:gs pos="36000">
                <a:srgbClr val="FF0000"/>
              </a:gs>
              <a:gs pos="58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Response</a:t>
            </a:r>
          </a:p>
        </p:txBody>
      </p:sp>
      <p:sp>
        <p:nvSpPr>
          <p:cNvPr id="17" name="Right Arrow 16"/>
          <p:cNvSpPr/>
          <p:nvPr/>
        </p:nvSpPr>
        <p:spPr>
          <a:xfrm rot="2578949">
            <a:off x="5399312" y="3951512"/>
            <a:ext cx="2286000" cy="1737360"/>
          </a:xfrm>
          <a:prstGeom prst="rightArrow">
            <a:avLst/>
          </a:prstGeom>
          <a:gradFill flip="none" rotWithShape="1">
            <a:gsLst>
              <a:gs pos="49000">
                <a:srgbClr val="FF0000"/>
              </a:gs>
              <a:gs pos="89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tx1"/>
                </a:solidFill>
              </a:rPr>
              <a:t>Dwell</a:t>
            </a:r>
          </a:p>
          <a:p>
            <a:pPr algn="ctr"/>
            <a:r>
              <a:rPr lang="en-US" sz="1400" dirty="0">
                <a:solidFill>
                  <a:schemeClr val="tx1"/>
                </a:solidFill>
              </a:rPr>
              <a:t>Quell</a:t>
            </a:r>
          </a:p>
          <a:p>
            <a:pPr algn="ctr"/>
            <a:r>
              <a:rPr lang="en-US" sz="1400" dirty="0">
                <a:solidFill>
                  <a:schemeClr val="tx1"/>
                </a:solidFill>
              </a:rPr>
              <a:t>Avoid</a:t>
            </a:r>
          </a:p>
          <a:p>
            <a:pPr algn="ctr"/>
            <a:r>
              <a:rPr lang="en-US" sz="1400" dirty="0">
                <a:solidFill>
                  <a:schemeClr val="tx1"/>
                </a:solidFill>
              </a:rPr>
              <a:t>Maladaptive</a:t>
            </a:r>
          </a:p>
          <a:p>
            <a:pPr algn="ctr"/>
            <a:endParaRPr lang="en-US" dirty="0">
              <a:solidFill>
                <a:schemeClr val="bg2"/>
              </a:solidFill>
            </a:endParaRPr>
          </a:p>
        </p:txBody>
      </p:sp>
      <p:sp>
        <p:nvSpPr>
          <p:cNvPr id="18" name="Right Arrow 17"/>
          <p:cNvSpPr/>
          <p:nvPr/>
        </p:nvSpPr>
        <p:spPr>
          <a:xfrm rot="18876334">
            <a:off x="5421082" y="1513112"/>
            <a:ext cx="2286000" cy="1737360"/>
          </a:xfrm>
          <a:prstGeom prst="rightArrow">
            <a:avLst/>
          </a:prstGeom>
          <a:gradFill flip="none" rotWithShape="1">
            <a:gsLst>
              <a:gs pos="3000">
                <a:srgbClr val="FF0000"/>
              </a:gs>
              <a:gs pos="6000">
                <a:srgbClr val="FF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solidFill>
            </a:endParaRPr>
          </a:p>
          <a:p>
            <a:pPr algn="ctr"/>
            <a:r>
              <a:rPr lang="en-US" sz="1400" dirty="0">
                <a:solidFill>
                  <a:schemeClr val="bg2"/>
                </a:solidFill>
              </a:rPr>
              <a:t> </a:t>
            </a:r>
          </a:p>
          <a:p>
            <a:pPr algn="ctr"/>
            <a:r>
              <a:rPr lang="en-US" sz="1400" dirty="0">
                <a:solidFill>
                  <a:schemeClr val="bg2"/>
                </a:solidFill>
              </a:rPr>
              <a:t> </a:t>
            </a:r>
            <a:r>
              <a:rPr lang="en-US" sz="1400" dirty="0">
                <a:solidFill>
                  <a:schemeClr val="tx1"/>
                </a:solidFill>
              </a:rPr>
              <a:t>Process</a:t>
            </a:r>
          </a:p>
          <a:p>
            <a:pPr algn="ctr"/>
            <a:r>
              <a:rPr lang="en-US" sz="1400" dirty="0">
                <a:solidFill>
                  <a:schemeClr val="tx1"/>
                </a:solidFill>
              </a:rPr>
              <a:t>Evaluate</a:t>
            </a:r>
          </a:p>
          <a:p>
            <a:pPr algn="ctr"/>
            <a:r>
              <a:rPr lang="en-US" sz="1400" dirty="0">
                <a:solidFill>
                  <a:schemeClr val="tx1"/>
                </a:solidFill>
              </a:rPr>
              <a:t>Reflect</a:t>
            </a:r>
          </a:p>
          <a:p>
            <a:pPr algn="ctr"/>
            <a:r>
              <a:rPr lang="en-US" sz="1400" dirty="0">
                <a:solidFill>
                  <a:schemeClr val="tx1"/>
                </a:solidFill>
              </a:rPr>
              <a:t>Structural Support</a:t>
            </a:r>
          </a:p>
          <a:p>
            <a:pPr algn="ctr"/>
            <a:endParaRPr lang="en-US" sz="1400" dirty="0">
              <a:solidFill>
                <a:schemeClr val="tx1"/>
              </a:solidFill>
            </a:endParaRPr>
          </a:p>
          <a:p>
            <a:pPr algn="ctr"/>
            <a:endParaRPr lang="en-US" dirty="0">
              <a:solidFill>
                <a:schemeClr val="bg2"/>
              </a:solidFill>
            </a:endParaRPr>
          </a:p>
        </p:txBody>
      </p:sp>
      <p:sp>
        <p:nvSpPr>
          <p:cNvPr id="11" name="Frame 10"/>
          <p:cNvSpPr/>
          <p:nvPr/>
        </p:nvSpPr>
        <p:spPr>
          <a:xfrm>
            <a:off x="7508298" y="1251858"/>
            <a:ext cx="2405743" cy="1794341"/>
          </a:xfrm>
          <a:prstGeom prst="frame">
            <a:avLst/>
          </a:prstGeom>
          <a:solidFill>
            <a:srgbClr val="FFFF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Resilience/ Posttraumatic </a:t>
            </a:r>
          </a:p>
          <a:p>
            <a:pPr algn="ctr"/>
            <a:r>
              <a:rPr lang="en-US" dirty="0">
                <a:solidFill>
                  <a:schemeClr val="tx1"/>
                </a:solidFill>
              </a:rPr>
              <a:t>Growth</a:t>
            </a:r>
          </a:p>
          <a:p>
            <a:pPr algn="ctr"/>
            <a:r>
              <a:rPr lang="en-US" sz="1100" dirty="0">
                <a:solidFill>
                  <a:schemeClr val="tx1"/>
                </a:solidFill>
              </a:rPr>
              <a:t>“tragic yet inspiring”</a:t>
            </a:r>
          </a:p>
        </p:txBody>
      </p:sp>
      <p:sp>
        <p:nvSpPr>
          <p:cNvPr id="19" name="Frame 18"/>
          <p:cNvSpPr/>
          <p:nvPr/>
        </p:nvSpPr>
        <p:spPr>
          <a:xfrm>
            <a:off x="7508298" y="4279315"/>
            <a:ext cx="2405743" cy="1794341"/>
          </a:xfrm>
          <a:prstGeom prst="frame">
            <a:avLst/>
          </a:prstGeom>
          <a:solidFill>
            <a:srgbClr val="FF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Vicarious Trauma</a:t>
            </a:r>
          </a:p>
          <a:p>
            <a:pPr algn="ctr"/>
            <a:r>
              <a:rPr lang="en-US" dirty="0">
                <a:solidFill>
                  <a:schemeClr val="tx1"/>
                </a:solidFill>
              </a:rPr>
              <a:t>Burnout</a:t>
            </a:r>
          </a:p>
          <a:p>
            <a:pPr algn="ctr"/>
            <a:r>
              <a:rPr lang="en-US" dirty="0">
                <a:solidFill>
                  <a:schemeClr val="tx1"/>
                </a:solidFill>
              </a:rPr>
              <a:t>Empathy Fatigue</a:t>
            </a:r>
          </a:p>
          <a:p>
            <a:pPr algn="ctr"/>
            <a:r>
              <a:rPr lang="en-US" sz="1100" dirty="0">
                <a:solidFill>
                  <a:schemeClr val="tx1"/>
                </a:solidFill>
              </a:rPr>
              <a:t>“tragic and hopeless”</a:t>
            </a:r>
          </a:p>
        </p:txBody>
      </p:sp>
    </p:spTree>
    <p:extLst>
      <p:ext uri="{BB962C8B-B14F-4D97-AF65-F5344CB8AC3E}">
        <p14:creationId xmlns:p14="http://schemas.microsoft.com/office/powerpoint/2010/main" val="25032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animBg="1"/>
      <p:bldP spid="4" grpId="0" animBg="1"/>
      <p:bldP spid="14" grpId="0" animBg="1"/>
      <p:bldP spid="17" grpId="0" animBg="1"/>
      <p:bldP spid="18" grpId="0" animBg="1"/>
      <p:bldP spid="11"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021E-7AA9-4049-B230-88BCF6823CE4}"/>
              </a:ext>
            </a:extLst>
          </p:cNvPr>
          <p:cNvSpPr>
            <a:spLocks noGrp="1"/>
          </p:cNvSpPr>
          <p:nvPr>
            <p:ph type="title"/>
          </p:nvPr>
        </p:nvSpPr>
        <p:spPr>
          <a:solidFill>
            <a:schemeClr val="accent6">
              <a:lumMod val="75000"/>
            </a:schemeClr>
          </a:solidFill>
        </p:spPr>
        <p:txBody>
          <a:bodyPr/>
          <a:lstStyle/>
          <a:p>
            <a:r>
              <a:rPr lang="en-US" dirty="0"/>
              <a:t>School Culture</a:t>
            </a:r>
          </a:p>
        </p:txBody>
      </p:sp>
      <p:sp>
        <p:nvSpPr>
          <p:cNvPr id="3" name="Content Placeholder 2">
            <a:extLst>
              <a:ext uri="{FF2B5EF4-FFF2-40B4-BE49-F238E27FC236}">
                <a16:creationId xmlns:a16="http://schemas.microsoft.com/office/drawing/2014/main" id="{A8FA0D81-06DD-4492-A0E6-FFA6860BDA49}"/>
              </a:ext>
            </a:extLst>
          </p:cNvPr>
          <p:cNvSpPr>
            <a:spLocks noGrp="1"/>
          </p:cNvSpPr>
          <p:nvPr>
            <p:ph idx="1"/>
          </p:nvPr>
        </p:nvSpPr>
        <p:spPr/>
        <p:txBody>
          <a:bodyPr>
            <a:normAutofit/>
          </a:bodyPr>
          <a:lstStyle/>
          <a:p>
            <a:r>
              <a:rPr lang="en-US" sz="2800" dirty="0"/>
              <a:t>Beliefs</a:t>
            </a:r>
          </a:p>
          <a:p>
            <a:r>
              <a:rPr lang="en-US" sz="2800" dirty="0"/>
              <a:t>Perceptions</a:t>
            </a:r>
          </a:p>
          <a:p>
            <a:r>
              <a:rPr lang="en-US" sz="2800" dirty="0"/>
              <a:t>Relationships</a:t>
            </a:r>
          </a:p>
          <a:p>
            <a:r>
              <a:rPr lang="en-US" sz="2800" dirty="0"/>
              <a:t>Attitudes</a:t>
            </a:r>
          </a:p>
          <a:p>
            <a:r>
              <a:rPr lang="en-US" sz="2800" dirty="0"/>
              <a:t>Rules (written and unwritten)</a:t>
            </a:r>
          </a:p>
          <a:p>
            <a:r>
              <a:rPr lang="en-US" sz="2800" dirty="0"/>
              <a:t>Physical and emotional safety</a:t>
            </a:r>
          </a:p>
          <a:p>
            <a:r>
              <a:rPr lang="en-US" sz="2800" dirty="0"/>
              <a:t>Classroom and public spaces</a:t>
            </a:r>
          </a:p>
          <a:p>
            <a:r>
              <a:rPr lang="en-US" sz="2800" dirty="0"/>
              <a:t>Embracing and celebrating diversity</a:t>
            </a:r>
          </a:p>
        </p:txBody>
      </p:sp>
      <p:sp>
        <p:nvSpPr>
          <p:cNvPr id="4" name="Footer Placeholder 3">
            <a:extLst>
              <a:ext uri="{FF2B5EF4-FFF2-40B4-BE49-F238E27FC236}">
                <a16:creationId xmlns:a16="http://schemas.microsoft.com/office/drawing/2014/main" id="{C14DC526-1150-4D0A-AAD8-467A774EF2B8}"/>
              </a:ext>
            </a:extLst>
          </p:cNvPr>
          <p:cNvSpPr>
            <a:spLocks noGrp="1"/>
          </p:cNvSpPr>
          <p:nvPr>
            <p:ph type="ftr" sz="quarter" idx="11"/>
          </p:nvPr>
        </p:nvSpPr>
        <p:spPr/>
        <p:txBody>
          <a:bodyPr/>
          <a:lstStyle/>
          <a:p>
            <a:r>
              <a:rPr lang="en-US" dirty="0"/>
              <a:t>MTSS Field Guide, 2019</a:t>
            </a:r>
          </a:p>
        </p:txBody>
      </p:sp>
      <p:pic>
        <p:nvPicPr>
          <p:cNvPr id="9" name="Picture 8">
            <a:extLst>
              <a:ext uri="{FF2B5EF4-FFF2-40B4-BE49-F238E27FC236}">
                <a16:creationId xmlns:a16="http://schemas.microsoft.com/office/drawing/2014/main" id="{AFE28050-4E67-48A6-A062-103D6424B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47849"/>
            <a:ext cx="10363200" cy="4595153"/>
          </a:xfrm>
          <a:prstGeom prst="rect">
            <a:avLst/>
          </a:prstGeom>
        </p:spPr>
      </p:pic>
    </p:spTree>
    <p:extLst>
      <p:ext uri="{BB962C8B-B14F-4D97-AF65-F5344CB8AC3E}">
        <p14:creationId xmlns:p14="http://schemas.microsoft.com/office/powerpoint/2010/main" val="96964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E5F6-6882-415A-B0E5-D6CDF28B3BBA}"/>
              </a:ext>
            </a:extLst>
          </p:cNvPr>
          <p:cNvSpPr>
            <a:spLocks noGrp="1"/>
          </p:cNvSpPr>
          <p:nvPr>
            <p:ph type="title"/>
          </p:nvPr>
        </p:nvSpPr>
        <p:spPr/>
        <p:txBody>
          <a:bodyPr/>
          <a:lstStyle/>
          <a:p>
            <a:r>
              <a:rPr lang="en-US" dirty="0"/>
              <a:t>Upstream Interventions (universal)</a:t>
            </a:r>
          </a:p>
        </p:txBody>
      </p:sp>
      <p:pic>
        <p:nvPicPr>
          <p:cNvPr id="1026" name="Picture 2" descr="When “Upstream” Public Health Efforts Fall Short | by Human Impact Partners  | Medium">
            <a:extLst>
              <a:ext uri="{FF2B5EF4-FFF2-40B4-BE49-F238E27FC236}">
                <a16:creationId xmlns:a16="http://schemas.microsoft.com/office/drawing/2014/main" id="{5214BF83-02B1-491C-B395-D77CBA2934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3383" y="2011680"/>
            <a:ext cx="10650417" cy="422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58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415633" y="667900"/>
            <a:ext cx="11360800" cy="831600"/>
          </a:xfrm>
          <a:prstGeom prst="rect">
            <a:avLst/>
          </a:prstGeom>
        </p:spPr>
        <p:txBody>
          <a:bodyPr spcFirstLastPara="1" vert="horz" wrap="square" lIns="121900" tIns="121900" rIns="121900" bIns="121900" rtlCol="0" anchor="t" anchorCtr="0">
            <a:noAutofit/>
          </a:bodyPr>
          <a:lstStyle/>
          <a:p>
            <a:pPr>
              <a:spcBef>
                <a:spcPts val="0"/>
              </a:spcBef>
            </a:pPr>
            <a:r>
              <a:rPr lang="en" sz="4000" dirty="0">
                <a:latin typeface="Arial"/>
                <a:ea typeface="Arial"/>
                <a:cs typeface="Arial"/>
                <a:sym typeface="Arial"/>
              </a:rPr>
              <a:t>W</a:t>
            </a:r>
            <a:r>
              <a:rPr lang="en-US" sz="4000" dirty="0" err="1">
                <a:latin typeface="Arial"/>
                <a:ea typeface="Arial"/>
                <a:cs typeface="Arial"/>
                <a:sym typeface="Arial"/>
              </a:rPr>
              <a:t>ebinar</a:t>
            </a:r>
            <a:r>
              <a:rPr lang="en" sz="4000" dirty="0">
                <a:latin typeface="Arial"/>
                <a:ea typeface="Arial"/>
                <a:cs typeface="Arial"/>
                <a:sym typeface="Arial"/>
              </a:rPr>
              <a:t> Objectives</a:t>
            </a:r>
            <a:endParaRPr sz="4000" dirty="0">
              <a:latin typeface="Arial"/>
              <a:ea typeface="Arial"/>
              <a:cs typeface="Arial"/>
              <a:sym typeface="Arial"/>
            </a:endParaRPr>
          </a:p>
        </p:txBody>
      </p:sp>
      <p:sp>
        <p:nvSpPr>
          <p:cNvPr id="219" name="Google Shape;219;p34"/>
          <p:cNvSpPr txBox="1"/>
          <p:nvPr/>
        </p:nvSpPr>
        <p:spPr>
          <a:xfrm>
            <a:off x="594733" y="2155900"/>
            <a:ext cx="11281600" cy="4497600"/>
          </a:xfrm>
          <a:prstGeom prst="rect">
            <a:avLst/>
          </a:prstGeom>
          <a:noFill/>
          <a:ln>
            <a:noFill/>
          </a:ln>
        </p:spPr>
        <p:txBody>
          <a:bodyPr spcFirstLastPara="1" wrap="square" lIns="121900" tIns="121900" rIns="121900" bIns="121900" anchor="t" anchorCtr="0">
            <a:noAutofit/>
          </a:bodyPr>
          <a:lstStyle/>
          <a:p>
            <a:pPr marL="274320" indent="-274320">
              <a:lnSpc>
                <a:spcPct val="80000"/>
              </a:lnSpc>
              <a:buFontTx/>
              <a:buChar char="•"/>
              <a:defRPr/>
            </a:pPr>
            <a:endParaRPr lang="en-US" sz="2400" dirty="0"/>
          </a:p>
          <a:p>
            <a:pPr marL="274320" indent="-274320">
              <a:lnSpc>
                <a:spcPct val="80000"/>
              </a:lnSpc>
              <a:buFontTx/>
              <a:buChar char="•"/>
              <a:defRPr/>
            </a:pPr>
            <a:r>
              <a:rPr lang="en-US" sz="2400" dirty="0"/>
              <a:t>Discuss the importance of adult wellness and work-force development</a:t>
            </a:r>
          </a:p>
          <a:p>
            <a:pPr marL="274320" indent="-274320">
              <a:lnSpc>
                <a:spcPct val="80000"/>
              </a:lnSpc>
              <a:buFontTx/>
              <a:buChar char="•"/>
              <a:defRPr/>
            </a:pPr>
            <a:r>
              <a:rPr lang="en-US" sz="2400" dirty="0"/>
              <a:t>Introduce the four premises of trauma-responsive/informed schools</a:t>
            </a:r>
          </a:p>
          <a:p>
            <a:pPr marL="274320" indent="-274320">
              <a:lnSpc>
                <a:spcPct val="80000"/>
              </a:lnSpc>
              <a:buFontTx/>
              <a:buChar char="•"/>
              <a:defRPr/>
            </a:pPr>
            <a:r>
              <a:rPr lang="en-US" sz="2400" dirty="0"/>
              <a:t>Differentiate between PTSD and developmental trauma</a:t>
            </a:r>
          </a:p>
          <a:p>
            <a:pPr marL="274320" indent="-274320">
              <a:lnSpc>
                <a:spcPct val="80000"/>
              </a:lnSpc>
              <a:buFontTx/>
              <a:buChar char="•"/>
              <a:defRPr/>
            </a:pPr>
            <a:r>
              <a:rPr lang="en-US" sz="2400" dirty="0"/>
              <a:t>Understand the impact of trauma on multiple domains of functioning</a:t>
            </a:r>
          </a:p>
          <a:p>
            <a:pPr marL="274320" indent="-274320">
              <a:lnSpc>
                <a:spcPct val="80000"/>
              </a:lnSpc>
              <a:buFontTx/>
              <a:buChar char="•"/>
              <a:defRPr/>
            </a:pPr>
            <a:r>
              <a:rPr lang="en-US" sz="2400" dirty="0"/>
              <a:t>Key skills in working with children who have experienced developmental trauma across tiers of support</a:t>
            </a:r>
          </a:p>
          <a:p>
            <a:pPr marL="274320" indent="-274320">
              <a:lnSpc>
                <a:spcPct val="80000"/>
              </a:lnSpc>
              <a:buFontTx/>
              <a:buChar char="•"/>
              <a:defRPr/>
            </a:pPr>
            <a:r>
              <a:rPr lang="en-US" sz="2400" dirty="0"/>
              <a:t>Increase understanding of alignment between trauma informed schools and PBIS</a:t>
            </a:r>
          </a:p>
          <a:p>
            <a:pPr lvl="2">
              <a:lnSpc>
                <a:spcPct val="80000"/>
              </a:lnSpc>
              <a:buClr>
                <a:schemeClr val="accent2">
                  <a:shade val="50000"/>
                </a:schemeClr>
              </a:buClr>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0836-0B36-4DF5-9038-927FC9EF24B9}"/>
              </a:ext>
            </a:extLst>
          </p:cNvPr>
          <p:cNvSpPr>
            <a:spLocks noGrp="1"/>
          </p:cNvSpPr>
          <p:nvPr>
            <p:ph type="title"/>
          </p:nvPr>
        </p:nvSpPr>
        <p:spPr/>
        <p:txBody>
          <a:bodyPr/>
          <a:lstStyle/>
          <a:p>
            <a:r>
              <a:rPr lang="en-US" dirty="0"/>
              <a:t>Healing Organizations:  Inviting Humanity into the Work</a:t>
            </a:r>
          </a:p>
        </p:txBody>
      </p:sp>
      <p:pic>
        <p:nvPicPr>
          <p:cNvPr id="4" name="Content Placeholder 3">
            <a:extLst>
              <a:ext uri="{FF2B5EF4-FFF2-40B4-BE49-F238E27FC236}">
                <a16:creationId xmlns:a16="http://schemas.microsoft.com/office/drawing/2014/main" id="{2B45EBCD-DEE8-4455-8707-2FD8AF85ACD6}"/>
              </a:ext>
            </a:extLst>
          </p:cNvPr>
          <p:cNvPicPr>
            <a:picLocks noGrp="1" noChangeAspect="1"/>
          </p:cNvPicPr>
          <p:nvPr>
            <p:ph idx="1"/>
          </p:nvPr>
        </p:nvPicPr>
        <p:blipFill>
          <a:blip r:embed="rId3"/>
          <a:stretch>
            <a:fillRect/>
          </a:stretch>
        </p:blipFill>
        <p:spPr>
          <a:xfrm>
            <a:off x="1716258" y="1825624"/>
            <a:ext cx="8018585" cy="4870597"/>
          </a:xfrm>
          <a:prstGeom prst="rect">
            <a:avLst/>
          </a:prstGeom>
        </p:spPr>
      </p:pic>
    </p:spTree>
    <p:extLst>
      <p:ext uri="{BB962C8B-B14F-4D97-AF65-F5344CB8AC3E}">
        <p14:creationId xmlns:p14="http://schemas.microsoft.com/office/powerpoint/2010/main" val="424523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B084-29A3-45BF-A3DA-C74EEF686FAF}"/>
              </a:ext>
            </a:extLst>
          </p:cNvPr>
          <p:cNvSpPr>
            <a:spLocks noGrp="1"/>
          </p:cNvSpPr>
          <p:nvPr>
            <p:ph type="title"/>
          </p:nvPr>
        </p:nvSpPr>
        <p:spPr/>
        <p:txBody>
          <a:bodyPr/>
          <a:lstStyle/>
          <a:p>
            <a:r>
              <a:rPr lang="en-US" dirty="0"/>
              <a:t>Reflective practices</a:t>
            </a:r>
          </a:p>
        </p:txBody>
      </p:sp>
      <p:sp>
        <p:nvSpPr>
          <p:cNvPr id="3" name="Content Placeholder 2">
            <a:extLst>
              <a:ext uri="{FF2B5EF4-FFF2-40B4-BE49-F238E27FC236}">
                <a16:creationId xmlns:a16="http://schemas.microsoft.com/office/drawing/2014/main" id="{743FE232-8646-4C37-9797-FE9F436F4512}"/>
              </a:ext>
            </a:extLst>
          </p:cNvPr>
          <p:cNvSpPr>
            <a:spLocks noGrp="1"/>
          </p:cNvSpPr>
          <p:nvPr>
            <p:ph idx="1"/>
          </p:nvPr>
        </p:nvSpPr>
        <p:spPr/>
        <p:txBody>
          <a:bodyPr>
            <a:normAutofit/>
          </a:bodyPr>
          <a:lstStyle/>
          <a:p>
            <a:pPr marL="36900" indent="0" algn="ctr">
              <a:buNone/>
            </a:pPr>
            <a:r>
              <a:rPr lang="en-US" sz="3200" dirty="0"/>
              <a:t>Just as it is important to build resilience in our students, it is necessary to build resilience into the system.  Educational organizations and their professionals should celebrate success but should be equally inclined to learn from failure and adapt to change.</a:t>
            </a:r>
          </a:p>
        </p:txBody>
      </p:sp>
      <p:sp>
        <p:nvSpPr>
          <p:cNvPr id="4" name="Footer Placeholder 3">
            <a:extLst>
              <a:ext uri="{FF2B5EF4-FFF2-40B4-BE49-F238E27FC236}">
                <a16:creationId xmlns:a16="http://schemas.microsoft.com/office/drawing/2014/main" id="{93409FE3-8C30-49C4-A784-44CC75B03A99}"/>
              </a:ext>
            </a:extLst>
          </p:cNvPr>
          <p:cNvSpPr>
            <a:spLocks noGrp="1"/>
          </p:cNvSpPr>
          <p:nvPr>
            <p:ph type="ftr" sz="quarter" idx="11"/>
          </p:nvPr>
        </p:nvSpPr>
        <p:spPr/>
        <p:txBody>
          <a:bodyPr/>
          <a:lstStyle/>
          <a:p>
            <a:r>
              <a:rPr lang="en-US" dirty="0"/>
              <a:t>MTSS Field Guide, 2019</a:t>
            </a:r>
          </a:p>
        </p:txBody>
      </p:sp>
      <p:pic>
        <p:nvPicPr>
          <p:cNvPr id="7" name="Picture 6">
            <a:extLst>
              <a:ext uri="{FF2B5EF4-FFF2-40B4-BE49-F238E27FC236}">
                <a16:creationId xmlns:a16="http://schemas.microsoft.com/office/drawing/2014/main" id="{BBE15DE8-358D-468E-A021-339011E8B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41" y="1672125"/>
            <a:ext cx="10353761" cy="4211150"/>
          </a:xfrm>
          <a:prstGeom prst="rect">
            <a:avLst/>
          </a:prstGeom>
        </p:spPr>
      </p:pic>
      <p:sp>
        <p:nvSpPr>
          <p:cNvPr id="10" name="TextBox 9">
            <a:extLst>
              <a:ext uri="{FF2B5EF4-FFF2-40B4-BE49-F238E27FC236}">
                <a16:creationId xmlns:a16="http://schemas.microsoft.com/office/drawing/2014/main" id="{6386D726-A135-412B-82EE-572264E838EE}"/>
              </a:ext>
            </a:extLst>
          </p:cNvPr>
          <p:cNvSpPr txBox="1"/>
          <p:nvPr/>
        </p:nvSpPr>
        <p:spPr>
          <a:xfrm>
            <a:off x="2841673" y="5924976"/>
            <a:ext cx="7934179" cy="830997"/>
          </a:xfrm>
          <a:prstGeom prst="rect">
            <a:avLst/>
          </a:prstGeom>
          <a:noFill/>
        </p:spPr>
        <p:txBody>
          <a:bodyPr wrap="square" rtlCol="0">
            <a:spAutoFit/>
          </a:bodyPr>
          <a:lstStyle/>
          <a:p>
            <a:r>
              <a:rPr lang="en-US" sz="2400" dirty="0"/>
              <a:t>Self-reflection sets the stage for building a culture of systemic improvement</a:t>
            </a:r>
          </a:p>
        </p:txBody>
      </p:sp>
    </p:spTree>
    <p:extLst>
      <p:ext uri="{BB962C8B-B14F-4D97-AF65-F5344CB8AC3E}">
        <p14:creationId xmlns:p14="http://schemas.microsoft.com/office/powerpoint/2010/main" val="383805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38293" y="228600"/>
            <a:ext cx="10972800" cy="1143000"/>
          </a:xfrm>
        </p:spPr>
        <p:txBody>
          <a:bodyPr/>
          <a:lstStyle/>
          <a:p>
            <a:pPr eaLnBrk="1" hangingPunct="1"/>
            <a:r>
              <a:rPr lang="en-US" altLang="en-US" sz="5400" dirty="0">
                <a:solidFill>
                  <a:schemeClr val="accent6"/>
                </a:solidFill>
              </a:rPr>
              <a:t>Change your mindset</a:t>
            </a:r>
          </a:p>
        </p:txBody>
      </p:sp>
      <p:sp>
        <p:nvSpPr>
          <p:cNvPr id="21507" name="Content Placeholder 2"/>
          <p:cNvSpPr>
            <a:spLocks noGrp="1"/>
          </p:cNvSpPr>
          <p:nvPr>
            <p:ph idx="1"/>
          </p:nvPr>
        </p:nvSpPr>
        <p:spPr>
          <a:xfrm>
            <a:off x="203200" y="1447800"/>
            <a:ext cx="11480800" cy="3657600"/>
          </a:xfrm>
        </p:spPr>
        <p:txBody>
          <a:bodyPr/>
          <a:lstStyle/>
          <a:p>
            <a:pPr marL="0" indent="0" algn="ctr" eaLnBrk="1" hangingPunct="1">
              <a:buFont typeface="Wingdings" pitchFamily="-102" charset="2"/>
              <a:buNone/>
            </a:pPr>
            <a:r>
              <a:rPr lang="en-US" altLang="en-US" sz="4000" dirty="0"/>
              <a:t>from</a:t>
            </a:r>
          </a:p>
          <a:p>
            <a:pPr marL="0" indent="0" algn="ctr" eaLnBrk="1" hangingPunct="1">
              <a:buFont typeface="Wingdings" pitchFamily="-102" charset="2"/>
              <a:buNone/>
            </a:pPr>
            <a:r>
              <a:rPr lang="en-US" altLang="en-US" sz="4000" dirty="0">
                <a:solidFill>
                  <a:schemeClr val="accent3"/>
                </a:solidFill>
              </a:rPr>
              <a:t>"What is wrong with you?" </a:t>
            </a:r>
          </a:p>
          <a:p>
            <a:pPr marL="0" indent="0" algn="ctr" eaLnBrk="1" hangingPunct="1">
              <a:buFont typeface="Wingdings" pitchFamily="-102" charset="2"/>
              <a:buNone/>
            </a:pPr>
            <a:r>
              <a:rPr lang="en-US" altLang="en-US" sz="3600" dirty="0"/>
              <a:t>to</a:t>
            </a:r>
          </a:p>
          <a:p>
            <a:pPr marL="0" indent="0" algn="ctr" eaLnBrk="1" hangingPunct="1">
              <a:buFont typeface="Wingdings" pitchFamily="-102" charset="2"/>
              <a:buNone/>
            </a:pPr>
            <a:r>
              <a:rPr lang="en-US" altLang="en-US" sz="4000" dirty="0">
                <a:solidFill>
                  <a:schemeClr val="accent3"/>
                </a:solidFill>
              </a:rPr>
              <a:t>"What has happened to you?" </a:t>
            </a:r>
          </a:p>
          <a:p>
            <a:pPr marL="0" indent="0" algn="r" eaLnBrk="1" hangingPunct="1">
              <a:buFont typeface="Wingdings" pitchFamily="-102" charset="2"/>
              <a:buNone/>
            </a:pPr>
            <a:endParaRPr lang="en-US" altLang="en-US" sz="1100" dirty="0"/>
          </a:p>
          <a:p>
            <a:pPr marL="0" indent="0" algn="ctr" eaLnBrk="1" hangingPunct="1">
              <a:spcBef>
                <a:spcPct val="0"/>
              </a:spcBef>
              <a:buFont typeface="Wingdings" pitchFamily="-102" charset="2"/>
              <a:buNone/>
            </a:pPr>
            <a:r>
              <a:rPr lang="en-US" altLang="en-US" sz="1400" dirty="0"/>
              <a:t>(from Wisconsin Dept. of Health Services  www.dhs.wisconsin.gov/tic)</a:t>
            </a:r>
          </a:p>
        </p:txBody>
      </p:sp>
      <p:sp>
        <p:nvSpPr>
          <p:cNvPr id="5" name="Rectangle 4"/>
          <p:cNvSpPr/>
          <p:nvPr/>
        </p:nvSpPr>
        <p:spPr>
          <a:xfrm>
            <a:off x="1879600" y="1447800"/>
            <a:ext cx="8128000" cy="4238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lumMod val="95000"/>
                    <a:lumOff val="5000"/>
                  </a:schemeClr>
                </a:solidFill>
              </a:rPr>
              <a:t>Transition from a blame model to a repair model</a:t>
            </a:r>
          </a:p>
          <a:p>
            <a:pPr algn="ctr"/>
            <a:endParaRPr lang="en-US" sz="4000" dirty="0">
              <a:solidFill>
                <a:schemeClr val="bg1">
                  <a:lumMod val="95000"/>
                  <a:lumOff val="5000"/>
                </a:schemeClr>
              </a:solidFill>
            </a:endParaRPr>
          </a:p>
          <a:p>
            <a:pPr algn="ctr"/>
            <a:r>
              <a:rPr lang="en-US" sz="4000" dirty="0">
                <a:solidFill>
                  <a:schemeClr val="bg1">
                    <a:lumMod val="95000"/>
                    <a:lumOff val="5000"/>
                  </a:schemeClr>
                </a:solidFill>
              </a:rPr>
              <a:t>Asking “how can we help” and “what can we learn from </a:t>
            </a:r>
            <a:r>
              <a:rPr lang="en-US" sz="4000">
                <a:solidFill>
                  <a:schemeClr val="bg1">
                    <a:lumMod val="95000"/>
                    <a:lumOff val="5000"/>
                  </a:schemeClr>
                </a:solidFill>
              </a:rPr>
              <a:t>you?”</a:t>
            </a:r>
            <a:endParaRPr lang="en-US" sz="4000" dirty="0">
              <a:solidFill>
                <a:schemeClr val="bg1">
                  <a:lumMod val="95000"/>
                  <a:lumOff val="5000"/>
                </a:schemeClr>
              </a:solidFill>
            </a:endParaRPr>
          </a:p>
        </p:txBody>
      </p:sp>
    </p:spTree>
    <p:extLst>
      <p:ext uri="{BB962C8B-B14F-4D97-AF65-F5344CB8AC3E}">
        <p14:creationId xmlns:p14="http://schemas.microsoft.com/office/powerpoint/2010/main" val="28522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173545"/>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Content Placeholder 3"/>
          <p:cNvPicPr>
            <a:picLocks noChangeAspect="1"/>
          </p:cNvPicPr>
          <p:nvPr/>
        </p:nvPicPr>
        <p:blipFill>
          <a:blip r:embed="rId4"/>
          <a:stretch>
            <a:fillRect/>
          </a:stretch>
        </p:blipFill>
        <p:spPr>
          <a:xfrm>
            <a:off x="647699" y="542925"/>
            <a:ext cx="10925175" cy="5443538"/>
          </a:xfrm>
          <a:prstGeom prst="rect">
            <a:avLst/>
          </a:prstGeom>
          <a:effectLst>
            <a:outerShdw blurRad="25400" dir="17880000">
              <a:srgbClr val="000000">
                <a:alpha val="46000"/>
              </a:srgbClr>
            </a:outerShdw>
          </a:effectLst>
        </p:spPr>
      </p:pic>
      <p:sp>
        <p:nvSpPr>
          <p:cNvPr id="2" name="TextBox 1"/>
          <p:cNvSpPr txBox="1"/>
          <p:nvPr/>
        </p:nvSpPr>
        <p:spPr>
          <a:xfrm>
            <a:off x="647699" y="3185652"/>
            <a:ext cx="10925175" cy="2930013"/>
          </a:xfrm>
          <a:prstGeom prst="rect">
            <a:avLst/>
          </a:prstGeom>
          <a:solidFill>
            <a:srgbClr val="3366FF"/>
          </a:solidFill>
        </p:spPr>
        <p:txBody>
          <a:bodyPr wrap="square" rtlCol="0">
            <a:spAutoFit/>
          </a:bodyPr>
          <a:lstStyle/>
          <a:p>
            <a:endParaRPr lang="en-US" dirty="0"/>
          </a:p>
        </p:txBody>
      </p:sp>
      <p:sp>
        <p:nvSpPr>
          <p:cNvPr id="3" name="TextBox 2"/>
          <p:cNvSpPr txBox="1"/>
          <p:nvPr/>
        </p:nvSpPr>
        <p:spPr>
          <a:xfrm>
            <a:off x="1752600" y="3865440"/>
            <a:ext cx="1875971" cy="369332"/>
          </a:xfrm>
          <a:prstGeom prst="rect">
            <a:avLst/>
          </a:prstGeom>
          <a:noFill/>
        </p:spPr>
        <p:txBody>
          <a:bodyPr wrap="square" rtlCol="0">
            <a:spAutoFit/>
          </a:bodyPr>
          <a:lstStyle/>
          <a:p>
            <a:r>
              <a:rPr lang="en-US" dirty="0"/>
              <a:t>abuse</a:t>
            </a:r>
          </a:p>
        </p:txBody>
      </p:sp>
      <p:sp>
        <p:nvSpPr>
          <p:cNvPr id="4" name="TextBox 3"/>
          <p:cNvSpPr txBox="1"/>
          <p:nvPr/>
        </p:nvSpPr>
        <p:spPr>
          <a:xfrm>
            <a:off x="2481943" y="5065486"/>
            <a:ext cx="1349828" cy="369332"/>
          </a:xfrm>
          <a:prstGeom prst="rect">
            <a:avLst/>
          </a:prstGeom>
          <a:noFill/>
        </p:spPr>
        <p:txBody>
          <a:bodyPr wrap="square" rtlCol="0">
            <a:spAutoFit/>
          </a:bodyPr>
          <a:lstStyle/>
          <a:p>
            <a:r>
              <a:rPr lang="en-US" dirty="0"/>
              <a:t>neglect</a:t>
            </a:r>
          </a:p>
        </p:txBody>
      </p:sp>
      <p:sp>
        <p:nvSpPr>
          <p:cNvPr id="5" name="TextBox 4"/>
          <p:cNvSpPr txBox="1"/>
          <p:nvPr/>
        </p:nvSpPr>
        <p:spPr>
          <a:xfrm>
            <a:off x="3367314" y="3686629"/>
            <a:ext cx="1669143" cy="369332"/>
          </a:xfrm>
          <a:prstGeom prst="rect">
            <a:avLst/>
          </a:prstGeom>
          <a:noFill/>
        </p:spPr>
        <p:txBody>
          <a:bodyPr wrap="square" rtlCol="0">
            <a:spAutoFit/>
          </a:bodyPr>
          <a:lstStyle/>
          <a:p>
            <a:r>
              <a:rPr lang="en-US" dirty="0"/>
              <a:t>Fear of adults</a:t>
            </a:r>
          </a:p>
        </p:txBody>
      </p:sp>
      <p:sp>
        <p:nvSpPr>
          <p:cNvPr id="6" name="TextBox 5"/>
          <p:cNvSpPr txBox="1"/>
          <p:nvPr/>
        </p:nvSpPr>
        <p:spPr>
          <a:xfrm>
            <a:off x="4426857" y="4397829"/>
            <a:ext cx="1465943" cy="646331"/>
          </a:xfrm>
          <a:prstGeom prst="rect">
            <a:avLst/>
          </a:prstGeom>
          <a:noFill/>
        </p:spPr>
        <p:txBody>
          <a:bodyPr wrap="square" rtlCol="0">
            <a:spAutoFit/>
          </a:bodyPr>
          <a:lstStyle/>
          <a:p>
            <a:r>
              <a:rPr lang="en-US" dirty="0"/>
              <a:t>Community violence</a:t>
            </a:r>
          </a:p>
        </p:txBody>
      </p:sp>
      <p:sp>
        <p:nvSpPr>
          <p:cNvPr id="7" name="TextBox 6"/>
          <p:cNvSpPr txBox="1"/>
          <p:nvPr/>
        </p:nvSpPr>
        <p:spPr>
          <a:xfrm>
            <a:off x="6516914" y="5044160"/>
            <a:ext cx="1886857" cy="646331"/>
          </a:xfrm>
          <a:prstGeom prst="rect">
            <a:avLst/>
          </a:prstGeom>
          <a:noFill/>
        </p:spPr>
        <p:txBody>
          <a:bodyPr wrap="square" rtlCol="0">
            <a:spAutoFit/>
          </a:bodyPr>
          <a:lstStyle/>
          <a:p>
            <a:r>
              <a:rPr lang="en-US" dirty="0"/>
              <a:t>Poor sleep hygiene</a:t>
            </a:r>
          </a:p>
        </p:txBody>
      </p:sp>
      <p:sp>
        <p:nvSpPr>
          <p:cNvPr id="8" name="TextBox 7"/>
          <p:cNvSpPr txBox="1"/>
          <p:nvPr/>
        </p:nvSpPr>
        <p:spPr>
          <a:xfrm>
            <a:off x="9448800" y="4234772"/>
            <a:ext cx="1393371" cy="646331"/>
          </a:xfrm>
          <a:prstGeom prst="rect">
            <a:avLst/>
          </a:prstGeom>
          <a:noFill/>
        </p:spPr>
        <p:txBody>
          <a:bodyPr wrap="square" rtlCol="0">
            <a:spAutoFit/>
          </a:bodyPr>
          <a:lstStyle/>
          <a:p>
            <a:r>
              <a:rPr lang="en-US" dirty="0"/>
              <a:t>Substance abuse</a:t>
            </a:r>
          </a:p>
        </p:txBody>
      </p:sp>
      <p:sp>
        <p:nvSpPr>
          <p:cNvPr id="10" name="TextBox 9"/>
          <p:cNvSpPr txBox="1"/>
          <p:nvPr/>
        </p:nvSpPr>
        <p:spPr>
          <a:xfrm>
            <a:off x="8766629" y="5250152"/>
            <a:ext cx="2075542" cy="369332"/>
          </a:xfrm>
          <a:prstGeom prst="rect">
            <a:avLst/>
          </a:prstGeom>
          <a:noFill/>
        </p:spPr>
        <p:txBody>
          <a:bodyPr wrap="square" rtlCol="0">
            <a:spAutoFit/>
          </a:bodyPr>
          <a:lstStyle/>
          <a:p>
            <a:r>
              <a:rPr lang="en-US" dirty="0"/>
              <a:t>Difficulty in school</a:t>
            </a:r>
          </a:p>
        </p:txBody>
      </p:sp>
      <p:sp>
        <p:nvSpPr>
          <p:cNvPr id="11" name="TextBox 10"/>
          <p:cNvSpPr txBox="1"/>
          <p:nvPr/>
        </p:nvSpPr>
        <p:spPr>
          <a:xfrm>
            <a:off x="3831771" y="5367325"/>
            <a:ext cx="1727200" cy="646331"/>
          </a:xfrm>
          <a:prstGeom prst="rect">
            <a:avLst/>
          </a:prstGeom>
          <a:noFill/>
        </p:spPr>
        <p:txBody>
          <a:bodyPr wrap="square" rtlCol="0">
            <a:spAutoFit/>
          </a:bodyPr>
          <a:lstStyle/>
          <a:p>
            <a:r>
              <a:rPr lang="en-US" dirty="0"/>
              <a:t>Incarcerated parent</a:t>
            </a:r>
          </a:p>
        </p:txBody>
      </p:sp>
      <p:sp>
        <p:nvSpPr>
          <p:cNvPr id="14" name="TextBox 13"/>
          <p:cNvSpPr txBox="1"/>
          <p:nvPr/>
        </p:nvSpPr>
        <p:spPr>
          <a:xfrm>
            <a:off x="9804400" y="3686629"/>
            <a:ext cx="1255486" cy="369332"/>
          </a:xfrm>
          <a:prstGeom prst="rect">
            <a:avLst/>
          </a:prstGeom>
          <a:noFill/>
        </p:spPr>
        <p:txBody>
          <a:bodyPr wrap="square" rtlCol="0">
            <a:spAutoFit/>
          </a:bodyPr>
          <a:lstStyle/>
          <a:p>
            <a:r>
              <a:rPr lang="en-US" dirty="0"/>
              <a:t>hunger</a:t>
            </a:r>
          </a:p>
        </p:txBody>
      </p:sp>
      <p:sp>
        <p:nvSpPr>
          <p:cNvPr id="15" name="TextBox 14"/>
          <p:cNvSpPr txBox="1"/>
          <p:nvPr/>
        </p:nvSpPr>
        <p:spPr>
          <a:xfrm>
            <a:off x="1045029" y="4557937"/>
            <a:ext cx="1161142" cy="646331"/>
          </a:xfrm>
          <a:prstGeom prst="rect">
            <a:avLst/>
          </a:prstGeom>
          <a:noFill/>
        </p:spPr>
        <p:txBody>
          <a:bodyPr wrap="square" rtlCol="0">
            <a:spAutoFit/>
          </a:bodyPr>
          <a:lstStyle/>
          <a:p>
            <a:r>
              <a:rPr lang="en-US" dirty="0"/>
              <a:t>Sexual abuse</a:t>
            </a:r>
          </a:p>
        </p:txBody>
      </p:sp>
      <p:sp>
        <p:nvSpPr>
          <p:cNvPr id="16" name="TextBox 15"/>
          <p:cNvSpPr txBox="1"/>
          <p:nvPr/>
        </p:nvSpPr>
        <p:spPr>
          <a:xfrm>
            <a:off x="2322286" y="4397829"/>
            <a:ext cx="1654628" cy="369332"/>
          </a:xfrm>
          <a:prstGeom prst="rect">
            <a:avLst/>
          </a:prstGeom>
          <a:noFill/>
        </p:spPr>
        <p:txBody>
          <a:bodyPr wrap="square" rtlCol="0">
            <a:spAutoFit/>
          </a:bodyPr>
          <a:lstStyle/>
          <a:p>
            <a:r>
              <a:rPr lang="en-US" dirty="0"/>
              <a:t>Racial trauma</a:t>
            </a:r>
          </a:p>
        </p:txBody>
      </p:sp>
    </p:spTree>
    <p:extLst>
      <p:ext uri="{BB962C8B-B14F-4D97-AF65-F5344CB8AC3E}">
        <p14:creationId xmlns:p14="http://schemas.microsoft.com/office/powerpoint/2010/main" val="22784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250"/>
                                        <p:tgtEl>
                                          <p:spTgt spid="2"/>
                                        </p:tgtEl>
                                      </p:cBhvr>
                                    </p:animEffect>
                                    <p:set>
                                      <p:cBhvr>
                                        <p:cTn id="7" dur="1" fill="hold">
                                          <p:stCondLst>
                                            <p:cond delay="2024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10" grpId="0"/>
      <p:bldP spid="11"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ACE’s Antidotes</a:t>
            </a:r>
          </a:p>
        </p:txBody>
      </p:sp>
      <p:sp>
        <p:nvSpPr>
          <p:cNvPr id="3" name="Content Placeholder 2"/>
          <p:cNvSpPr>
            <a:spLocks noGrp="1"/>
          </p:cNvSpPr>
          <p:nvPr>
            <p:ph idx="1"/>
          </p:nvPr>
        </p:nvSpPr>
        <p:spPr/>
        <p:txBody>
          <a:bodyPr>
            <a:normAutofit lnSpcReduction="10000"/>
          </a:bodyPr>
          <a:lstStyle/>
          <a:p>
            <a:r>
              <a:rPr lang="en-US" dirty="0"/>
              <a:t>Sleep</a:t>
            </a:r>
          </a:p>
          <a:p>
            <a:r>
              <a:rPr lang="en-US" dirty="0"/>
              <a:t>Mental health</a:t>
            </a:r>
          </a:p>
          <a:p>
            <a:r>
              <a:rPr lang="en-US" dirty="0"/>
              <a:t>Healthy relationships</a:t>
            </a:r>
          </a:p>
          <a:p>
            <a:r>
              <a:rPr lang="en-US" dirty="0"/>
              <a:t>Exercise</a:t>
            </a:r>
          </a:p>
          <a:p>
            <a:r>
              <a:rPr lang="en-US" dirty="0"/>
              <a:t>Nutrition</a:t>
            </a:r>
          </a:p>
          <a:p>
            <a:r>
              <a:rPr lang="en-US" dirty="0"/>
              <a:t>Mindfulness</a:t>
            </a:r>
          </a:p>
          <a:p>
            <a:pPr lvl="1"/>
            <a:r>
              <a:rPr lang="en-US" dirty="0"/>
              <a:t>Meditation</a:t>
            </a:r>
          </a:p>
          <a:p>
            <a:pPr lvl="1"/>
            <a:r>
              <a:rPr lang="en-US" dirty="0"/>
              <a:t>Yoga</a:t>
            </a:r>
          </a:p>
          <a:p>
            <a:pPr lvl="1"/>
            <a:r>
              <a:rPr lang="en-US" dirty="0"/>
              <a:t>Progressive muscle relax-</a:t>
            </a:r>
          </a:p>
          <a:p>
            <a:pPr marL="457200" lvl="1" indent="0">
              <a:buNone/>
            </a:pPr>
            <a:r>
              <a:rPr lang="en-US" dirty="0"/>
              <a:t>    </a:t>
            </a:r>
            <a:r>
              <a:rPr lang="en-US" dirty="0" err="1"/>
              <a:t>ation</a:t>
            </a:r>
            <a:endParaRPr lang="en-US" dirty="0"/>
          </a:p>
        </p:txBody>
      </p:sp>
      <p:sp>
        <p:nvSpPr>
          <p:cNvPr id="4" name="Footer Placeholder 3"/>
          <p:cNvSpPr>
            <a:spLocks noGrp="1"/>
          </p:cNvSpPr>
          <p:nvPr>
            <p:ph type="ftr" sz="quarter" idx="11"/>
          </p:nvPr>
        </p:nvSpPr>
        <p:spPr/>
        <p:txBody>
          <a:bodyPr/>
          <a:lstStyle/>
          <a:p>
            <a:r>
              <a:rPr lang="en-US"/>
              <a:t>The Deepest Well:  Nadine Burke Harris, M.D.</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3" y="1919514"/>
            <a:ext cx="6633028"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AFF014C-F14B-4BF4-A96F-424A70D99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571" y="1528764"/>
            <a:ext cx="7213600" cy="46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08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8B79-CAD5-43DD-BECB-23AA6A49CCF4}"/>
              </a:ext>
            </a:extLst>
          </p:cNvPr>
          <p:cNvSpPr>
            <a:spLocks noGrp="1"/>
          </p:cNvSpPr>
          <p:nvPr>
            <p:ph type="title"/>
          </p:nvPr>
        </p:nvSpPr>
        <p:spPr/>
        <p:txBody>
          <a:bodyPr/>
          <a:lstStyle/>
          <a:p>
            <a:pPr algn="ctr"/>
            <a:r>
              <a:rPr lang="en-US" b="1" dirty="0"/>
              <a:t>SEL = Upstream intervention</a:t>
            </a:r>
          </a:p>
        </p:txBody>
      </p:sp>
      <p:sp>
        <p:nvSpPr>
          <p:cNvPr id="3" name="Content Placeholder 2">
            <a:extLst>
              <a:ext uri="{FF2B5EF4-FFF2-40B4-BE49-F238E27FC236}">
                <a16:creationId xmlns:a16="http://schemas.microsoft.com/office/drawing/2014/main" id="{CD445ECB-4425-42FA-A687-C2C8566E0D69}"/>
              </a:ext>
            </a:extLst>
          </p:cNvPr>
          <p:cNvSpPr>
            <a:spLocks noGrp="1"/>
          </p:cNvSpPr>
          <p:nvPr>
            <p:ph idx="1"/>
          </p:nvPr>
        </p:nvSpPr>
        <p:spPr/>
        <p:txBody>
          <a:bodyPr/>
          <a:lstStyle/>
          <a:p>
            <a:pPr marL="0" indent="0" algn="ctr">
              <a:buNone/>
            </a:pPr>
            <a:r>
              <a:rPr lang="en-US" dirty="0"/>
              <a:t>SEL not only helps to prevent internalizing and externalizing problems but also increases positive social attitudes and prosocial behavior as well as academic achievement.</a:t>
            </a:r>
          </a:p>
          <a:p>
            <a:endParaRPr lang="en-US" dirty="0"/>
          </a:p>
        </p:txBody>
      </p:sp>
      <p:sp>
        <p:nvSpPr>
          <p:cNvPr id="4" name="Footer Placeholder 3">
            <a:extLst>
              <a:ext uri="{FF2B5EF4-FFF2-40B4-BE49-F238E27FC236}">
                <a16:creationId xmlns:a16="http://schemas.microsoft.com/office/drawing/2014/main" id="{E833C1CB-BBD5-4624-A60E-063B1A61C250}"/>
              </a:ext>
            </a:extLst>
          </p:cNvPr>
          <p:cNvSpPr>
            <a:spLocks noGrp="1"/>
          </p:cNvSpPr>
          <p:nvPr>
            <p:ph type="ftr" sz="quarter" idx="11"/>
          </p:nvPr>
        </p:nvSpPr>
        <p:spPr/>
        <p:txBody>
          <a:bodyPr/>
          <a:lstStyle/>
          <a:p>
            <a:r>
              <a:rPr lang="en-US"/>
              <a:t>Taylor et al., 2017</a:t>
            </a:r>
            <a:endParaRPr lang="en-US" dirty="0"/>
          </a:p>
        </p:txBody>
      </p:sp>
    </p:spTree>
    <p:extLst>
      <p:ext uri="{BB962C8B-B14F-4D97-AF65-F5344CB8AC3E}">
        <p14:creationId xmlns:p14="http://schemas.microsoft.com/office/powerpoint/2010/main" val="152781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972E-AB06-4009-B1D3-5E83B6335D63}"/>
              </a:ext>
            </a:extLst>
          </p:cNvPr>
          <p:cNvSpPr>
            <a:spLocks noGrp="1"/>
          </p:cNvSpPr>
          <p:nvPr>
            <p:ph type="title"/>
          </p:nvPr>
        </p:nvSpPr>
        <p:spPr>
          <a:solidFill>
            <a:schemeClr val="accent6"/>
          </a:solidFill>
        </p:spPr>
        <p:txBody>
          <a:bodyPr/>
          <a:lstStyle/>
          <a:p>
            <a:r>
              <a:rPr lang="en-US" dirty="0"/>
              <a:t>Upstream interventions (universal)</a:t>
            </a:r>
          </a:p>
        </p:txBody>
      </p:sp>
      <p:sp>
        <p:nvSpPr>
          <p:cNvPr id="3" name="Content Placeholder 2">
            <a:extLst>
              <a:ext uri="{FF2B5EF4-FFF2-40B4-BE49-F238E27FC236}">
                <a16:creationId xmlns:a16="http://schemas.microsoft.com/office/drawing/2014/main" id="{52B100A0-5515-4AD2-BEB1-BB38D7A43C1A}"/>
              </a:ext>
            </a:extLst>
          </p:cNvPr>
          <p:cNvSpPr>
            <a:spLocks noGrp="1"/>
          </p:cNvSpPr>
          <p:nvPr>
            <p:ph sz="half" idx="1"/>
          </p:nvPr>
        </p:nvSpPr>
        <p:spPr/>
        <p:txBody>
          <a:bodyPr>
            <a:normAutofit fontScale="92500" lnSpcReduction="20000"/>
          </a:bodyPr>
          <a:lstStyle/>
          <a:p>
            <a:r>
              <a:rPr lang="en-US" dirty="0"/>
              <a:t>Lighting</a:t>
            </a:r>
          </a:p>
          <a:p>
            <a:r>
              <a:rPr lang="en-US" dirty="0"/>
              <a:t>Greetings and relational deposits</a:t>
            </a:r>
          </a:p>
          <a:p>
            <a:r>
              <a:rPr lang="en-US" dirty="0"/>
              <a:t>Non-contingent movement breaks</a:t>
            </a:r>
          </a:p>
          <a:p>
            <a:r>
              <a:rPr lang="en-US" dirty="0"/>
              <a:t>Alternative seating opportunities</a:t>
            </a:r>
          </a:p>
          <a:p>
            <a:r>
              <a:rPr lang="en-US" dirty="0"/>
              <a:t>PBIS</a:t>
            </a:r>
          </a:p>
          <a:p>
            <a:r>
              <a:rPr lang="en-US" dirty="0"/>
              <a:t>Manipulatives</a:t>
            </a:r>
          </a:p>
          <a:p>
            <a:r>
              <a:rPr lang="en-US" dirty="0"/>
              <a:t>Non-verbal communication</a:t>
            </a:r>
          </a:p>
          <a:p>
            <a:r>
              <a:rPr lang="en-US" dirty="0"/>
              <a:t>OT activities </a:t>
            </a:r>
          </a:p>
          <a:p>
            <a:r>
              <a:rPr lang="en-US" dirty="0"/>
              <a:t>Consistency and predictability</a:t>
            </a:r>
          </a:p>
          <a:p>
            <a:r>
              <a:rPr lang="en-US" dirty="0"/>
              <a:t>Matching affect</a:t>
            </a:r>
          </a:p>
        </p:txBody>
      </p:sp>
      <p:sp>
        <p:nvSpPr>
          <p:cNvPr id="4" name="Content Placeholder 3">
            <a:extLst>
              <a:ext uri="{FF2B5EF4-FFF2-40B4-BE49-F238E27FC236}">
                <a16:creationId xmlns:a16="http://schemas.microsoft.com/office/drawing/2014/main" id="{028F9E25-EC13-45C7-9E4C-374DAAE13E99}"/>
              </a:ext>
            </a:extLst>
          </p:cNvPr>
          <p:cNvSpPr>
            <a:spLocks noGrp="1"/>
          </p:cNvSpPr>
          <p:nvPr>
            <p:ph sz="half" idx="2"/>
          </p:nvPr>
        </p:nvSpPr>
        <p:spPr/>
        <p:txBody>
          <a:bodyPr>
            <a:normAutofit fontScale="92500" lnSpcReduction="20000"/>
          </a:bodyPr>
          <a:lstStyle/>
          <a:p>
            <a:r>
              <a:rPr lang="en-US" dirty="0"/>
              <a:t>OTR</a:t>
            </a:r>
          </a:p>
          <a:p>
            <a:r>
              <a:rPr lang="en-US" dirty="0"/>
              <a:t>Lycra</a:t>
            </a:r>
          </a:p>
          <a:p>
            <a:r>
              <a:rPr lang="en-US" dirty="0"/>
              <a:t>Visual noise</a:t>
            </a:r>
          </a:p>
          <a:p>
            <a:r>
              <a:rPr lang="en-US" dirty="0"/>
              <a:t>Wall color</a:t>
            </a:r>
          </a:p>
          <a:p>
            <a:r>
              <a:rPr lang="en-US" dirty="0"/>
              <a:t>Stop and name</a:t>
            </a:r>
          </a:p>
          <a:p>
            <a:r>
              <a:rPr lang="en-US" dirty="0"/>
              <a:t>Community building circles</a:t>
            </a:r>
          </a:p>
          <a:p>
            <a:r>
              <a:rPr lang="en-US" dirty="0"/>
              <a:t>Mindfulness movements</a:t>
            </a:r>
          </a:p>
          <a:p>
            <a:r>
              <a:rPr lang="en-US" dirty="0"/>
              <a:t>Yoga</a:t>
            </a:r>
          </a:p>
          <a:p>
            <a:r>
              <a:rPr lang="en-US" dirty="0"/>
              <a:t>Prompting and pre-corrections</a:t>
            </a:r>
          </a:p>
          <a:p>
            <a:r>
              <a:rPr lang="en-US" dirty="0"/>
              <a:t>Wellness and reflective practices</a:t>
            </a:r>
          </a:p>
        </p:txBody>
      </p:sp>
      <p:sp>
        <p:nvSpPr>
          <p:cNvPr id="7" name="Footer Placeholder 6">
            <a:extLst>
              <a:ext uri="{FF2B5EF4-FFF2-40B4-BE49-F238E27FC236}">
                <a16:creationId xmlns:a16="http://schemas.microsoft.com/office/drawing/2014/main" id="{34DEB1BB-2B29-439B-91F8-DDA8F8279769}"/>
              </a:ext>
            </a:extLst>
          </p:cNvPr>
          <p:cNvSpPr>
            <a:spLocks noGrp="1"/>
          </p:cNvSpPr>
          <p:nvPr>
            <p:ph type="ftr" sz="quarter" idx="11"/>
          </p:nvPr>
        </p:nvSpPr>
        <p:spPr>
          <a:xfrm>
            <a:off x="4038600" y="5922498"/>
            <a:ext cx="2868637" cy="798977"/>
          </a:xfrm>
        </p:spPr>
        <p:txBody>
          <a:bodyPr/>
          <a:lstStyle/>
          <a:p>
            <a:r>
              <a:rPr lang="en-US" sz="1400" b="1" dirty="0">
                <a:solidFill>
                  <a:schemeClr val="tx1"/>
                </a:solidFill>
              </a:rPr>
              <a:t>Policy Institute, Helping Traumatized Children Trauma Learning Learn</a:t>
            </a:r>
          </a:p>
        </p:txBody>
      </p:sp>
      <p:pic>
        <p:nvPicPr>
          <p:cNvPr id="5" name="Content Placeholder 3">
            <a:extLst>
              <a:ext uri="{FF2B5EF4-FFF2-40B4-BE49-F238E27FC236}">
                <a16:creationId xmlns:a16="http://schemas.microsoft.com/office/drawing/2014/main" id="{DB6662C5-F0D2-4CC3-AD1A-5E481100AE86}"/>
              </a:ext>
            </a:extLst>
          </p:cNvPr>
          <p:cNvPicPr>
            <a:picLocks noChangeAspect="1"/>
          </p:cNvPicPr>
          <p:nvPr/>
        </p:nvPicPr>
        <p:blipFill>
          <a:blip r:embed="rId3"/>
          <a:stretch>
            <a:fillRect/>
          </a:stretch>
        </p:blipFill>
        <p:spPr>
          <a:xfrm>
            <a:off x="606083" y="1472334"/>
            <a:ext cx="10979834" cy="4802186"/>
          </a:xfrm>
          <a:prstGeom prst="rect">
            <a:avLst/>
          </a:prstGeom>
        </p:spPr>
      </p:pic>
      <p:sp>
        <p:nvSpPr>
          <p:cNvPr id="6" name="TextBox 5">
            <a:extLst>
              <a:ext uri="{FF2B5EF4-FFF2-40B4-BE49-F238E27FC236}">
                <a16:creationId xmlns:a16="http://schemas.microsoft.com/office/drawing/2014/main" id="{58793799-C63A-444A-A4BB-111DB89433B3}"/>
              </a:ext>
            </a:extLst>
          </p:cNvPr>
          <p:cNvSpPr txBox="1"/>
          <p:nvPr/>
        </p:nvSpPr>
        <p:spPr>
          <a:xfrm>
            <a:off x="7399606" y="6020972"/>
            <a:ext cx="3024554" cy="646331"/>
          </a:xfrm>
          <a:prstGeom prst="rect">
            <a:avLst/>
          </a:prstGeom>
          <a:noFill/>
        </p:spPr>
        <p:txBody>
          <a:bodyPr wrap="square" rtlCol="0">
            <a:spAutoFit/>
          </a:bodyPr>
          <a:lstStyle/>
          <a:p>
            <a:r>
              <a:rPr lang="en-US" b="1" i="1" dirty="0">
                <a:hlinkClick r:id="rId4"/>
              </a:rPr>
              <a:t>Source:  </a:t>
            </a:r>
            <a:r>
              <a:rPr lang="en-US" b="1" i="1" u="sng" dirty="0">
                <a:hlinkClick r:id="rId4"/>
              </a:rPr>
              <a:t>A School's Journey Toward Trauma-Sensitivity</a:t>
            </a:r>
            <a:r>
              <a:rPr lang="en-US" u="sng" dirty="0">
                <a:hlinkClick r:id="rId4"/>
              </a:rPr>
              <a:t>. </a:t>
            </a:r>
            <a:endParaRPr lang="en-US" dirty="0"/>
          </a:p>
        </p:txBody>
      </p:sp>
    </p:spTree>
    <p:extLst>
      <p:ext uri="{BB962C8B-B14F-4D97-AF65-F5344CB8AC3E}">
        <p14:creationId xmlns:p14="http://schemas.microsoft.com/office/powerpoint/2010/main" val="325213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2F6C84-8FA9-4454-97D3-92D0DA91BDB9}"/>
              </a:ext>
            </a:extLst>
          </p:cNvPr>
          <p:cNvSpPr>
            <a:spLocks noGrp="1"/>
          </p:cNvSpPr>
          <p:nvPr>
            <p:ph type="title"/>
          </p:nvPr>
        </p:nvSpPr>
        <p:spPr/>
        <p:txBody>
          <a:bodyPr/>
          <a:lstStyle/>
          <a:p>
            <a:r>
              <a:rPr lang="en-US" dirty="0"/>
              <a:t>Polling Question #2	</a:t>
            </a:r>
          </a:p>
        </p:txBody>
      </p:sp>
      <p:sp>
        <p:nvSpPr>
          <p:cNvPr id="6" name="Content Placeholder 5">
            <a:extLst>
              <a:ext uri="{FF2B5EF4-FFF2-40B4-BE49-F238E27FC236}">
                <a16:creationId xmlns:a16="http://schemas.microsoft.com/office/drawing/2014/main" id="{A6D53C33-263F-4165-AA0F-50A3D435FE6F}"/>
              </a:ext>
            </a:extLst>
          </p:cNvPr>
          <p:cNvSpPr>
            <a:spLocks noGrp="1"/>
          </p:cNvSpPr>
          <p:nvPr>
            <p:ph idx="1"/>
          </p:nvPr>
        </p:nvSpPr>
        <p:spPr/>
        <p:txBody>
          <a:bodyPr/>
          <a:lstStyle/>
          <a:p>
            <a:pPr marL="0" indent="0">
              <a:buNone/>
            </a:pPr>
            <a:r>
              <a:rPr lang="en-US" dirty="0"/>
              <a:t>At what level is your school or are your schools currently implementing PBIS?</a:t>
            </a:r>
          </a:p>
        </p:txBody>
      </p:sp>
    </p:spTree>
    <p:extLst>
      <p:ext uri="{BB962C8B-B14F-4D97-AF65-F5344CB8AC3E}">
        <p14:creationId xmlns:p14="http://schemas.microsoft.com/office/powerpoint/2010/main" val="3006552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altLang="en-US" sz="3200" dirty="0">
                <a:ea typeface="ＭＳ Ｐゴシック" pitchFamily="34" charset="-128"/>
              </a:rPr>
              <a:t>How do we think about trauma-informed practices within a Multi-tiered Systems of Support (VT MTSS)?</a:t>
            </a:r>
          </a:p>
        </p:txBody>
      </p:sp>
      <p:sp>
        <p:nvSpPr>
          <p:cNvPr id="44035" name="Content Placeholder 2"/>
          <p:cNvSpPr>
            <a:spLocks noGrp="1"/>
          </p:cNvSpPr>
          <p:nvPr>
            <p:ph idx="1"/>
          </p:nvPr>
        </p:nvSpPr>
        <p:spPr/>
        <p:txBody>
          <a:bodyPr>
            <a:normAutofit/>
          </a:bodyPr>
          <a:lstStyle/>
          <a:p>
            <a:pPr marL="0" indent="0">
              <a:buFont typeface="Arial" pitchFamily="34" charset="0"/>
              <a:buNone/>
            </a:pPr>
            <a:r>
              <a:rPr lang="en-US" altLang="en-US" sz="2800" b="1" dirty="0">
                <a:ea typeface="ＭＳ Ｐゴシック" pitchFamily="34" charset="-128"/>
              </a:rPr>
              <a:t>VT MTSS is:</a:t>
            </a:r>
          </a:p>
        </p:txBody>
      </p:sp>
      <p:pic>
        <p:nvPicPr>
          <p:cNvPr id="6" name="Content Placeholder 3">
            <a:extLst>
              <a:ext uri="{FF2B5EF4-FFF2-40B4-BE49-F238E27FC236}">
                <a16:creationId xmlns:a16="http://schemas.microsoft.com/office/drawing/2014/main" id="{D902A9E7-A60A-4A0B-9658-98559EA328D9}"/>
              </a:ext>
            </a:extLst>
          </p:cNvPr>
          <p:cNvPicPr>
            <a:picLocks noChangeAspect="1"/>
          </p:cNvPicPr>
          <p:nvPr/>
        </p:nvPicPr>
        <p:blipFill>
          <a:blip r:embed="rId3"/>
          <a:stretch>
            <a:fillRect/>
          </a:stretch>
        </p:blipFill>
        <p:spPr>
          <a:xfrm>
            <a:off x="984737" y="2499633"/>
            <a:ext cx="10115061" cy="4351338"/>
          </a:xfrm>
          <a:prstGeom prst="rect">
            <a:avLst/>
          </a:prstGeom>
        </p:spPr>
      </p:pic>
      <p:sp>
        <p:nvSpPr>
          <p:cNvPr id="7" name="Horizontal Scroll 3">
            <a:extLst>
              <a:ext uri="{FF2B5EF4-FFF2-40B4-BE49-F238E27FC236}">
                <a16:creationId xmlns:a16="http://schemas.microsoft.com/office/drawing/2014/main" id="{AA63EA63-C8F8-4EE0-9046-A90DE1FE707F}"/>
              </a:ext>
            </a:extLst>
          </p:cNvPr>
          <p:cNvSpPr/>
          <p:nvPr/>
        </p:nvSpPr>
        <p:spPr bwMode="auto">
          <a:xfrm>
            <a:off x="92647" y="2033702"/>
            <a:ext cx="11114616" cy="52832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ysClr val="windowText" lastClr="000000"/>
                </a:solidFill>
              </a:rPr>
              <a:t>Meet students where they are at and help them get to where they need to go!</a:t>
            </a:r>
          </a:p>
        </p:txBody>
      </p:sp>
      <p:sp>
        <p:nvSpPr>
          <p:cNvPr id="8" name="Wave 7">
            <a:extLst>
              <a:ext uri="{FF2B5EF4-FFF2-40B4-BE49-F238E27FC236}">
                <a16:creationId xmlns:a16="http://schemas.microsoft.com/office/drawing/2014/main" id="{A244F9D3-CE1B-46F0-A3E7-F90A13A0CFAD}"/>
              </a:ext>
            </a:extLst>
          </p:cNvPr>
          <p:cNvSpPr/>
          <p:nvPr/>
        </p:nvSpPr>
        <p:spPr>
          <a:xfrm>
            <a:off x="726049" y="2806588"/>
            <a:ext cx="10261599" cy="37374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solidFill>
            </a:endParaRPr>
          </a:p>
          <a:p>
            <a:pPr algn="ctr"/>
            <a:r>
              <a:rPr lang="en-US" sz="2400" dirty="0">
                <a:solidFill>
                  <a:schemeClr val="bg2"/>
                </a:solidFill>
              </a:rPr>
              <a:t>Resilience is the capacity to grow despite adversity, is built through meaningful</a:t>
            </a:r>
          </a:p>
          <a:p>
            <a:pPr algn="ctr"/>
            <a:r>
              <a:rPr lang="en-US" sz="2400" dirty="0">
                <a:solidFill>
                  <a:schemeClr val="bg2"/>
                </a:solidFill>
              </a:rPr>
              <a:t>positive relationships, social support, and the opportunity for children to meaningfully master skills.</a:t>
            </a:r>
          </a:p>
          <a:p>
            <a:pPr algn="ctr"/>
            <a:endParaRPr lang="en-US" sz="2400" dirty="0">
              <a:solidFill>
                <a:schemeClr val="bg2"/>
              </a:solidFill>
            </a:endParaRPr>
          </a:p>
          <a:p>
            <a:pPr algn="r"/>
            <a:r>
              <a:rPr lang="en-US" sz="1100" dirty="0">
                <a:solidFill>
                  <a:schemeClr val="bg2"/>
                </a:solidFill>
              </a:rPr>
              <a:t>Christopher Blodgett, </a:t>
            </a:r>
            <a:r>
              <a:rPr lang="en-US" sz="1100" dirty="0" err="1">
                <a:solidFill>
                  <a:schemeClr val="bg2"/>
                </a:solidFill>
              </a:rPr>
              <a:t>Ph.D</a:t>
            </a:r>
            <a:r>
              <a:rPr lang="en-US" sz="1100" dirty="0">
                <a:solidFill>
                  <a:schemeClr val="bg2"/>
                </a:solidFill>
              </a:rPr>
              <a:t>, CLEAR Trauma Center</a:t>
            </a:r>
          </a:p>
        </p:txBody>
      </p:sp>
    </p:spTree>
    <p:extLst>
      <p:ext uri="{BB962C8B-B14F-4D97-AF65-F5344CB8AC3E}">
        <p14:creationId xmlns:p14="http://schemas.microsoft.com/office/powerpoint/2010/main" val="31899232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4638-0965-4B99-9C44-0C47D2BAB8B8}"/>
              </a:ext>
            </a:extLst>
          </p:cNvPr>
          <p:cNvSpPr>
            <a:spLocks noGrp="1"/>
          </p:cNvSpPr>
          <p:nvPr>
            <p:ph type="title"/>
          </p:nvPr>
        </p:nvSpPr>
        <p:spPr>
          <a:xfrm>
            <a:off x="970672" y="320675"/>
            <a:ext cx="10515600" cy="1325563"/>
          </a:xfrm>
        </p:spPr>
        <p:txBody>
          <a:bodyPr/>
          <a:lstStyle/>
          <a:p>
            <a:r>
              <a:rPr lang="en-US" dirty="0"/>
              <a:t>MTSS Core Features</a:t>
            </a:r>
          </a:p>
        </p:txBody>
      </p:sp>
      <p:pic>
        <p:nvPicPr>
          <p:cNvPr id="5" name="Content Placeholder 4">
            <a:extLst>
              <a:ext uri="{FF2B5EF4-FFF2-40B4-BE49-F238E27FC236}">
                <a16:creationId xmlns:a16="http://schemas.microsoft.com/office/drawing/2014/main" id="{FFADF9FA-B69E-4C81-8D42-D96C503818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385" y="1825625"/>
            <a:ext cx="10839157" cy="4351338"/>
          </a:xfrm>
        </p:spPr>
      </p:pic>
      <p:sp>
        <p:nvSpPr>
          <p:cNvPr id="6" name="Footer Placeholder 5">
            <a:extLst>
              <a:ext uri="{FF2B5EF4-FFF2-40B4-BE49-F238E27FC236}">
                <a16:creationId xmlns:a16="http://schemas.microsoft.com/office/drawing/2014/main" id="{7E57203B-1394-4866-A7EB-BB15ED2C33C6}"/>
              </a:ext>
            </a:extLst>
          </p:cNvPr>
          <p:cNvSpPr>
            <a:spLocks noGrp="1"/>
          </p:cNvSpPr>
          <p:nvPr>
            <p:ph type="ftr" sz="quarter" idx="11"/>
          </p:nvPr>
        </p:nvSpPr>
        <p:spPr/>
        <p:txBody>
          <a:bodyPr/>
          <a:lstStyle/>
          <a:p>
            <a:r>
              <a:rPr lang="en-US"/>
              <a:t>Center on PBIS, Eber, et al</a:t>
            </a:r>
            <a:endParaRPr lang="en-US" dirty="0"/>
          </a:p>
        </p:txBody>
      </p:sp>
    </p:spTree>
    <p:extLst>
      <p:ext uri="{BB962C8B-B14F-4D97-AF65-F5344CB8AC3E}">
        <p14:creationId xmlns:p14="http://schemas.microsoft.com/office/powerpoint/2010/main" val="172487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Awareness</a:t>
            </a:r>
          </a:p>
        </p:txBody>
      </p:sp>
      <p:pic>
        <p:nvPicPr>
          <p:cNvPr id="2050" name="Picture 2" descr="C:\Users\kymasam\Pictures\kym\large group of peopl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83820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pPr>
              <a:defRPr/>
            </a:pPr>
            <a:r>
              <a:rPr lang="en-US"/>
              <a:t>NFI Vermont.  All rights reserved c 2017</a:t>
            </a:r>
          </a:p>
        </p:txBody>
      </p:sp>
      <p:pic>
        <p:nvPicPr>
          <p:cNvPr id="5" name="Picture 2" descr="C:\Users\kymasam\Desktop\Cap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538" y="1810257"/>
            <a:ext cx="9500925" cy="45143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35200" y="5257800"/>
            <a:ext cx="3860800" cy="523220"/>
          </a:xfrm>
          <a:prstGeom prst="rect">
            <a:avLst/>
          </a:prstGeom>
          <a:noFill/>
        </p:spPr>
        <p:txBody>
          <a:bodyPr wrap="square" rtlCol="0">
            <a:spAutoFit/>
          </a:bodyPr>
          <a:lstStyle/>
          <a:p>
            <a:r>
              <a:rPr lang="en-US" sz="2800" dirty="0"/>
              <a:t>It’s not just them…</a:t>
            </a:r>
          </a:p>
        </p:txBody>
      </p:sp>
    </p:spTree>
    <p:extLst>
      <p:ext uri="{BB962C8B-B14F-4D97-AF65-F5344CB8AC3E}">
        <p14:creationId xmlns:p14="http://schemas.microsoft.com/office/powerpoint/2010/main" val="5363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0"/>
            <a:ext cx="8077200" cy="2057400"/>
          </a:xfrm>
        </p:spPr>
        <p:txBody>
          <a:bodyPr>
            <a:normAutofit fontScale="90000"/>
          </a:bodyPr>
          <a:lstStyle/>
          <a:p>
            <a:r>
              <a:rPr lang="en-US" sz="3200" b="1" dirty="0">
                <a:latin typeface="Palatino Linotype" pitchFamily="18" charset="0"/>
              </a:rPr>
              <a:t>Wisconsin DPI </a:t>
            </a:r>
            <a:br>
              <a:rPr lang="en-US" sz="3200" b="1" dirty="0">
                <a:latin typeface="Palatino Linotype" pitchFamily="18" charset="0"/>
              </a:rPr>
            </a:br>
            <a:br>
              <a:rPr lang="en-US" sz="3200" b="1" dirty="0">
                <a:latin typeface="Palatino Linotype" pitchFamily="18" charset="0"/>
              </a:rPr>
            </a:br>
            <a:r>
              <a:rPr lang="en-US" sz="3200" b="1" dirty="0">
                <a:latin typeface="Palatino Linotype" pitchFamily="18" charset="0"/>
              </a:rPr>
              <a:t>Why use the PBIS framework for trauma-sensitive schools?</a:t>
            </a:r>
            <a:br>
              <a:rPr lang="en-US" sz="3200" b="1" dirty="0"/>
            </a:br>
            <a:r>
              <a:rPr lang="en-US" sz="800" b="1" dirty="0"/>
              <a:t> </a:t>
            </a:r>
            <a:br>
              <a:rPr lang="en-US" sz="3200" b="1" dirty="0"/>
            </a:br>
            <a:r>
              <a:rPr lang="en-US" sz="2400" dirty="0">
                <a:latin typeface="Palatino Linotype" pitchFamily="18" charset="0"/>
              </a:rPr>
              <a:t>The fundamental purpose of PBIS is to make schools more effective &amp; equitable learning environments.                                                                             </a:t>
            </a:r>
            <a:r>
              <a:rPr lang="en-US" sz="1800" dirty="0">
                <a:latin typeface="Palatino Linotype" pitchFamily="18" charset="0"/>
              </a:rPr>
              <a:t>Rob Horner, Co-Director of the OSEP Technical Assistance Center for PBIS</a:t>
            </a:r>
            <a:br>
              <a:rPr lang="en-US" b="1" dirty="0"/>
            </a:br>
            <a:endParaRPr lang="en-US" dirty="0"/>
          </a:p>
        </p:txBody>
      </p:sp>
      <p:sp>
        <p:nvSpPr>
          <p:cNvPr id="3" name="Content Placeholder 2"/>
          <p:cNvSpPr>
            <a:spLocks noGrp="1"/>
          </p:cNvSpPr>
          <p:nvPr>
            <p:ph sz="quarter" idx="1"/>
          </p:nvPr>
        </p:nvSpPr>
        <p:spPr>
          <a:xfrm>
            <a:off x="1981200" y="1905000"/>
            <a:ext cx="8077200" cy="4495800"/>
          </a:xfrm>
        </p:spPr>
        <p:txBody>
          <a:bodyPr>
            <a:normAutofit/>
          </a:bodyPr>
          <a:lstStyle/>
          <a:p>
            <a:pPr>
              <a:buNone/>
            </a:pPr>
            <a:endParaRPr lang="en-US" sz="3200" b="1" dirty="0"/>
          </a:p>
          <a:p>
            <a:pPr>
              <a:buNone/>
            </a:pPr>
            <a:endParaRPr lang="en-US" b="1" dirty="0"/>
          </a:p>
          <a:p>
            <a:pPr>
              <a:buNone/>
            </a:pPr>
            <a:endParaRPr lang="en-US" sz="3200" b="1" dirty="0"/>
          </a:p>
          <a:p>
            <a:pPr>
              <a:buNone/>
            </a:pPr>
            <a:endParaRPr lang="en-US" b="1" dirty="0"/>
          </a:p>
          <a:p>
            <a:pPr>
              <a:buNone/>
            </a:pPr>
            <a:endParaRPr lang="en-US" sz="3200" b="1" dirty="0"/>
          </a:p>
        </p:txBody>
      </p:sp>
      <p:sp>
        <p:nvSpPr>
          <p:cNvPr id="4" name="Oval 3"/>
          <p:cNvSpPr/>
          <p:nvPr/>
        </p:nvSpPr>
        <p:spPr>
          <a:xfrm>
            <a:off x="2133600" y="3124200"/>
            <a:ext cx="28956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F2B20"/>
                </a:solidFill>
              </a:rPr>
              <a:t>Predictable</a:t>
            </a:r>
          </a:p>
        </p:txBody>
      </p:sp>
      <p:sp>
        <p:nvSpPr>
          <p:cNvPr id="5" name="Oval 4"/>
          <p:cNvSpPr/>
          <p:nvPr/>
        </p:nvSpPr>
        <p:spPr>
          <a:xfrm>
            <a:off x="3657600" y="4343400"/>
            <a:ext cx="26670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2F2B20"/>
                </a:solidFill>
              </a:rPr>
              <a:t>Consistent</a:t>
            </a:r>
          </a:p>
        </p:txBody>
      </p:sp>
      <p:sp>
        <p:nvSpPr>
          <p:cNvPr id="6" name="Oval 5"/>
          <p:cNvSpPr/>
          <p:nvPr/>
        </p:nvSpPr>
        <p:spPr>
          <a:xfrm>
            <a:off x="5562600" y="3352800"/>
            <a:ext cx="26670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F2B20"/>
                </a:solidFill>
              </a:rPr>
              <a:t>Positive</a:t>
            </a:r>
          </a:p>
        </p:txBody>
      </p:sp>
      <p:sp>
        <p:nvSpPr>
          <p:cNvPr id="7" name="Oval 6"/>
          <p:cNvSpPr/>
          <p:nvPr/>
        </p:nvSpPr>
        <p:spPr>
          <a:xfrm>
            <a:off x="7010400" y="4495800"/>
            <a:ext cx="2667000" cy="1981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F2B20"/>
                </a:solidFill>
              </a:rPr>
              <a:t>Safe</a:t>
            </a:r>
          </a:p>
        </p:txBody>
      </p:sp>
      <p:sp>
        <p:nvSpPr>
          <p:cNvPr id="8" name="TextBox 7"/>
          <p:cNvSpPr txBox="1"/>
          <p:nvPr/>
        </p:nvSpPr>
        <p:spPr>
          <a:xfrm>
            <a:off x="1981200" y="6400801"/>
            <a:ext cx="4845422" cy="461665"/>
          </a:xfrm>
          <a:prstGeom prst="rect">
            <a:avLst/>
          </a:prstGeom>
          <a:noFill/>
        </p:spPr>
        <p:txBody>
          <a:bodyPr wrap="none" rtlCol="0">
            <a:spAutoFit/>
          </a:bodyPr>
          <a:lstStyle/>
          <a:p>
            <a:r>
              <a:rPr lang="en-US" sz="1200" b="1" dirty="0"/>
              <a:t>WI Department of Public Instruction Trauma-Sensitive Schools Resources</a:t>
            </a:r>
            <a:br>
              <a:rPr lang="en-US" sz="1200" b="1" dirty="0"/>
            </a:br>
            <a:r>
              <a:rPr lang="en-US" sz="1200" b="1" dirty="0">
                <a:hlinkClick r:id="rId3"/>
              </a:rPr>
              <a:t>http://sspw.dpi.wi.gov/sspw_mhtrauma</a:t>
            </a:r>
            <a:r>
              <a:rPr lang="en-US" sz="1200" b="1" dirty="0"/>
              <a:t> </a:t>
            </a:r>
          </a:p>
        </p:txBody>
      </p:sp>
    </p:spTree>
    <p:extLst>
      <p:ext uri="{BB962C8B-B14F-4D97-AF65-F5344CB8AC3E}">
        <p14:creationId xmlns:p14="http://schemas.microsoft.com/office/powerpoint/2010/main" val="127511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dirty="0"/>
              <a:t>The triangle – Academic and social/emotional interventions</a:t>
            </a:r>
          </a:p>
        </p:txBody>
      </p:sp>
      <p:pic>
        <p:nvPicPr>
          <p:cNvPr id="8195" name="Picture 2" descr="Triang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724706"/>
            <a:ext cx="5486400" cy="4876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TextBox 2"/>
          <p:cNvSpPr txBox="1">
            <a:spLocks noChangeArrowheads="1"/>
          </p:cNvSpPr>
          <p:nvPr/>
        </p:nvSpPr>
        <p:spPr bwMode="auto">
          <a:xfrm>
            <a:off x="304800" y="5257801"/>
            <a:ext cx="233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pitchFamily="34" charset="0"/>
              </a:rPr>
              <a:t>Classroom/school wide instruction</a:t>
            </a:r>
          </a:p>
        </p:txBody>
      </p:sp>
      <p:sp>
        <p:nvSpPr>
          <p:cNvPr id="8197" name="TextBox 11"/>
          <p:cNvSpPr txBox="1">
            <a:spLocks noChangeArrowheads="1"/>
          </p:cNvSpPr>
          <p:nvPr/>
        </p:nvSpPr>
        <p:spPr bwMode="auto">
          <a:xfrm>
            <a:off x="9144000" y="5257801"/>
            <a:ext cx="2540000" cy="584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Universal regulating </a:t>
            </a:r>
            <a:r>
              <a:rPr lang="en-US" altLang="en-US" sz="1600">
                <a:solidFill>
                  <a:schemeClr val="bg1"/>
                </a:solidFill>
                <a:latin typeface="Arial" pitchFamily="34" charset="0"/>
              </a:rPr>
              <a:t>interventions</a:t>
            </a:r>
          </a:p>
        </p:txBody>
      </p:sp>
      <p:cxnSp>
        <p:nvCxnSpPr>
          <p:cNvPr id="17" name="Straight Arrow Connector 16"/>
          <p:cNvCxnSpPr/>
          <p:nvPr/>
        </p:nvCxnSpPr>
        <p:spPr>
          <a:xfrm flipV="1">
            <a:off x="2641600" y="5257801"/>
            <a:ext cx="1828800" cy="4619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315200" y="5257800"/>
            <a:ext cx="1727200" cy="292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0" name="TextBox 20"/>
          <p:cNvSpPr txBox="1">
            <a:spLocks noChangeArrowheads="1"/>
          </p:cNvSpPr>
          <p:nvPr/>
        </p:nvSpPr>
        <p:spPr bwMode="auto">
          <a:xfrm>
            <a:off x="406400" y="35814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Targeted academic instruction</a:t>
            </a:r>
          </a:p>
        </p:txBody>
      </p:sp>
      <p:sp>
        <p:nvSpPr>
          <p:cNvPr id="8201" name="TextBox 22"/>
          <p:cNvSpPr txBox="1">
            <a:spLocks noChangeArrowheads="1"/>
          </p:cNvSpPr>
          <p:nvPr/>
        </p:nvSpPr>
        <p:spPr bwMode="auto">
          <a:xfrm>
            <a:off x="9144000" y="3657601"/>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Targeted social skill and emotional regulation  </a:t>
            </a:r>
            <a:r>
              <a:rPr lang="en-US" altLang="en-US" sz="1600">
                <a:solidFill>
                  <a:schemeClr val="bg1"/>
                </a:solidFill>
                <a:latin typeface="Arial" pitchFamily="34" charset="0"/>
              </a:rPr>
              <a:t>instruction</a:t>
            </a:r>
          </a:p>
        </p:txBody>
      </p:sp>
      <p:cxnSp>
        <p:nvCxnSpPr>
          <p:cNvPr id="26" name="Straight Arrow Connector 25"/>
          <p:cNvCxnSpPr>
            <a:cxnSpLocks/>
          </p:cNvCxnSpPr>
          <p:nvPr/>
        </p:nvCxnSpPr>
        <p:spPr>
          <a:xfrm flipV="1">
            <a:off x="2124222" y="3749543"/>
            <a:ext cx="2680006" cy="1919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112000" y="3749543"/>
            <a:ext cx="1930400" cy="187325"/>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204" name="TextBox 28"/>
          <p:cNvSpPr txBox="1">
            <a:spLocks noChangeArrowheads="1"/>
          </p:cNvSpPr>
          <p:nvPr/>
        </p:nvSpPr>
        <p:spPr bwMode="auto">
          <a:xfrm>
            <a:off x="406400" y="2133601"/>
            <a:ext cx="223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pitchFamily="34" charset="0"/>
              </a:rPr>
              <a:t>Intensive academic intervention</a:t>
            </a:r>
          </a:p>
        </p:txBody>
      </p:sp>
      <p:sp>
        <p:nvSpPr>
          <p:cNvPr id="8205" name="TextBox 29"/>
          <p:cNvSpPr txBox="1">
            <a:spLocks noChangeArrowheads="1"/>
          </p:cNvSpPr>
          <p:nvPr/>
        </p:nvSpPr>
        <p:spPr bwMode="auto">
          <a:xfrm>
            <a:off x="9347200" y="2362201"/>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Intensive mental health intervention</a:t>
            </a:r>
          </a:p>
        </p:txBody>
      </p:sp>
      <p:cxnSp>
        <p:nvCxnSpPr>
          <p:cNvPr id="29696" name="Straight Arrow Connector 29695"/>
          <p:cNvCxnSpPr/>
          <p:nvPr/>
        </p:nvCxnSpPr>
        <p:spPr>
          <a:xfrm flipV="1">
            <a:off x="2455333" y="2362200"/>
            <a:ext cx="2523067" cy="2428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698" name="Straight Arrow Connector 29697"/>
          <p:cNvCxnSpPr/>
          <p:nvPr/>
        </p:nvCxnSpPr>
        <p:spPr>
          <a:xfrm flipH="1" flipV="1">
            <a:off x="6647543" y="2425988"/>
            <a:ext cx="2445657" cy="3521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267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6205955"/>
            <a:ext cx="12192000" cy="652045"/>
            <a:chOff x="0" y="6205955"/>
            <a:chExt cx="12192000" cy="652045"/>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05955"/>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is Trauma?</a:t>
            </a:r>
          </a:p>
        </p:txBody>
      </p:sp>
      <p:sp>
        <p:nvSpPr>
          <p:cNvPr id="13" name="Title 1"/>
          <p:cNvSpPr txBox="1">
            <a:spLocks/>
          </p:cNvSpPr>
          <p:nvPr/>
        </p:nvSpPr>
        <p:spPr>
          <a:xfrm>
            <a:off x="571500" y="1186859"/>
            <a:ext cx="10696057" cy="1565486"/>
          </a:xfrm>
          <a:prstGeom prst="rect">
            <a:avLst/>
          </a:prstGeom>
          <a:effectLst>
            <a:outerShdw blurRad="25400" dir="17880000">
              <a:srgbClr val="000000">
                <a:alpha val="46000"/>
              </a:srgbClr>
            </a:outerShdw>
          </a:effectLst>
        </p:spPr>
        <p:txBody>
          <a:bodyPr vert="horz" lIns="91440" tIns="45720" rIns="91440" bIns="45720" rtlCol="0" anchor="b">
            <a:normAutofit fontScale="40000" lnSpcReduction="20000"/>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4500" i="1" dirty="0">
              <a:solidFill>
                <a:schemeClr val="accent2"/>
              </a:solidFill>
              <a:latin typeface="+mn-lt"/>
              <a:cs typeface="Times New Roman" panose="02020603050405020304" pitchFamily="18" charset="0"/>
            </a:endParaRPr>
          </a:p>
          <a:p>
            <a:pPr>
              <a:lnSpc>
                <a:spcPct val="150000"/>
              </a:lnSpc>
            </a:pPr>
            <a:r>
              <a:rPr lang="en-US" sz="4500" b="1" i="1" dirty="0">
                <a:solidFill>
                  <a:schemeClr val="tx1"/>
                </a:solidFill>
                <a:effectLst/>
                <a:latin typeface="+mn-lt"/>
                <a:cs typeface="Times New Roman" panose="02020603050405020304" pitchFamily="18" charset="0"/>
              </a:rPr>
              <a:t>Trauma is a sudden, unpredictable, physiological experience that overwhelms a person’s ability to cope.  It</a:t>
            </a:r>
            <a:r>
              <a:rPr lang="en-US" altLang="en-US" sz="4500" b="1" i="1" dirty="0">
                <a:solidFill>
                  <a:schemeClr val="tx1"/>
                </a:solidFill>
                <a:effectLst/>
              </a:rPr>
              <a:t> is not just an event itself, but rather a response to a stressful experience in which a person’s ability to cope is dramatically undermined.</a:t>
            </a:r>
          </a:p>
          <a:p>
            <a:pPr>
              <a:lnSpc>
                <a:spcPct val="150000"/>
              </a:lnSpc>
            </a:pPr>
            <a:endParaRPr lang="en-US" sz="4000" i="1" dirty="0">
              <a:solidFill>
                <a:schemeClr val="accent2"/>
              </a:solidFill>
              <a:latin typeface="+mn-lt"/>
              <a:cs typeface="Times New Roman" panose="02020603050405020304" pitchFamily="18" charset="0"/>
            </a:endParaRPr>
          </a:p>
          <a:p>
            <a:pPr marL="342900" indent="-342900" algn="l">
              <a:lnSpc>
                <a:spcPct val="150000"/>
              </a:lnSpc>
              <a:buFont typeface="+mj-lt"/>
              <a:buAutoNum type="arabicPeriod"/>
            </a:pPr>
            <a:endParaRPr lang="en-US" sz="1600" dirty="0">
              <a:latin typeface="+mn-lt"/>
              <a:cs typeface="Times New Roman" panose="02020603050405020304" pitchFamily="18" charset="0"/>
            </a:endParaRPr>
          </a:p>
          <a:p>
            <a:pPr marL="342900" indent="-342900" algn="l">
              <a:buFont typeface="+mj-lt"/>
              <a:buAutoNum type="arabicPeriod"/>
            </a:pPr>
            <a:endParaRPr lang="en-US" sz="1600" dirty="0">
              <a:latin typeface="+mn-lt"/>
              <a:cs typeface="Times New Roman" panose="02020603050405020304" pitchFamily="18" charset="0"/>
            </a:endParaRPr>
          </a:p>
        </p:txBody>
      </p:sp>
      <p:sp>
        <p:nvSpPr>
          <p:cNvPr id="3" name="Freeform 2"/>
          <p:cNvSpPr/>
          <p:nvPr/>
        </p:nvSpPr>
        <p:spPr>
          <a:xfrm>
            <a:off x="5417823" y="4049522"/>
            <a:ext cx="1997710" cy="1997710"/>
          </a:xfrm>
          <a:custGeom>
            <a:avLst/>
            <a:gdLst>
              <a:gd name="connsiteX0" fmla="*/ 1417983 w 1997710"/>
              <a:gd name="connsiteY0" fmla="*/ 318512 h 1997710"/>
              <a:gd name="connsiteX1" fmla="*/ 1573373 w 1997710"/>
              <a:gd name="connsiteY1" fmla="*/ 188117 h 1997710"/>
              <a:gd name="connsiteX2" fmla="*/ 1697512 w 1997710"/>
              <a:gd name="connsiteY2" fmla="*/ 292282 h 1997710"/>
              <a:gd name="connsiteX3" fmla="*/ 1596081 w 1997710"/>
              <a:gd name="connsiteY3" fmla="*/ 467954 h 1997710"/>
              <a:gd name="connsiteX4" fmla="*/ 1757242 w 1997710"/>
              <a:gd name="connsiteY4" fmla="*/ 747092 h 1997710"/>
              <a:gd name="connsiteX5" fmla="*/ 1960094 w 1997710"/>
              <a:gd name="connsiteY5" fmla="*/ 747087 h 1997710"/>
              <a:gd name="connsiteX6" fmla="*/ 1988234 w 1997710"/>
              <a:gd name="connsiteY6" fmla="*/ 906677 h 1997710"/>
              <a:gd name="connsiteX7" fmla="*/ 1797614 w 1997710"/>
              <a:gd name="connsiteY7" fmla="*/ 976051 h 1997710"/>
              <a:gd name="connsiteX8" fmla="*/ 1741644 w 1997710"/>
              <a:gd name="connsiteY8" fmla="*/ 1293475 h 1997710"/>
              <a:gd name="connsiteX9" fmla="*/ 1897040 w 1997710"/>
              <a:gd name="connsiteY9" fmla="*/ 1423862 h 1997710"/>
              <a:gd name="connsiteX10" fmla="*/ 1816014 w 1997710"/>
              <a:gd name="connsiteY10" fmla="*/ 1564203 h 1997710"/>
              <a:gd name="connsiteX11" fmla="*/ 1625398 w 1997710"/>
              <a:gd name="connsiteY11" fmla="*/ 1494818 h 1997710"/>
              <a:gd name="connsiteX12" fmla="*/ 1378486 w 1997710"/>
              <a:gd name="connsiteY12" fmla="*/ 1702002 h 1997710"/>
              <a:gd name="connsiteX13" fmla="*/ 1413716 w 1997710"/>
              <a:gd name="connsiteY13" fmla="*/ 1901771 h 1997710"/>
              <a:gd name="connsiteX14" fmla="*/ 1261437 w 1997710"/>
              <a:gd name="connsiteY14" fmla="*/ 1957196 h 1997710"/>
              <a:gd name="connsiteX15" fmla="*/ 1160016 w 1997710"/>
              <a:gd name="connsiteY15" fmla="*/ 1781519 h 1997710"/>
              <a:gd name="connsiteX16" fmla="*/ 837695 w 1997710"/>
              <a:gd name="connsiteY16" fmla="*/ 1781519 h 1997710"/>
              <a:gd name="connsiteX17" fmla="*/ 736273 w 1997710"/>
              <a:gd name="connsiteY17" fmla="*/ 1957196 h 1997710"/>
              <a:gd name="connsiteX18" fmla="*/ 583994 w 1997710"/>
              <a:gd name="connsiteY18" fmla="*/ 1901771 h 1997710"/>
              <a:gd name="connsiteX19" fmla="*/ 619225 w 1997710"/>
              <a:gd name="connsiteY19" fmla="*/ 1702002 h 1997710"/>
              <a:gd name="connsiteX20" fmla="*/ 372313 w 1997710"/>
              <a:gd name="connsiteY20" fmla="*/ 1494818 h 1997710"/>
              <a:gd name="connsiteX21" fmla="*/ 181696 w 1997710"/>
              <a:gd name="connsiteY21" fmla="*/ 1564203 h 1997710"/>
              <a:gd name="connsiteX22" fmla="*/ 100670 w 1997710"/>
              <a:gd name="connsiteY22" fmla="*/ 1423862 h 1997710"/>
              <a:gd name="connsiteX23" fmla="*/ 256067 w 1997710"/>
              <a:gd name="connsiteY23" fmla="*/ 1293475 h 1997710"/>
              <a:gd name="connsiteX24" fmla="*/ 200097 w 1997710"/>
              <a:gd name="connsiteY24" fmla="*/ 976051 h 1997710"/>
              <a:gd name="connsiteX25" fmla="*/ 9476 w 1997710"/>
              <a:gd name="connsiteY25" fmla="*/ 906677 h 1997710"/>
              <a:gd name="connsiteX26" fmla="*/ 37616 w 1997710"/>
              <a:gd name="connsiteY26" fmla="*/ 747087 h 1997710"/>
              <a:gd name="connsiteX27" fmla="*/ 240468 w 1997710"/>
              <a:gd name="connsiteY27" fmla="*/ 747092 h 1997710"/>
              <a:gd name="connsiteX28" fmla="*/ 401628 w 1997710"/>
              <a:gd name="connsiteY28" fmla="*/ 467954 h 1997710"/>
              <a:gd name="connsiteX29" fmla="*/ 300198 w 1997710"/>
              <a:gd name="connsiteY29" fmla="*/ 292282 h 1997710"/>
              <a:gd name="connsiteX30" fmla="*/ 424337 w 1997710"/>
              <a:gd name="connsiteY30" fmla="*/ 188117 h 1997710"/>
              <a:gd name="connsiteX31" fmla="*/ 579727 w 1997710"/>
              <a:gd name="connsiteY31" fmla="*/ 318512 h 1997710"/>
              <a:gd name="connsiteX32" fmla="*/ 882610 w 1997710"/>
              <a:gd name="connsiteY32" fmla="*/ 208272 h 1997710"/>
              <a:gd name="connsiteX33" fmla="*/ 917829 w 1997710"/>
              <a:gd name="connsiteY33" fmla="*/ 8501 h 1997710"/>
              <a:gd name="connsiteX34" fmla="*/ 1079881 w 1997710"/>
              <a:gd name="connsiteY34" fmla="*/ 8501 h 1997710"/>
              <a:gd name="connsiteX35" fmla="*/ 1115100 w 1997710"/>
              <a:gd name="connsiteY35" fmla="*/ 208272 h 1997710"/>
              <a:gd name="connsiteX36" fmla="*/ 1417983 w 1997710"/>
              <a:gd name="connsiteY36" fmla="*/ 318512 h 199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97710" h="199771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5129" tIns="531454" rIns="465129" bIns="566392"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4" name="Freeform 3"/>
          <p:cNvSpPr/>
          <p:nvPr/>
        </p:nvSpPr>
        <p:spPr>
          <a:xfrm>
            <a:off x="4206240" y="3434079"/>
            <a:ext cx="1553971" cy="1556513"/>
          </a:xfrm>
          <a:custGeom>
            <a:avLst/>
            <a:gdLst>
              <a:gd name="connsiteX0" fmla="*/ 1162754 w 1553971"/>
              <a:gd name="connsiteY0" fmla="*/ 393956 h 1556513"/>
              <a:gd name="connsiteX1" fmla="*/ 1392087 w 1553971"/>
              <a:gd name="connsiteY1" fmla="*/ 325092 h 1556513"/>
              <a:gd name="connsiteX2" fmla="*/ 1476543 w 1553971"/>
              <a:gd name="connsiteY2" fmla="*/ 471717 h 1556513"/>
              <a:gd name="connsiteX3" fmla="*/ 1301908 w 1553971"/>
              <a:gd name="connsiteY3" fmla="*/ 635540 h 1556513"/>
              <a:gd name="connsiteX4" fmla="*/ 1301908 w 1553971"/>
              <a:gd name="connsiteY4" fmla="*/ 920972 h 1556513"/>
              <a:gd name="connsiteX5" fmla="*/ 1476543 w 1553971"/>
              <a:gd name="connsiteY5" fmla="*/ 1084796 h 1556513"/>
              <a:gd name="connsiteX6" fmla="*/ 1392087 w 1553971"/>
              <a:gd name="connsiteY6" fmla="*/ 1231421 h 1556513"/>
              <a:gd name="connsiteX7" fmla="*/ 1162754 w 1553971"/>
              <a:gd name="connsiteY7" fmla="*/ 1162557 h 1556513"/>
              <a:gd name="connsiteX8" fmla="*/ 916139 w 1553971"/>
              <a:gd name="connsiteY8" fmla="*/ 1305273 h 1556513"/>
              <a:gd name="connsiteX9" fmla="*/ 861346 w 1553971"/>
              <a:gd name="connsiteY9" fmla="*/ 1538368 h 1556513"/>
              <a:gd name="connsiteX10" fmla="*/ 692625 w 1553971"/>
              <a:gd name="connsiteY10" fmla="*/ 1538368 h 1556513"/>
              <a:gd name="connsiteX11" fmla="*/ 637832 w 1553971"/>
              <a:gd name="connsiteY11" fmla="*/ 1305273 h 1556513"/>
              <a:gd name="connsiteX12" fmla="*/ 391217 w 1553971"/>
              <a:gd name="connsiteY12" fmla="*/ 1162557 h 1556513"/>
              <a:gd name="connsiteX13" fmla="*/ 161884 w 1553971"/>
              <a:gd name="connsiteY13" fmla="*/ 1231421 h 1556513"/>
              <a:gd name="connsiteX14" fmla="*/ 77428 w 1553971"/>
              <a:gd name="connsiteY14" fmla="*/ 1084796 h 1556513"/>
              <a:gd name="connsiteX15" fmla="*/ 252063 w 1553971"/>
              <a:gd name="connsiteY15" fmla="*/ 920973 h 1556513"/>
              <a:gd name="connsiteX16" fmla="*/ 252063 w 1553971"/>
              <a:gd name="connsiteY16" fmla="*/ 635541 h 1556513"/>
              <a:gd name="connsiteX17" fmla="*/ 77428 w 1553971"/>
              <a:gd name="connsiteY17" fmla="*/ 471717 h 1556513"/>
              <a:gd name="connsiteX18" fmla="*/ 161884 w 1553971"/>
              <a:gd name="connsiteY18" fmla="*/ 325092 h 1556513"/>
              <a:gd name="connsiteX19" fmla="*/ 391217 w 1553971"/>
              <a:gd name="connsiteY19" fmla="*/ 393956 h 1556513"/>
              <a:gd name="connsiteX20" fmla="*/ 637832 w 1553971"/>
              <a:gd name="connsiteY20" fmla="*/ 251240 h 1556513"/>
              <a:gd name="connsiteX21" fmla="*/ 692625 w 1553971"/>
              <a:gd name="connsiteY21" fmla="*/ 18145 h 1556513"/>
              <a:gd name="connsiteX22" fmla="*/ 861346 w 1553971"/>
              <a:gd name="connsiteY22" fmla="*/ 18145 h 1556513"/>
              <a:gd name="connsiteX23" fmla="*/ 916139 w 1553971"/>
              <a:gd name="connsiteY23" fmla="*/ 251240 h 1556513"/>
              <a:gd name="connsiteX24" fmla="*/ 1162754 w 1553971"/>
              <a:gd name="connsiteY24" fmla="*/ 393956 h 155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3971" h="1556513">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6457" tIns="409196" rIns="406457" bIns="409196"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 </a:t>
            </a:r>
          </a:p>
        </p:txBody>
      </p:sp>
      <p:sp>
        <p:nvSpPr>
          <p:cNvPr id="5" name="Freeform 4"/>
          <p:cNvSpPr/>
          <p:nvPr/>
        </p:nvSpPr>
        <p:spPr>
          <a:xfrm rot="21431852">
            <a:off x="4910582" y="2279928"/>
            <a:ext cx="1743455" cy="1743455"/>
          </a:xfrm>
          <a:custGeom>
            <a:avLst/>
            <a:gdLst>
              <a:gd name="connsiteX0" fmla="*/ 1065148 w 1423525"/>
              <a:gd name="connsiteY0" fmla="*/ 360543 h 1423525"/>
              <a:gd name="connsiteX1" fmla="*/ 1275166 w 1423525"/>
              <a:gd name="connsiteY1" fmla="*/ 297247 h 1423525"/>
              <a:gd name="connsiteX2" fmla="*/ 1352445 w 1423525"/>
              <a:gd name="connsiteY2" fmla="*/ 431098 h 1423525"/>
              <a:gd name="connsiteX3" fmla="*/ 1192621 w 1423525"/>
              <a:gd name="connsiteY3" fmla="*/ 581331 h 1423525"/>
              <a:gd name="connsiteX4" fmla="*/ 1192621 w 1423525"/>
              <a:gd name="connsiteY4" fmla="*/ 842194 h 1423525"/>
              <a:gd name="connsiteX5" fmla="*/ 1352445 w 1423525"/>
              <a:gd name="connsiteY5" fmla="*/ 992427 h 1423525"/>
              <a:gd name="connsiteX6" fmla="*/ 1275166 w 1423525"/>
              <a:gd name="connsiteY6" fmla="*/ 1126278 h 1423525"/>
              <a:gd name="connsiteX7" fmla="*/ 1065148 w 1423525"/>
              <a:gd name="connsiteY7" fmla="*/ 1062982 h 1423525"/>
              <a:gd name="connsiteX8" fmla="*/ 839234 w 1423525"/>
              <a:gd name="connsiteY8" fmla="*/ 1193413 h 1423525"/>
              <a:gd name="connsiteX9" fmla="*/ 789041 w 1423525"/>
              <a:gd name="connsiteY9" fmla="*/ 1406942 h 1423525"/>
              <a:gd name="connsiteX10" fmla="*/ 634484 w 1423525"/>
              <a:gd name="connsiteY10" fmla="*/ 1406942 h 1423525"/>
              <a:gd name="connsiteX11" fmla="*/ 584290 w 1423525"/>
              <a:gd name="connsiteY11" fmla="*/ 1193413 h 1423525"/>
              <a:gd name="connsiteX12" fmla="*/ 358376 w 1423525"/>
              <a:gd name="connsiteY12" fmla="*/ 1062982 h 1423525"/>
              <a:gd name="connsiteX13" fmla="*/ 148359 w 1423525"/>
              <a:gd name="connsiteY13" fmla="*/ 1126278 h 1423525"/>
              <a:gd name="connsiteX14" fmla="*/ 71080 w 1423525"/>
              <a:gd name="connsiteY14" fmla="*/ 992427 h 1423525"/>
              <a:gd name="connsiteX15" fmla="*/ 230904 w 1423525"/>
              <a:gd name="connsiteY15" fmla="*/ 842194 h 1423525"/>
              <a:gd name="connsiteX16" fmla="*/ 230904 w 1423525"/>
              <a:gd name="connsiteY16" fmla="*/ 581331 h 1423525"/>
              <a:gd name="connsiteX17" fmla="*/ 71080 w 1423525"/>
              <a:gd name="connsiteY17" fmla="*/ 431098 h 1423525"/>
              <a:gd name="connsiteX18" fmla="*/ 148359 w 1423525"/>
              <a:gd name="connsiteY18" fmla="*/ 297247 h 1423525"/>
              <a:gd name="connsiteX19" fmla="*/ 358377 w 1423525"/>
              <a:gd name="connsiteY19" fmla="*/ 360543 h 1423525"/>
              <a:gd name="connsiteX20" fmla="*/ 584291 w 1423525"/>
              <a:gd name="connsiteY20" fmla="*/ 230112 h 1423525"/>
              <a:gd name="connsiteX21" fmla="*/ 634484 w 1423525"/>
              <a:gd name="connsiteY21" fmla="*/ 16583 h 1423525"/>
              <a:gd name="connsiteX22" fmla="*/ 789041 w 1423525"/>
              <a:gd name="connsiteY22" fmla="*/ 16583 h 1423525"/>
              <a:gd name="connsiteX23" fmla="*/ 839235 w 1423525"/>
              <a:gd name="connsiteY23" fmla="*/ 230112 h 1423525"/>
              <a:gd name="connsiteX24" fmla="*/ 1065149 w 1423525"/>
              <a:gd name="connsiteY24" fmla="*/ 360543 h 1423525"/>
              <a:gd name="connsiteX25" fmla="*/ 1065148 w 1423525"/>
              <a:gd name="connsiteY25" fmla="*/ 360543 h 142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3525" h="1423525">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35685" tIns="535686" rIns="535685" bIns="535684" numCol="1" spcCol="1270" anchor="ctr" anchorCtr="0">
            <a:noAutofit/>
          </a:bodyPr>
          <a:lstStyle/>
          <a:p>
            <a:pPr lvl="0" algn="ctr" defTabSz="2222500">
              <a:lnSpc>
                <a:spcPct val="90000"/>
              </a:lnSpc>
              <a:spcBef>
                <a:spcPct val="0"/>
              </a:spcBef>
              <a:spcAft>
                <a:spcPct val="35000"/>
              </a:spcAft>
            </a:pPr>
            <a:r>
              <a:rPr lang="en-US" sz="5000" kern="1200" dirty="0">
                <a:solidFill>
                  <a:schemeClr val="tx1"/>
                </a:solidFill>
              </a:rPr>
              <a:t> </a:t>
            </a:r>
          </a:p>
        </p:txBody>
      </p:sp>
      <p:sp>
        <p:nvSpPr>
          <p:cNvPr id="6" name="Circular Arrow 5"/>
          <p:cNvSpPr/>
          <p:nvPr/>
        </p:nvSpPr>
        <p:spPr>
          <a:xfrm rot="20899000">
            <a:off x="5328201" y="3664483"/>
            <a:ext cx="2557068" cy="2557068"/>
          </a:xfrm>
          <a:prstGeom prst="circularArrow">
            <a:avLst>
              <a:gd name="adj1" fmla="val 4688"/>
              <a:gd name="adj2" fmla="val 299029"/>
              <a:gd name="adj3" fmla="val 2501218"/>
              <a:gd name="adj4" fmla="val 15893861"/>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Shape 6"/>
          <p:cNvSpPr/>
          <p:nvPr/>
        </p:nvSpPr>
        <p:spPr>
          <a:xfrm>
            <a:off x="3940068" y="3178210"/>
            <a:ext cx="1857870" cy="1857870"/>
          </a:xfrm>
          <a:prstGeom prst="leftCircularArrow">
            <a:avLst>
              <a:gd name="adj1" fmla="val 6452"/>
              <a:gd name="adj2" fmla="val 429999"/>
              <a:gd name="adj3" fmla="val 10489124"/>
              <a:gd name="adj4" fmla="val 15399627"/>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Circular Arrow 7"/>
          <p:cNvSpPr/>
          <p:nvPr/>
        </p:nvSpPr>
        <p:spPr>
          <a:xfrm rot="755875">
            <a:off x="4741270" y="2174164"/>
            <a:ext cx="2003158" cy="2003158"/>
          </a:xfrm>
          <a:prstGeom prst="circularArrow">
            <a:avLst>
              <a:gd name="adj1" fmla="val 5984"/>
              <a:gd name="adj2" fmla="val 394124"/>
              <a:gd name="adj3" fmla="val 13313824"/>
              <a:gd name="adj4" fmla="val 9771226"/>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p:cNvSpPr txBox="1"/>
          <p:nvPr/>
        </p:nvSpPr>
        <p:spPr>
          <a:xfrm>
            <a:off x="5352726" y="3001539"/>
            <a:ext cx="1015626" cy="369332"/>
          </a:xfrm>
          <a:prstGeom prst="rect">
            <a:avLst/>
          </a:prstGeom>
          <a:noFill/>
        </p:spPr>
        <p:txBody>
          <a:bodyPr wrap="square" rtlCol="0">
            <a:spAutoFit/>
          </a:bodyPr>
          <a:lstStyle/>
          <a:p>
            <a:r>
              <a:rPr lang="en-US" b="1" dirty="0"/>
              <a:t>Event(s)</a:t>
            </a:r>
          </a:p>
        </p:txBody>
      </p:sp>
      <p:sp>
        <p:nvSpPr>
          <p:cNvPr id="14" name="TextBox 13"/>
          <p:cNvSpPr txBox="1"/>
          <p:nvPr/>
        </p:nvSpPr>
        <p:spPr>
          <a:xfrm>
            <a:off x="4426338" y="4049522"/>
            <a:ext cx="1371600" cy="369332"/>
          </a:xfrm>
          <a:prstGeom prst="rect">
            <a:avLst/>
          </a:prstGeom>
          <a:noFill/>
        </p:spPr>
        <p:txBody>
          <a:bodyPr wrap="square" rtlCol="0">
            <a:spAutoFit/>
          </a:bodyPr>
          <a:lstStyle/>
          <a:p>
            <a:r>
              <a:rPr lang="en-US" b="1" dirty="0"/>
              <a:t>Experience</a:t>
            </a:r>
          </a:p>
        </p:txBody>
      </p:sp>
      <p:sp>
        <p:nvSpPr>
          <p:cNvPr id="15" name="TextBox 14"/>
          <p:cNvSpPr txBox="1"/>
          <p:nvPr/>
        </p:nvSpPr>
        <p:spPr>
          <a:xfrm>
            <a:off x="6035235" y="4879100"/>
            <a:ext cx="1143000" cy="400110"/>
          </a:xfrm>
          <a:prstGeom prst="rect">
            <a:avLst/>
          </a:prstGeom>
          <a:noFill/>
        </p:spPr>
        <p:txBody>
          <a:bodyPr wrap="square" rtlCol="0">
            <a:spAutoFit/>
          </a:bodyPr>
          <a:lstStyle/>
          <a:p>
            <a:r>
              <a:rPr lang="en-US" sz="2000" b="1" dirty="0"/>
              <a:t>Effects</a:t>
            </a:r>
          </a:p>
        </p:txBody>
      </p:sp>
      <p:pic>
        <p:nvPicPr>
          <p:cNvPr id="24" name="Picture 2" descr="Image result for SAMHSA logo"/>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0233115" y="6040609"/>
            <a:ext cx="1783080" cy="625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16678" y="2752345"/>
            <a:ext cx="3816437" cy="461665"/>
          </a:xfrm>
          <a:prstGeom prst="rect">
            <a:avLst/>
          </a:prstGeom>
          <a:noFill/>
        </p:spPr>
        <p:txBody>
          <a:bodyPr wrap="square" rtlCol="0">
            <a:spAutoFit/>
          </a:bodyPr>
          <a:lstStyle/>
          <a:p>
            <a:r>
              <a:rPr lang="en-US" sz="2400" dirty="0"/>
              <a:t>Direct, secondary, vicarious</a:t>
            </a:r>
          </a:p>
        </p:txBody>
      </p:sp>
      <p:sp>
        <p:nvSpPr>
          <p:cNvPr id="9" name="TextBox 8"/>
          <p:cNvSpPr txBox="1"/>
          <p:nvPr/>
        </p:nvSpPr>
        <p:spPr>
          <a:xfrm>
            <a:off x="660220" y="3541690"/>
            <a:ext cx="3546020" cy="1200329"/>
          </a:xfrm>
          <a:prstGeom prst="rect">
            <a:avLst/>
          </a:prstGeom>
          <a:noFill/>
        </p:spPr>
        <p:txBody>
          <a:bodyPr wrap="square" rtlCol="0">
            <a:spAutoFit/>
          </a:bodyPr>
          <a:lstStyle/>
          <a:p>
            <a:r>
              <a:rPr lang="en-US" sz="2400" dirty="0"/>
              <a:t>Helplessness, isolation/loneliness, mistrust and shame</a:t>
            </a:r>
          </a:p>
        </p:txBody>
      </p:sp>
      <p:sp>
        <p:nvSpPr>
          <p:cNvPr id="10" name="TextBox 9"/>
          <p:cNvSpPr txBox="1"/>
          <p:nvPr/>
        </p:nvSpPr>
        <p:spPr>
          <a:xfrm>
            <a:off x="7881257" y="4371661"/>
            <a:ext cx="2801257" cy="1569660"/>
          </a:xfrm>
          <a:prstGeom prst="rect">
            <a:avLst/>
          </a:prstGeom>
          <a:noFill/>
        </p:spPr>
        <p:txBody>
          <a:bodyPr wrap="square" rtlCol="0">
            <a:spAutoFit/>
          </a:bodyPr>
          <a:lstStyle/>
          <a:p>
            <a:r>
              <a:rPr lang="en-US" sz="2400" dirty="0"/>
              <a:t>Heightened reactions to environmental stimuli</a:t>
            </a:r>
          </a:p>
        </p:txBody>
      </p:sp>
    </p:spTree>
    <p:extLst>
      <p:ext uri="{BB962C8B-B14F-4D97-AF65-F5344CB8AC3E}">
        <p14:creationId xmlns:p14="http://schemas.microsoft.com/office/powerpoint/2010/main" val="8144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p:bldP spid="14" grpId="0"/>
      <p:bldP spid="15" grpId="0"/>
      <p:bldP spid="2"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6" name="Google Shape;326;p29"/>
          <p:cNvGrpSpPr/>
          <p:nvPr/>
        </p:nvGrpSpPr>
        <p:grpSpPr>
          <a:xfrm>
            <a:off x="0" y="6205955"/>
            <a:ext cx="12192000" cy="652045"/>
            <a:chOff x="0" y="6205955"/>
            <a:chExt cx="12192000" cy="652045"/>
          </a:xfrm>
        </p:grpSpPr>
        <p:sp>
          <p:nvSpPr>
            <p:cNvPr id="327" name="Google Shape;327;p29"/>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328" name="Google Shape;328;p29"/>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329" name="Google Shape;329;p29"/>
            <p:cNvGrpSpPr/>
            <p:nvPr/>
          </p:nvGrpSpPr>
          <p:grpSpPr>
            <a:xfrm>
              <a:off x="152400" y="6205955"/>
              <a:ext cx="495301" cy="496031"/>
              <a:chOff x="152400" y="6205955"/>
              <a:chExt cx="495301" cy="496031"/>
            </a:xfrm>
          </p:grpSpPr>
          <p:pic>
            <p:nvPicPr>
              <p:cNvPr id="330" name="Google Shape;330;p29"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331" name="Google Shape;331;p29"/>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332" name="Google Shape;332;p29"/>
          <p:cNvSpPr txBox="1"/>
          <p:nvPr/>
        </p:nvSpPr>
        <p:spPr>
          <a:xfrm>
            <a:off x="919119" y="76231"/>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2"/>
              </a:buClr>
              <a:buSzPts val="5400"/>
              <a:buFont typeface="Lustria"/>
              <a:buNone/>
            </a:pPr>
            <a:r>
              <a:rPr lang="en-US" sz="5400" dirty="0">
                <a:latin typeface="Lustria"/>
                <a:ea typeface="Lustria"/>
                <a:cs typeface="Lustria"/>
                <a:sym typeface="Lustria"/>
              </a:rPr>
              <a:t>Developmental Trauma</a:t>
            </a:r>
            <a:endParaRPr sz="5400" dirty="0">
              <a:latin typeface="Lustria"/>
              <a:ea typeface="Lustria"/>
              <a:cs typeface="Lustria"/>
              <a:sym typeface="Lustria"/>
            </a:endParaRPr>
          </a:p>
        </p:txBody>
      </p:sp>
      <p:grpSp>
        <p:nvGrpSpPr>
          <p:cNvPr id="333" name="Google Shape;333;p29"/>
          <p:cNvGrpSpPr/>
          <p:nvPr/>
        </p:nvGrpSpPr>
        <p:grpSpPr>
          <a:xfrm>
            <a:off x="3362716" y="593233"/>
            <a:ext cx="5777336" cy="6187408"/>
            <a:chOff x="3940068" y="1979825"/>
            <a:chExt cx="4177618" cy="4474143"/>
          </a:xfrm>
        </p:grpSpPr>
        <p:sp>
          <p:nvSpPr>
            <p:cNvPr id="334" name="Google Shape;334;p29"/>
            <p:cNvSpPr/>
            <p:nvPr/>
          </p:nvSpPr>
          <p:spPr>
            <a:xfrm>
              <a:off x="5417823" y="4049522"/>
              <a:ext cx="1997710" cy="1997710"/>
            </a:xfrm>
            <a:custGeom>
              <a:avLst/>
              <a:gdLst/>
              <a:ahLst/>
              <a:cxnLst/>
              <a:rect l="l" t="t" r="r" b="b"/>
              <a:pathLst>
                <a:path w="1997710" h="1997710" extrusionOk="0">
                  <a:moveTo>
                    <a:pt x="1417983" y="318512"/>
                  </a:moveTo>
                  <a:lnTo>
                    <a:pt x="1573373" y="188117"/>
                  </a:lnTo>
                  <a:lnTo>
                    <a:pt x="1697512" y="292282"/>
                  </a:lnTo>
                  <a:lnTo>
                    <a:pt x="1596081" y="467954"/>
                  </a:lnTo>
                  <a:cubicBezTo>
                    <a:pt x="1668204" y="549087"/>
                    <a:pt x="1723040" y="644065"/>
                    <a:pt x="1757242" y="747092"/>
                  </a:cubicBezTo>
                  <a:lnTo>
                    <a:pt x="1960094" y="747087"/>
                  </a:lnTo>
                  <a:lnTo>
                    <a:pt x="1988234" y="906677"/>
                  </a:lnTo>
                  <a:lnTo>
                    <a:pt x="1797614" y="976051"/>
                  </a:lnTo>
                  <a:cubicBezTo>
                    <a:pt x="1800712" y="1084562"/>
                    <a:pt x="1781668" y="1192567"/>
                    <a:pt x="1741644" y="1293475"/>
                  </a:cubicBezTo>
                  <a:lnTo>
                    <a:pt x="1897040" y="1423862"/>
                  </a:lnTo>
                  <a:lnTo>
                    <a:pt x="1816014" y="1564203"/>
                  </a:lnTo>
                  <a:lnTo>
                    <a:pt x="1625398" y="1494818"/>
                  </a:lnTo>
                  <a:cubicBezTo>
                    <a:pt x="1558021" y="1579934"/>
                    <a:pt x="1474008" y="1650429"/>
                    <a:pt x="1378486" y="1702002"/>
                  </a:cubicBezTo>
                  <a:lnTo>
                    <a:pt x="1413716" y="1901771"/>
                  </a:lnTo>
                  <a:lnTo>
                    <a:pt x="1261437" y="1957196"/>
                  </a:lnTo>
                  <a:lnTo>
                    <a:pt x="1160016" y="1781519"/>
                  </a:lnTo>
                  <a:cubicBezTo>
                    <a:pt x="1053691" y="1803413"/>
                    <a:pt x="944020" y="1803413"/>
                    <a:pt x="837695" y="1781519"/>
                  </a:cubicBezTo>
                  <a:lnTo>
                    <a:pt x="736273" y="1957196"/>
                  </a:lnTo>
                  <a:lnTo>
                    <a:pt x="583994" y="1901771"/>
                  </a:lnTo>
                  <a:lnTo>
                    <a:pt x="619225" y="1702002"/>
                  </a:lnTo>
                  <a:cubicBezTo>
                    <a:pt x="523702" y="1650429"/>
                    <a:pt x="439689" y="1579934"/>
                    <a:pt x="372313" y="1494818"/>
                  </a:cubicBezTo>
                  <a:lnTo>
                    <a:pt x="181696" y="1564203"/>
                  </a:lnTo>
                  <a:lnTo>
                    <a:pt x="100670" y="1423862"/>
                  </a:lnTo>
                  <a:lnTo>
                    <a:pt x="256067" y="1293475"/>
                  </a:lnTo>
                  <a:cubicBezTo>
                    <a:pt x="216043" y="1192567"/>
                    <a:pt x="196999" y="1084562"/>
                    <a:pt x="200097" y="976051"/>
                  </a:cubicBezTo>
                  <a:lnTo>
                    <a:pt x="9476" y="906677"/>
                  </a:lnTo>
                  <a:lnTo>
                    <a:pt x="37616" y="747087"/>
                  </a:lnTo>
                  <a:lnTo>
                    <a:pt x="240468" y="747092"/>
                  </a:lnTo>
                  <a:cubicBezTo>
                    <a:pt x="274670" y="644065"/>
                    <a:pt x="329505" y="549087"/>
                    <a:pt x="401628" y="467954"/>
                  </a:cubicBezTo>
                  <a:lnTo>
                    <a:pt x="300198" y="292282"/>
                  </a:lnTo>
                  <a:lnTo>
                    <a:pt x="424337" y="188117"/>
                  </a:lnTo>
                  <a:lnTo>
                    <a:pt x="579727" y="318512"/>
                  </a:lnTo>
                  <a:cubicBezTo>
                    <a:pt x="672152" y="261573"/>
                    <a:pt x="775209" y="224064"/>
                    <a:pt x="882610" y="208272"/>
                  </a:cubicBezTo>
                  <a:lnTo>
                    <a:pt x="917829" y="8501"/>
                  </a:lnTo>
                  <a:lnTo>
                    <a:pt x="1079881" y="8501"/>
                  </a:lnTo>
                  <a:lnTo>
                    <a:pt x="1115100" y="208272"/>
                  </a:lnTo>
                  <a:cubicBezTo>
                    <a:pt x="1222501" y="224064"/>
                    <a:pt x="1325558" y="261574"/>
                    <a:pt x="1417983" y="318512"/>
                  </a:cubicBezTo>
                  <a:close/>
                </a:path>
              </a:pathLst>
            </a:custGeom>
            <a:solidFill>
              <a:srgbClr val="00B050"/>
            </a:solidFill>
            <a:ln w="15875" cap="rnd" cmpd="sng">
              <a:solidFill>
                <a:schemeClr val="lt1"/>
              </a:solidFill>
              <a:prstDash val="solid"/>
              <a:round/>
              <a:headEnd type="none" w="sm" len="sm"/>
              <a:tailEnd type="none" w="sm" len="sm"/>
            </a:ln>
          </p:spPr>
          <p:txBody>
            <a:bodyPr spcFirstLastPara="1" wrap="square" lIns="465125" tIns="531450" rIns="465125" bIns="5663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sp>
          <p:nvSpPr>
            <p:cNvPr id="335" name="Google Shape;335;p29"/>
            <p:cNvSpPr/>
            <p:nvPr/>
          </p:nvSpPr>
          <p:spPr>
            <a:xfrm>
              <a:off x="4206240" y="3434079"/>
              <a:ext cx="1553971" cy="1556513"/>
            </a:xfrm>
            <a:custGeom>
              <a:avLst/>
              <a:gdLst/>
              <a:ahLst/>
              <a:cxnLst/>
              <a:rect l="l" t="t" r="r" b="b"/>
              <a:pathLst>
                <a:path w="1553971" h="1556513" extrusionOk="0">
                  <a:moveTo>
                    <a:pt x="1162754" y="393956"/>
                  </a:moveTo>
                  <a:lnTo>
                    <a:pt x="1392087" y="325092"/>
                  </a:lnTo>
                  <a:lnTo>
                    <a:pt x="1476543" y="471717"/>
                  </a:lnTo>
                  <a:lnTo>
                    <a:pt x="1301908" y="635540"/>
                  </a:lnTo>
                  <a:cubicBezTo>
                    <a:pt x="1327198" y="728996"/>
                    <a:pt x="1327198" y="827517"/>
                    <a:pt x="1301908" y="920972"/>
                  </a:cubicBezTo>
                  <a:lnTo>
                    <a:pt x="1476543" y="1084796"/>
                  </a:lnTo>
                  <a:lnTo>
                    <a:pt x="1392087" y="1231421"/>
                  </a:lnTo>
                  <a:lnTo>
                    <a:pt x="1162754" y="1162557"/>
                  </a:lnTo>
                  <a:cubicBezTo>
                    <a:pt x="1094653" y="1231238"/>
                    <a:pt x="1009530" y="1280499"/>
                    <a:pt x="916139" y="1305273"/>
                  </a:cubicBezTo>
                  <a:lnTo>
                    <a:pt x="861346" y="1538368"/>
                  </a:lnTo>
                  <a:lnTo>
                    <a:pt x="692625" y="1538368"/>
                  </a:lnTo>
                  <a:lnTo>
                    <a:pt x="637832" y="1305273"/>
                  </a:lnTo>
                  <a:cubicBezTo>
                    <a:pt x="544441" y="1280499"/>
                    <a:pt x="459318" y="1231238"/>
                    <a:pt x="391217" y="1162557"/>
                  </a:cubicBezTo>
                  <a:lnTo>
                    <a:pt x="161884" y="1231421"/>
                  </a:lnTo>
                  <a:lnTo>
                    <a:pt x="77428" y="1084796"/>
                  </a:lnTo>
                  <a:lnTo>
                    <a:pt x="252063" y="920973"/>
                  </a:lnTo>
                  <a:cubicBezTo>
                    <a:pt x="226773" y="827517"/>
                    <a:pt x="226773" y="728996"/>
                    <a:pt x="252063" y="635541"/>
                  </a:cubicBezTo>
                  <a:lnTo>
                    <a:pt x="77428" y="471717"/>
                  </a:lnTo>
                  <a:lnTo>
                    <a:pt x="161884" y="325092"/>
                  </a:lnTo>
                  <a:lnTo>
                    <a:pt x="391217" y="393956"/>
                  </a:lnTo>
                  <a:cubicBezTo>
                    <a:pt x="459318" y="325275"/>
                    <a:pt x="544441" y="276014"/>
                    <a:pt x="637832" y="251240"/>
                  </a:cubicBezTo>
                  <a:lnTo>
                    <a:pt x="692625" y="18145"/>
                  </a:lnTo>
                  <a:lnTo>
                    <a:pt x="861346" y="18145"/>
                  </a:lnTo>
                  <a:lnTo>
                    <a:pt x="916139" y="251240"/>
                  </a:lnTo>
                  <a:cubicBezTo>
                    <a:pt x="1009530" y="276014"/>
                    <a:pt x="1094653" y="325275"/>
                    <a:pt x="1162754" y="393956"/>
                  </a:cubicBezTo>
                  <a:close/>
                </a:path>
              </a:pathLst>
            </a:custGeom>
            <a:solidFill>
              <a:srgbClr val="FF0000"/>
            </a:solidFill>
            <a:ln w="15875" cap="rnd" cmpd="sng">
              <a:solidFill>
                <a:schemeClr val="lt1"/>
              </a:solidFill>
              <a:prstDash val="solid"/>
              <a:round/>
              <a:headEnd type="none" w="sm" len="sm"/>
              <a:tailEnd type="none" w="sm" len="sm"/>
            </a:ln>
          </p:spPr>
          <p:txBody>
            <a:bodyPr spcFirstLastPara="1" wrap="square" lIns="406450" tIns="409175" rIns="406450" bIns="409175" anchor="ctr" anchorCtr="0">
              <a:noAutofit/>
            </a:bodyPr>
            <a:lstStyle/>
            <a:p>
              <a:pPr marL="0" marR="0" lvl="0" indent="0" algn="ctr" rtl="0">
                <a:lnSpc>
                  <a:spcPct val="90000"/>
                </a:lnSpc>
                <a:spcBef>
                  <a:spcPts val="0"/>
                </a:spcBef>
                <a:spcAft>
                  <a:spcPts val="0"/>
                </a:spcAft>
                <a:buNone/>
              </a:pPr>
              <a:r>
                <a:rPr lang="en-US" sz="1200">
                  <a:solidFill>
                    <a:schemeClr val="lt1"/>
                  </a:solidFill>
                  <a:latin typeface="Lustria"/>
                  <a:ea typeface="Lustria"/>
                  <a:cs typeface="Lustria"/>
                  <a:sym typeface="Lustria"/>
                </a:rPr>
                <a:t> </a:t>
              </a:r>
              <a:endParaRPr sz="1200">
                <a:solidFill>
                  <a:schemeClr val="lt1"/>
                </a:solidFill>
                <a:latin typeface="Lustria"/>
                <a:ea typeface="Lustria"/>
                <a:cs typeface="Lustria"/>
                <a:sym typeface="Lustria"/>
              </a:endParaRPr>
            </a:p>
          </p:txBody>
        </p:sp>
        <p:sp>
          <p:nvSpPr>
            <p:cNvPr id="336" name="Google Shape;336;p29"/>
            <p:cNvSpPr/>
            <p:nvPr/>
          </p:nvSpPr>
          <p:spPr>
            <a:xfrm rot="-168148">
              <a:off x="4910582" y="2279928"/>
              <a:ext cx="1743455" cy="1743455"/>
            </a:xfrm>
            <a:custGeom>
              <a:avLst/>
              <a:gdLst/>
              <a:ahLst/>
              <a:cxnLst/>
              <a:rect l="l" t="t" r="r" b="b"/>
              <a:pathLst>
                <a:path w="1423525" h="1423525" extrusionOk="0">
                  <a:moveTo>
                    <a:pt x="916247" y="360085"/>
                  </a:moveTo>
                  <a:lnTo>
                    <a:pt x="1068507" y="265783"/>
                  </a:lnTo>
                  <a:lnTo>
                    <a:pt x="1157741" y="355017"/>
                  </a:lnTo>
                  <a:lnTo>
                    <a:pt x="1063440" y="507277"/>
                  </a:lnTo>
                  <a:cubicBezTo>
                    <a:pt x="1099761" y="569743"/>
                    <a:pt x="1118789" y="640756"/>
                    <a:pt x="1118567" y="713013"/>
                  </a:cubicBezTo>
                  <a:lnTo>
                    <a:pt x="1276364" y="797723"/>
                  </a:lnTo>
                  <a:lnTo>
                    <a:pt x="1243702" y="919619"/>
                  </a:lnTo>
                  <a:lnTo>
                    <a:pt x="1064690" y="914081"/>
                  </a:lnTo>
                  <a:cubicBezTo>
                    <a:pt x="1028754" y="976769"/>
                    <a:pt x="976769" y="1028754"/>
                    <a:pt x="914081" y="1064690"/>
                  </a:cubicBezTo>
                  <a:lnTo>
                    <a:pt x="919619" y="1243702"/>
                  </a:lnTo>
                  <a:lnTo>
                    <a:pt x="797724" y="1276364"/>
                  </a:lnTo>
                  <a:lnTo>
                    <a:pt x="713013" y="1118566"/>
                  </a:lnTo>
                  <a:cubicBezTo>
                    <a:pt x="640755" y="1118788"/>
                    <a:pt x="569743" y="1099761"/>
                    <a:pt x="507277" y="1063440"/>
                  </a:cubicBezTo>
                  <a:lnTo>
                    <a:pt x="355018" y="1157742"/>
                  </a:lnTo>
                  <a:lnTo>
                    <a:pt x="265784" y="1068508"/>
                  </a:lnTo>
                  <a:lnTo>
                    <a:pt x="360085" y="916248"/>
                  </a:lnTo>
                  <a:cubicBezTo>
                    <a:pt x="323764" y="853782"/>
                    <a:pt x="304736" y="782769"/>
                    <a:pt x="304958" y="710512"/>
                  </a:cubicBezTo>
                  <a:lnTo>
                    <a:pt x="147161" y="625802"/>
                  </a:lnTo>
                  <a:lnTo>
                    <a:pt x="179823" y="503906"/>
                  </a:lnTo>
                  <a:lnTo>
                    <a:pt x="358835" y="509444"/>
                  </a:lnTo>
                  <a:cubicBezTo>
                    <a:pt x="394771" y="446756"/>
                    <a:pt x="446756" y="394771"/>
                    <a:pt x="509444" y="358835"/>
                  </a:cubicBezTo>
                  <a:lnTo>
                    <a:pt x="503906" y="179823"/>
                  </a:lnTo>
                  <a:lnTo>
                    <a:pt x="625801" y="147161"/>
                  </a:lnTo>
                  <a:lnTo>
                    <a:pt x="710512" y="304959"/>
                  </a:lnTo>
                  <a:cubicBezTo>
                    <a:pt x="782770" y="304737"/>
                    <a:pt x="853782" y="323764"/>
                    <a:pt x="916248" y="360085"/>
                  </a:cubicBezTo>
                  <a:lnTo>
                    <a:pt x="916247" y="360085"/>
                  </a:lnTo>
                  <a:close/>
                </a:path>
              </a:pathLst>
            </a:custGeom>
            <a:solidFill>
              <a:srgbClr val="FFFF00"/>
            </a:solidFill>
            <a:ln w="15875" cap="rnd" cmpd="sng">
              <a:solidFill>
                <a:schemeClr val="lt1"/>
              </a:solidFill>
              <a:prstDash val="solid"/>
              <a:round/>
              <a:headEnd type="none" w="sm" len="sm"/>
              <a:tailEnd type="none" w="sm" len="sm"/>
            </a:ln>
          </p:spPr>
          <p:txBody>
            <a:bodyPr spcFirstLastPara="1" wrap="square" lIns="535675" tIns="535675" rIns="535675" bIns="535675" anchor="ctr" anchorCtr="0">
              <a:noAutofit/>
            </a:bodyPr>
            <a:lstStyle/>
            <a:p>
              <a:pPr marL="0" marR="0" lvl="0" indent="0" algn="ctr" rtl="0">
                <a:lnSpc>
                  <a:spcPct val="90000"/>
                </a:lnSpc>
                <a:spcBef>
                  <a:spcPts val="0"/>
                </a:spcBef>
                <a:spcAft>
                  <a:spcPts val="0"/>
                </a:spcAft>
                <a:buNone/>
              </a:pPr>
              <a:r>
                <a:rPr lang="en-US" sz="5000">
                  <a:solidFill>
                    <a:schemeClr val="lt1"/>
                  </a:solidFill>
                  <a:latin typeface="Lustria"/>
                  <a:ea typeface="Lustria"/>
                  <a:cs typeface="Lustria"/>
                  <a:sym typeface="Lustria"/>
                </a:rPr>
                <a:t> </a:t>
              </a:r>
              <a:endParaRPr sz="5000">
                <a:solidFill>
                  <a:schemeClr val="lt1"/>
                </a:solidFill>
                <a:latin typeface="Lustria"/>
                <a:ea typeface="Lustria"/>
                <a:cs typeface="Lustria"/>
                <a:sym typeface="Lustria"/>
              </a:endParaRPr>
            </a:p>
          </p:txBody>
        </p:sp>
        <p:grpSp>
          <p:nvGrpSpPr>
            <p:cNvPr id="337" name="Google Shape;337;p29"/>
            <p:cNvGrpSpPr/>
            <p:nvPr/>
          </p:nvGrpSpPr>
          <p:grpSpPr>
            <a:xfrm>
              <a:off x="3940068" y="1979825"/>
              <a:ext cx="4177618" cy="4474143"/>
              <a:chOff x="3940068" y="1979825"/>
              <a:chExt cx="4177618" cy="4474143"/>
            </a:xfrm>
          </p:grpSpPr>
          <p:sp>
            <p:nvSpPr>
              <p:cNvPr id="338" name="Google Shape;338;p29"/>
              <p:cNvSpPr/>
              <p:nvPr/>
            </p:nvSpPr>
            <p:spPr>
              <a:xfrm rot="-701000">
                <a:off x="5328201" y="3664483"/>
                <a:ext cx="2557068" cy="2557068"/>
              </a:xfrm>
              <a:custGeom>
                <a:avLst/>
                <a:gdLst/>
                <a:ahLst/>
                <a:cxnLst/>
                <a:rect l="l" t="t" r="r" b="b"/>
                <a:pathLst>
                  <a:path w="120000" h="120000" extrusionOk="0">
                    <a:moveTo>
                      <a:pt x="54997" y="3973"/>
                    </a:moveTo>
                    <a:lnTo>
                      <a:pt x="54997" y="3973"/>
                    </a:lnTo>
                    <a:cubicBezTo>
                      <a:pt x="78022" y="1917"/>
                      <a:pt x="99960" y="14156"/>
                      <a:pt x="110304" y="34829"/>
                    </a:cubicBezTo>
                    <a:cubicBezTo>
                      <a:pt x="120648" y="55501"/>
                      <a:pt x="117292" y="80397"/>
                      <a:pt x="101843" y="97592"/>
                    </a:cubicBezTo>
                    <a:lnTo>
                      <a:pt x="104410" y="100313"/>
                    </a:lnTo>
                    <a:lnTo>
                      <a:pt x="96668" y="98871"/>
                    </a:lnTo>
                    <a:lnTo>
                      <a:pt x="95403" y="90765"/>
                    </a:lnTo>
                    <a:lnTo>
                      <a:pt x="97968" y="93485"/>
                    </a:lnTo>
                    <a:cubicBezTo>
                      <a:pt x="111673" y="77945"/>
                      <a:pt x="114525" y="55624"/>
                      <a:pt x="105168" y="37138"/>
                    </a:cubicBezTo>
                    <a:cubicBezTo>
                      <a:pt x="95811" y="18652"/>
                      <a:pt x="76135" y="7734"/>
                      <a:pt x="55498" y="9576"/>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3940068" y="3178210"/>
                <a:ext cx="1857870" cy="1857870"/>
              </a:xfrm>
              <a:custGeom>
                <a:avLst/>
                <a:gdLst/>
                <a:ahLst/>
                <a:cxnLst/>
                <a:rect l="l" t="t" r="r" b="b"/>
                <a:pathLst>
                  <a:path w="120000" h="120000" extrusionOk="0">
                    <a:moveTo>
                      <a:pt x="47348" y="6641"/>
                    </a:moveTo>
                    <a:lnTo>
                      <a:pt x="49134" y="14174"/>
                    </a:lnTo>
                    <a:cubicBezTo>
                      <a:pt x="26517" y="19537"/>
                      <a:pt x="11195" y="40598"/>
                      <a:pt x="13055" y="63768"/>
                    </a:cubicBezTo>
                    <a:lnTo>
                      <a:pt x="18064" y="62671"/>
                    </a:lnTo>
                    <a:lnTo>
                      <a:pt x="10211" y="70899"/>
                    </a:lnTo>
                    <a:lnTo>
                      <a:pt x="417" y="66534"/>
                    </a:lnTo>
                    <a:lnTo>
                      <a:pt x="5431" y="65437"/>
                    </a:lnTo>
                    <a:lnTo>
                      <a:pt x="5431" y="65437"/>
                    </a:lnTo>
                    <a:cubicBezTo>
                      <a:pt x="2709" y="38107"/>
                      <a:pt x="20623" y="12978"/>
                      <a:pt x="47348" y="664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9"/>
              <p:cNvSpPr/>
              <p:nvPr/>
            </p:nvSpPr>
            <p:spPr>
              <a:xfrm rot="755875">
                <a:off x="4741270" y="2174164"/>
                <a:ext cx="2003158" cy="2003158"/>
              </a:xfrm>
              <a:custGeom>
                <a:avLst/>
                <a:gdLst/>
                <a:ahLst/>
                <a:cxnLst/>
                <a:rect l="l" t="t" r="r" b="b"/>
                <a:pathLst>
                  <a:path w="120000" h="120000" extrusionOk="0">
                    <a:moveTo>
                      <a:pt x="7241" y="76277"/>
                    </a:moveTo>
                    <a:lnTo>
                      <a:pt x="7241" y="76277"/>
                    </a:lnTo>
                    <a:cubicBezTo>
                      <a:pt x="1479" y="57602"/>
                      <a:pt x="6019" y="37272"/>
                      <a:pt x="19179" y="22822"/>
                    </a:cubicBezTo>
                    <a:lnTo>
                      <a:pt x="16020" y="19256"/>
                    </a:lnTo>
                    <a:lnTo>
                      <a:pt x="25771" y="21357"/>
                    </a:lnTo>
                    <a:lnTo>
                      <a:pt x="27129" y="31797"/>
                    </a:lnTo>
                    <a:lnTo>
                      <a:pt x="23972" y="28233"/>
                    </a:lnTo>
                    <a:lnTo>
                      <a:pt x="23972" y="28233"/>
                    </a:lnTo>
                    <a:cubicBezTo>
                      <a:pt x="12910" y="40780"/>
                      <a:pt x="9171" y="58177"/>
                      <a:pt x="14102" y="74161"/>
                    </a:cubicBezTo>
                    <a:close/>
                  </a:path>
                </a:pathLst>
              </a:custGeom>
              <a:solidFill>
                <a:srgbClr val="ADD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txBox="1"/>
              <p:nvPr/>
            </p:nvSpPr>
            <p:spPr>
              <a:xfrm>
                <a:off x="5290125" y="2852577"/>
                <a:ext cx="1015626" cy="6008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solidFill>
                    <a:latin typeface="Lustria"/>
                    <a:ea typeface="Lustria"/>
                    <a:cs typeface="Lustria"/>
                    <a:sym typeface="Lustria"/>
                  </a:rPr>
                  <a:t>Multiple events before age 5</a:t>
                </a:r>
                <a:endParaRPr sz="1600" b="1" dirty="0">
                  <a:solidFill>
                    <a:schemeClr val="bg1"/>
                  </a:solidFill>
                  <a:latin typeface="Lustria"/>
                  <a:ea typeface="Lustria"/>
                  <a:cs typeface="Lustria"/>
                  <a:sym typeface="Lustria"/>
                </a:endParaRPr>
              </a:p>
            </p:txBody>
          </p:sp>
          <p:sp>
            <p:nvSpPr>
              <p:cNvPr id="342" name="Google Shape;342;p29"/>
              <p:cNvSpPr txBox="1"/>
              <p:nvPr/>
            </p:nvSpPr>
            <p:spPr>
              <a:xfrm>
                <a:off x="4371836" y="3809371"/>
                <a:ext cx="1221115" cy="7789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bg1"/>
                    </a:solidFill>
                    <a:latin typeface="Lustria"/>
                    <a:ea typeface="Lustria"/>
                    <a:cs typeface="Lustria"/>
                    <a:sym typeface="Lustria"/>
                  </a:rPr>
                  <a:t>Perpetrated from the caregiving system</a:t>
                </a:r>
                <a:endParaRPr sz="1600" b="1" dirty="0">
                  <a:solidFill>
                    <a:schemeClr val="bg1"/>
                  </a:solidFill>
                  <a:latin typeface="Lustria"/>
                  <a:ea typeface="Lustria"/>
                  <a:cs typeface="Lustria"/>
                  <a:sym typeface="Lustria"/>
                </a:endParaRPr>
              </a:p>
            </p:txBody>
          </p:sp>
          <p:sp>
            <p:nvSpPr>
              <p:cNvPr id="343" name="Google Shape;343;p29"/>
              <p:cNvSpPr txBox="1"/>
              <p:nvPr/>
            </p:nvSpPr>
            <p:spPr>
              <a:xfrm>
                <a:off x="5655795" y="4600493"/>
                <a:ext cx="1570355" cy="7344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bg1"/>
                    </a:solidFill>
                    <a:latin typeface="Lustria"/>
                    <a:ea typeface="Lustria"/>
                    <a:cs typeface="Lustria"/>
                    <a:sym typeface="Lustria"/>
                  </a:rPr>
                  <a:t>Leads to developmental injuries in 7 areas</a:t>
                </a:r>
                <a:endParaRPr sz="2000" b="1" dirty="0">
                  <a:solidFill>
                    <a:schemeClr val="bg1"/>
                  </a:solidFill>
                  <a:latin typeface="Lustria"/>
                  <a:ea typeface="Lustria"/>
                  <a:cs typeface="Lustria"/>
                  <a:sym typeface="Lustria"/>
                </a:endParaRPr>
              </a:p>
            </p:txBody>
          </p:sp>
        </p:grpSp>
      </p:grpSp>
      <p:pic>
        <p:nvPicPr>
          <p:cNvPr id="344" name="Google Shape;344;p29" descr="Image result for SAMHSA logo"/>
          <p:cNvPicPr preferRelativeResize="0"/>
          <p:nvPr/>
        </p:nvPicPr>
        <p:blipFill rotWithShape="1">
          <a:blip r:embed="rId4">
            <a:alphaModFix/>
          </a:blip>
          <a:srcRect t="28381" b="26039"/>
          <a:stretch/>
        </p:blipFill>
        <p:spPr>
          <a:xfrm>
            <a:off x="10233115" y="6040609"/>
            <a:ext cx="1783080" cy="625152"/>
          </a:xfrm>
          <a:prstGeom prst="rect">
            <a:avLst/>
          </a:prstGeom>
          <a:noFill/>
          <a:ln>
            <a:noFill/>
          </a:ln>
        </p:spPr>
      </p:pic>
    </p:spTree>
    <p:extLst>
      <p:ext uri="{BB962C8B-B14F-4D97-AF65-F5344CB8AC3E}">
        <p14:creationId xmlns:p14="http://schemas.microsoft.com/office/powerpoint/2010/main" val="938920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eaLnBrk="1" fontAlgn="auto" hangingPunct="1">
              <a:spcAft>
                <a:spcPts val="0"/>
              </a:spcAft>
              <a:defRPr/>
            </a:pPr>
            <a:r>
              <a:t>“Trauma is not a story of what happened to you a long time ago, it is what is in your body.”</a:t>
            </a:r>
          </a:p>
        </p:txBody>
      </p:sp>
      <p:sp>
        <p:nvSpPr>
          <p:cNvPr id="6" name="Subtitle 5"/>
          <p:cNvSpPr>
            <a:spLocks noGrp="1"/>
          </p:cNvSpPr>
          <p:nvPr>
            <p:ph type="subTitle" idx="1"/>
          </p:nvPr>
        </p:nvSpPr>
        <p:spPr/>
        <p:txBody>
          <a:bodyPr rtlCol="0">
            <a:normAutofit/>
          </a:bodyPr>
          <a:lstStyle/>
          <a:p>
            <a:pPr eaLnBrk="1" fontAlgn="auto" hangingPunct="1">
              <a:spcAft>
                <a:spcPts val="0"/>
              </a:spcAft>
              <a:defRPr/>
            </a:pPr>
            <a:r>
              <a:rPr lang="en-US" dirty="0"/>
              <a:t>Bessel van der </a:t>
            </a:r>
            <a:r>
              <a:rPr lang="en-US"/>
              <a:t>Kolk</a:t>
            </a:r>
          </a:p>
        </p:txBody>
      </p:sp>
      <p:sp>
        <p:nvSpPr>
          <p:cNvPr id="2" name="Footer Placeholder 1"/>
          <p:cNvSpPr>
            <a:spLocks noGrp="1"/>
          </p:cNvSpPr>
          <p:nvPr>
            <p:ph type="ftr" sz="quarter" idx="11"/>
          </p:nvPr>
        </p:nvSpPr>
        <p:spPr/>
        <p:txBody>
          <a:bodyPr/>
          <a:lstStyle/>
          <a:p>
            <a:r>
              <a:rPr lang="en-US"/>
              <a:t>NFI Vermont.  All rights reserved c 2017</a:t>
            </a:r>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6105526"/>
            <a:ext cx="10287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21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715617" y="1570386"/>
          <a:ext cx="10654747" cy="44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Right Arrow 4"/>
          <p:cNvSpPr/>
          <p:nvPr/>
        </p:nvSpPr>
        <p:spPr>
          <a:xfrm>
            <a:off x="1311967" y="5083710"/>
            <a:ext cx="920609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UN-REGULATED STRESS</a:t>
            </a:r>
          </a:p>
        </p:txBody>
      </p:sp>
      <p:sp>
        <p:nvSpPr>
          <p:cNvPr id="6" name="Title 1"/>
          <p:cNvSpPr txBox="1">
            <a:spLocks/>
          </p:cNvSpPr>
          <p:nvPr/>
        </p:nvSpPr>
        <p:spPr>
          <a:xfrm>
            <a:off x="754743" y="130629"/>
            <a:ext cx="11205025" cy="1339858"/>
          </a:xfrm>
          <a:prstGeom prst="rect">
            <a:avLst/>
          </a:prstGeom>
          <a:effectLst>
            <a:outerShdw blurRad="25400" dir="17880000">
              <a:srgbClr val="000000">
                <a:alpha val="46000"/>
              </a:srgbClr>
            </a:outerShdw>
          </a:effectLst>
        </p:spPr>
        <p:txBody>
          <a:bodyPr vert="horz" lIns="68580" tIns="34290" rIns="68580" bIns="3429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r>
              <a:rPr lang="en-US" sz="2400" i="1" dirty="0">
                <a:solidFill>
                  <a:schemeClr val="accent2"/>
                </a:solidFill>
                <a:latin typeface="+mn-lt"/>
                <a:cs typeface="Times New Roman" panose="02020603050405020304" pitchFamily="18" charset="0"/>
              </a:rPr>
              <a:t>T</a:t>
            </a:r>
          </a:p>
          <a:p>
            <a:pPr>
              <a:lnSpc>
                <a:spcPct val="150000"/>
              </a:lnSpc>
            </a:pPr>
            <a:endParaRPr lang="en-US" sz="2400" i="1" dirty="0">
              <a:solidFill>
                <a:schemeClr val="accent2"/>
              </a:solidFill>
              <a:latin typeface="+mn-lt"/>
              <a:cs typeface="Times New Roman" panose="02020603050405020304" pitchFamily="18" charset="0"/>
            </a:endParaRPr>
          </a:p>
          <a:p>
            <a:pPr>
              <a:lnSpc>
                <a:spcPct val="150000"/>
              </a:lnSpc>
            </a:pPr>
            <a:endParaRPr lang="en-US" sz="2400"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4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endParaRPr lang="en-US" sz="2000" b="1" i="1" dirty="0">
              <a:solidFill>
                <a:schemeClr val="accent2"/>
              </a:solidFill>
              <a:latin typeface="+mn-lt"/>
              <a:cs typeface="Times New Roman" panose="02020603050405020304" pitchFamily="18" charset="0"/>
            </a:endParaRPr>
          </a:p>
          <a:p>
            <a:r>
              <a:rPr lang="en-US" sz="3200" b="1" dirty="0">
                <a:latin typeface="+mn-lt"/>
                <a:cs typeface="Times New Roman" panose="02020603050405020304" pitchFamily="18" charset="0"/>
              </a:rPr>
              <a:t>When Neural Networks Become Abnormally Organized, There is a Cascade of Neurobiological Problems</a:t>
            </a:r>
          </a:p>
        </p:txBody>
      </p:sp>
      <p:sp>
        <p:nvSpPr>
          <p:cNvPr id="7" name="Left-Right Arrow 6"/>
          <p:cNvSpPr/>
          <p:nvPr/>
        </p:nvSpPr>
        <p:spPr>
          <a:xfrm>
            <a:off x="1302027" y="5058764"/>
            <a:ext cx="9215274" cy="685800"/>
          </a:xfrm>
          <a:prstGeom prst="leftRightArrow">
            <a:avLst/>
          </a:prstGeom>
          <a:solidFill>
            <a:schemeClr val="tx1">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en-US" b="1" dirty="0">
                <a:solidFill>
                  <a:srgbClr val="FF0000"/>
                </a:solidFill>
                <a:effectLst>
                  <a:outerShdw blurRad="38100" dist="38100" dir="2700000" algn="tl">
                    <a:srgbClr val="000000">
                      <a:alpha val="43137"/>
                    </a:srgbClr>
                  </a:outerShdw>
                </a:effectLst>
                <a:latin typeface="Century Gothic" panose="020B0502020202020204"/>
              </a:rPr>
              <a:t>Domains of Impact/Developmental Injuries </a:t>
            </a:r>
          </a:p>
        </p:txBody>
      </p:sp>
      <p:sp>
        <p:nvSpPr>
          <p:cNvPr id="8" name="Rectangle 7"/>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13072" y="6333772"/>
            <a:ext cx="495301" cy="496031"/>
            <a:chOff x="152400" y="6205955"/>
            <a:chExt cx="495301" cy="496031"/>
          </a:xfrm>
        </p:grpSpPr>
        <p:pic>
          <p:nvPicPr>
            <p:cNvPr id="10" name="Picture 2" descr="3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Oval 10"/>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spTree>
    <p:extLst>
      <p:ext uri="{BB962C8B-B14F-4D97-AF65-F5344CB8AC3E}">
        <p14:creationId xmlns:p14="http://schemas.microsoft.com/office/powerpoint/2010/main" val="82341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DF44-194B-4BED-B3BA-ECA1B52B6E48}"/>
              </a:ext>
            </a:extLst>
          </p:cNvPr>
          <p:cNvSpPr>
            <a:spLocks noGrp="1"/>
          </p:cNvSpPr>
          <p:nvPr>
            <p:ph type="title"/>
          </p:nvPr>
        </p:nvSpPr>
        <p:spPr/>
        <p:txBody>
          <a:bodyPr/>
          <a:lstStyle/>
          <a:p>
            <a:r>
              <a:rPr lang="en-US" dirty="0"/>
              <a:t>Data informed decisions for effective interventions</a:t>
            </a:r>
          </a:p>
        </p:txBody>
      </p:sp>
      <p:pic>
        <p:nvPicPr>
          <p:cNvPr id="5" name="Content Placeholder 4">
            <a:extLst>
              <a:ext uri="{FF2B5EF4-FFF2-40B4-BE49-F238E27FC236}">
                <a16:creationId xmlns:a16="http://schemas.microsoft.com/office/drawing/2014/main" id="{B86913A3-6495-4353-8942-C316310A1A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10515600" cy="4351338"/>
          </a:xfrm>
        </p:spPr>
      </p:pic>
      <p:sp>
        <p:nvSpPr>
          <p:cNvPr id="7" name="TextBox 6">
            <a:extLst>
              <a:ext uri="{FF2B5EF4-FFF2-40B4-BE49-F238E27FC236}">
                <a16:creationId xmlns:a16="http://schemas.microsoft.com/office/drawing/2014/main" id="{5B1707F3-84B2-40F2-BC68-CEA007BEC453}"/>
              </a:ext>
            </a:extLst>
          </p:cNvPr>
          <p:cNvSpPr txBox="1"/>
          <p:nvPr/>
        </p:nvSpPr>
        <p:spPr>
          <a:xfrm rot="21434436">
            <a:off x="3524433" y="1842923"/>
            <a:ext cx="4023360" cy="369332"/>
          </a:xfrm>
          <a:prstGeom prst="rect">
            <a:avLst/>
          </a:prstGeom>
          <a:solidFill>
            <a:schemeClr val="accent4">
              <a:lumMod val="60000"/>
              <a:lumOff val="40000"/>
            </a:schemeClr>
          </a:solidFill>
        </p:spPr>
        <p:txBody>
          <a:bodyPr wrap="square" rtlCol="0">
            <a:spAutoFit/>
          </a:bodyPr>
          <a:lstStyle/>
          <a:p>
            <a:endParaRPr lang="en-US" dirty="0"/>
          </a:p>
        </p:txBody>
      </p:sp>
      <p:sp>
        <p:nvSpPr>
          <p:cNvPr id="8" name="Footer Placeholder 7">
            <a:extLst>
              <a:ext uri="{FF2B5EF4-FFF2-40B4-BE49-F238E27FC236}">
                <a16:creationId xmlns:a16="http://schemas.microsoft.com/office/drawing/2014/main" id="{FF48BD27-491D-471D-B7B3-CDCCEBA12378}"/>
              </a:ext>
            </a:extLst>
          </p:cNvPr>
          <p:cNvSpPr>
            <a:spLocks noGrp="1"/>
          </p:cNvSpPr>
          <p:nvPr>
            <p:ph type="ftr" sz="quarter" idx="11"/>
          </p:nvPr>
        </p:nvSpPr>
        <p:spPr/>
        <p:txBody>
          <a:bodyPr/>
          <a:lstStyle/>
          <a:p>
            <a:r>
              <a:rPr lang="en-US"/>
              <a:t>George Sugai, MTSS, 2020</a:t>
            </a:r>
            <a:endParaRPr lang="en-US" dirty="0"/>
          </a:p>
        </p:txBody>
      </p:sp>
    </p:spTree>
    <p:extLst>
      <p:ext uri="{BB962C8B-B14F-4D97-AF65-F5344CB8AC3E}">
        <p14:creationId xmlns:p14="http://schemas.microsoft.com/office/powerpoint/2010/main" val="977512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p:nvPr/>
        </p:nvSpPr>
        <p:spPr>
          <a:xfrm>
            <a:off x="715617" y="270741"/>
            <a:ext cx="10654746" cy="5804995"/>
          </a:xfrm>
          <a:custGeom>
            <a:avLst/>
            <a:gdLst/>
            <a:ahLst/>
            <a:cxnLst/>
            <a:rect l="l" t="t" r="r" b="b"/>
            <a:pathLst>
              <a:path w="10654746" h="5804995" extrusionOk="0">
                <a:moveTo>
                  <a:pt x="0" y="580500"/>
                </a:moveTo>
                <a:cubicBezTo>
                  <a:pt x="0" y="259899"/>
                  <a:pt x="259899" y="0"/>
                  <a:pt x="580500" y="0"/>
                </a:cubicBezTo>
                <a:lnTo>
                  <a:pt x="10074247" y="0"/>
                </a:lnTo>
                <a:cubicBezTo>
                  <a:pt x="10394848" y="0"/>
                  <a:pt x="10654747" y="259899"/>
                  <a:pt x="10654747" y="580500"/>
                </a:cubicBezTo>
                <a:cubicBezTo>
                  <a:pt x="10654747" y="2128499"/>
                  <a:pt x="10654746" y="3676497"/>
                  <a:pt x="10654746" y="5224496"/>
                </a:cubicBezTo>
                <a:cubicBezTo>
                  <a:pt x="10654746" y="5545097"/>
                  <a:pt x="10394847" y="5804996"/>
                  <a:pt x="10074246" y="5804996"/>
                </a:cubicBezTo>
                <a:lnTo>
                  <a:pt x="580500" y="5804995"/>
                </a:lnTo>
                <a:cubicBezTo>
                  <a:pt x="259899" y="5804995"/>
                  <a:pt x="0" y="5545096"/>
                  <a:pt x="0" y="5224495"/>
                </a:cubicBezTo>
                <a:lnTo>
                  <a:pt x="0" y="580500"/>
                </a:lnTo>
                <a:close/>
              </a:path>
            </a:pathLst>
          </a:custGeom>
          <a:solidFill>
            <a:srgbClr val="375B47"/>
          </a:solidFill>
          <a:ln w="15875" cap="rnd" cmpd="sng">
            <a:solidFill>
              <a:schemeClr val="lt1"/>
            </a:solidFill>
            <a:prstDash val="solid"/>
            <a:round/>
            <a:headEnd type="none" w="sm" len="sm"/>
            <a:tailEnd type="none" w="sm" len="sm"/>
          </a:ln>
        </p:spPr>
        <p:txBody>
          <a:bodyPr spcFirstLastPara="1" wrap="square" lIns="170675" tIns="2492675" rIns="170675" bIns="1331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#1 Physiology: Body &amp; Brain </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r>
              <a:rPr lang="en-US" sz="2400">
                <a:solidFill>
                  <a:schemeClr val="lt1"/>
                </a:solidFill>
                <a:latin typeface="Lustria"/>
                <a:ea typeface="Lustria"/>
                <a:cs typeface="Lustria"/>
                <a:sym typeface="Lustria"/>
              </a:rPr>
              <a:t>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p:txBody>
      </p:sp>
      <p:sp>
        <p:nvSpPr>
          <p:cNvPr id="390" name="Google Shape;390;p31"/>
          <p:cNvSpPr/>
          <p:nvPr/>
        </p:nvSpPr>
        <p:spPr>
          <a:xfrm>
            <a:off x="5076458" y="619040"/>
            <a:ext cx="1933063" cy="1933063"/>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392" name="Google Shape;392;p31"/>
          <p:cNvGrpSpPr/>
          <p:nvPr/>
        </p:nvGrpSpPr>
        <p:grpSpPr>
          <a:xfrm>
            <a:off x="113072" y="6333772"/>
            <a:ext cx="495301" cy="496031"/>
            <a:chOff x="152400" y="6205955"/>
            <a:chExt cx="495301" cy="496031"/>
          </a:xfrm>
        </p:grpSpPr>
        <p:pic>
          <p:nvPicPr>
            <p:cNvPr id="393" name="Google Shape;393;p31"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394" name="Google Shape;394;p3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395" name="Google Shape;395;p3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396" name="Google Shape;396;p31"/>
          <p:cNvSpPr/>
          <p:nvPr/>
        </p:nvSpPr>
        <p:spPr>
          <a:xfrm>
            <a:off x="1372667" y="3978811"/>
            <a:ext cx="9340645" cy="1634490"/>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ACES Study</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Hypersensitive/sensitized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Hyposensitive/desensitized</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Regressions and Delays</a:t>
            </a:r>
            <a:endParaRPr/>
          </a:p>
          <a:p>
            <a:pPr marL="342900" marR="0" lvl="0" indent="-342900" algn="l" rtl="0">
              <a:spcBef>
                <a:spcPts val="0"/>
              </a:spcBef>
              <a:spcAft>
                <a:spcPts val="0"/>
              </a:spcAft>
              <a:buClr>
                <a:schemeClr val="dk1"/>
              </a:buClr>
              <a:buSzPts val="1800"/>
              <a:buFont typeface="Lustria"/>
              <a:buAutoNum type="arabicPeriod"/>
            </a:pPr>
            <a:r>
              <a:rPr lang="en-US" sz="1800">
                <a:solidFill>
                  <a:schemeClr val="dk1"/>
                </a:solidFill>
                <a:latin typeface="Lustria"/>
                <a:ea typeface="Lustria"/>
                <a:cs typeface="Lustria"/>
                <a:sym typeface="Lustria"/>
              </a:rPr>
              <a:t>Neurodevelopmental Delays and Exaggerated Stress Response</a:t>
            </a:r>
            <a:endParaRPr/>
          </a:p>
        </p:txBody>
      </p:sp>
    </p:spTree>
    <p:extLst>
      <p:ext uri="{BB962C8B-B14F-4D97-AF65-F5344CB8AC3E}">
        <p14:creationId xmlns:p14="http://schemas.microsoft.com/office/powerpoint/2010/main" val="1129881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212" name="Google Shape;212;p2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213" name="Google Shape;213;p24"/>
          <p:cNvGrpSpPr/>
          <p:nvPr/>
        </p:nvGrpSpPr>
        <p:grpSpPr>
          <a:xfrm>
            <a:off x="152400" y="6205955"/>
            <a:ext cx="495301" cy="496031"/>
            <a:chOff x="152400" y="6205955"/>
            <a:chExt cx="495301" cy="496031"/>
          </a:xfrm>
        </p:grpSpPr>
        <p:pic>
          <p:nvPicPr>
            <p:cNvPr id="214" name="Google Shape;214;p24" descr="35[1]"/>
            <p:cNvPicPr preferRelativeResize="0"/>
            <p:nvPr/>
          </p:nvPicPr>
          <p:blipFill rotWithShape="1">
            <a:blip r:embed="rId3">
              <a:alphaModFix/>
            </a:blip>
            <a:srcRect l="11513" t="10632" r="11652" b="9934"/>
            <a:stretch/>
          </p:blipFill>
          <p:spPr>
            <a:xfrm>
              <a:off x="152400" y="6205955"/>
              <a:ext cx="495300" cy="496031"/>
            </a:xfrm>
            <a:prstGeom prst="ellipse">
              <a:avLst/>
            </a:prstGeom>
            <a:noFill/>
            <a:ln>
              <a:noFill/>
            </a:ln>
          </p:spPr>
        </p:pic>
        <p:sp>
          <p:nvSpPr>
            <p:cNvPr id="215" name="Google Shape;215;p2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216" name="Google Shape;216;p24"/>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2"/>
              </a:buClr>
              <a:buSzPts val="4590"/>
              <a:buFont typeface="Lustria"/>
              <a:buNone/>
            </a:pPr>
            <a:r>
              <a:rPr lang="en-US" sz="4590" dirty="0">
                <a:latin typeface="Lustria"/>
                <a:ea typeface="Lustria"/>
                <a:cs typeface="Lustria"/>
                <a:sym typeface="Lustria"/>
              </a:rPr>
              <a:t>The Human Brain: Form and Function</a:t>
            </a:r>
            <a:endParaRPr sz="4590" dirty="0">
              <a:latin typeface="Lustria"/>
              <a:ea typeface="Lustria"/>
              <a:cs typeface="Lustria"/>
              <a:sym typeface="Lustria"/>
            </a:endParaRPr>
          </a:p>
        </p:txBody>
      </p:sp>
      <p:grpSp>
        <p:nvGrpSpPr>
          <p:cNvPr id="217" name="Google Shape;217;p24"/>
          <p:cNvGrpSpPr/>
          <p:nvPr/>
        </p:nvGrpSpPr>
        <p:grpSpPr>
          <a:xfrm>
            <a:off x="295275" y="1840646"/>
            <a:ext cx="7048500" cy="3771900"/>
            <a:chOff x="314325" y="1581150"/>
            <a:chExt cx="7048500" cy="3771900"/>
          </a:xfrm>
        </p:grpSpPr>
        <p:sp>
          <p:nvSpPr>
            <p:cNvPr id="218" name="Google Shape;218;p24"/>
            <p:cNvSpPr/>
            <p:nvPr/>
          </p:nvSpPr>
          <p:spPr>
            <a:xfrm>
              <a:off x="314325" y="1581150"/>
              <a:ext cx="7048500" cy="3771900"/>
            </a:xfrm>
            <a:prstGeom prst="roundRect">
              <a:avLst>
                <a:gd name="adj" fmla="val 16667"/>
              </a:avLst>
            </a:prstGeom>
            <a:solidFill>
              <a:schemeClr val="lt1"/>
            </a:solid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pic>
          <p:nvPicPr>
            <p:cNvPr id="219" name="Google Shape;219;p24"/>
            <p:cNvPicPr preferRelativeResize="0"/>
            <p:nvPr/>
          </p:nvPicPr>
          <p:blipFill rotWithShape="1">
            <a:blip r:embed="rId4">
              <a:alphaModFix/>
            </a:blip>
            <a:srcRect/>
            <a:stretch/>
          </p:blipFill>
          <p:spPr>
            <a:xfrm>
              <a:off x="533400" y="1752600"/>
              <a:ext cx="4493538" cy="3383280"/>
            </a:xfrm>
            <a:prstGeom prst="rect">
              <a:avLst/>
            </a:prstGeom>
            <a:noFill/>
            <a:ln>
              <a:noFill/>
            </a:ln>
          </p:spPr>
        </p:pic>
        <p:sp>
          <p:nvSpPr>
            <p:cNvPr id="220" name="Google Shape;220;p24"/>
            <p:cNvSpPr/>
            <p:nvPr/>
          </p:nvSpPr>
          <p:spPr>
            <a:xfrm>
              <a:off x="4954358" y="3324601"/>
              <a:ext cx="1408276" cy="408623"/>
            </a:xfrm>
            <a:prstGeom prst="roundRect">
              <a:avLst>
                <a:gd name="adj" fmla="val 16667"/>
              </a:avLst>
            </a:prstGeom>
            <a:solidFill>
              <a:srgbClr val="E2404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Survival</a:t>
              </a:r>
              <a:endParaRPr sz="1800" b="1" dirty="0">
                <a:solidFill>
                  <a:schemeClr val="bg1"/>
                </a:solidFill>
                <a:latin typeface="Lustria"/>
                <a:ea typeface="Lustria"/>
                <a:cs typeface="Lustria"/>
                <a:sym typeface="Lustria"/>
              </a:endParaRPr>
            </a:p>
          </p:txBody>
        </p:sp>
        <p:sp>
          <p:nvSpPr>
            <p:cNvPr id="221" name="Google Shape;221;p24"/>
            <p:cNvSpPr/>
            <p:nvPr/>
          </p:nvSpPr>
          <p:spPr>
            <a:xfrm>
              <a:off x="5116974" y="2800189"/>
              <a:ext cx="1408276" cy="408623"/>
            </a:xfrm>
            <a:prstGeom prst="roundRect">
              <a:avLst>
                <a:gd name="adj" fmla="val 16667"/>
              </a:avLst>
            </a:prstGeom>
            <a:solidFill>
              <a:srgbClr val="EFE97A"/>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bg1"/>
                  </a:solidFill>
                  <a:latin typeface="Lustria"/>
                  <a:ea typeface="Lustria"/>
                  <a:cs typeface="Lustria"/>
                  <a:sym typeface="Lustria"/>
                </a:rPr>
                <a:t>Emotional </a:t>
              </a:r>
              <a:endParaRPr sz="1800" b="1" dirty="0">
                <a:solidFill>
                  <a:schemeClr val="bg1"/>
                </a:solidFill>
                <a:latin typeface="Lustria"/>
                <a:ea typeface="Lustria"/>
                <a:cs typeface="Lustria"/>
                <a:sym typeface="Lustria"/>
              </a:endParaRPr>
            </a:p>
          </p:txBody>
        </p:sp>
        <p:sp>
          <p:nvSpPr>
            <p:cNvPr id="222" name="Google Shape;222;p24"/>
            <p:cNvSpPr/>
            <p:nvPr/>
          </p:nvSpPr>
          <p:spPr>
            <a:xfrm>
              <a:off x="4954357" y="2262190"/>
              <a:ext cx="2408467" cy="408623"/>
            </a:xfrm>
            <a:prstGeom prst="roundRect">
              <a:avLst>
                <a:gd name="adj" fmla="val 16667"/>
              </a:avLst>
            </a:prstGeom>
            <a:solidFill>
              <a:srgbClr val="22B499"/>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chemeClr val="bg1"/>
                  </a:solidFill>
                  <a:latin typeface="Lustria"/>
                  <a:ea typeface="Lustria"/>
                  <a:cs typeface="Lustria"/>
                  <a:sym typeface="Lustria"/>
                </a:rPr>
                <a:t>Logic and Reason</a:t>
              </a:r>
              <a:endParaRPr b="1" dirty="0">
                <a:solidFill>
                  <a:schemeClr val="bg1"/>
                </a:solidFill>
                <a:latin typeface="Lustria"/>
                <a:ea typeface="Lustria"/>
                <a:cs typeface="Lustria"/>
                <a:sym typeface="Lustria"/>
              </a:endParaRPr>
            </a:p>
          </p:txBody>
        </p:sp>
      </p:grpSp>
      <p:sp>
        <p:nvSpPr>
          <p:cNvPr id="223" name="Google Shape;223;p24"/>
          <p:cNvSpPr/>
          <p:nvPr/>
        </p:nvSpPr>
        <p:spPr>
          <a:xfrm>
            <a:off x="7562850" y="1397555"/>
            <a:ext cx="4501331" cy="2595165"/>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Three interrelated, interconnected, interdependent “operating systems”…with unique functions and abilities</a:t>
            </a:r>
            <a:endParaRPr dirty="0"/>
          </a:p>
          <a:p>
            <a:pPr marL="228600" marR="0" lvl="0" indent="-228600" algn="l" rtl="0">
              <a:spcBef>
                <a:spcPts val="0"/>
              </a:spcBef>
              <a:spcAft>
                <a:spcPts val="0"/>
              </a:spcAft>
              <a:buClr>
                <a:schemeClr val="lt1"/>
              </a:buClr>
              <a:buSzPts val="1800"/>
              <a:buFont typeface="Lustria"/>
              <a:buAutoNum type="arabicPeriod"/>
            </a:pPr>
            <a:r>
              <a:rPr lang="en-US" sz="1800" dirty="0">
                <a:latin typeface="Lustria"/>
                <a:ea typeface="Lustria"/>
                <a:cs typeface="Lustria"/>
                <a:sym typeface="Lustria"/>
              </a:rPr>
              <a:t>…that work most effectively under conditions of low to moderate </a:t>
            </a:r>
            <a:r>
              <a:rPr lang="en-US" sz="1800" b="1" dirty="0">
                <a:latin typeface="Lustria"/>
                <a:ea typeface="Lustria"/>
                <a:cs typeface="Lustria"/>
                <a:sym typeface="Lustria"/>
              </a:rPr>
              <a:t>stress</a:t>
            </a:r>
            <a:r>
              <a:rPr lang="en-US" sz="1800" dirty="0">
                <a:latin typeface="Lustria"/>
                <a:ea typeface="Lustria"/>
                <a:cs typeface="Lustria"/>
                <a:sym typeface="Lustria"/>
              </a:rPr>
              <a:t>.</a:t>
            </a:r>
          </a:p>
        </p:txBody>
      </p:sp>
    </p:spTree>
    <p:extLst>
      <p:ext uri="{BB962C8B-B14F-4D97-AF65-F5344CB8AC3E}">
        <p14:creationId xmlns:p14="http://schemas.microsoft.com/office/powerpoint/2010/main" val="787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23">
                                            <p:txEl>
                                              <p:pRg st="0" end="0"/>
                                            </p:txEl>
                                          </p:spTgt>
                                        </p:tgtEl>
                                        <p:attrNameLst>
                                          <p:attrName>style.visibility</p:attrName>
                                        </p:attrNameLst>
                                      </p:cBhvr>
                                      <p:to>
                                        <p:strVal val="visible"/>
                                      </p:to>
                                    </p:set>
                                    <p:anim calcmode="lin" valueType="num">
                                      <p:cBhvr additive="base">
                                        <p:cTn id="10" dur="500"/>
                                        <p:tgtEl>
                                          <p:spTgt spid="223">
                                            <p:txEl>
                                              <p:pRg st="0" end="0"/>
                                            </p:txEl>
                                          </p:spTgt>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23">
                                            <p:txEl>
                                              <p:pRg st="1" end="1"/>
                                            </p:txEl>
                                          </p:spTgt>
                                        </p:tgtEl>
                                        <p:attrNameLst>
                                          <p:attrName>style.visibility</p:attrName>
                                        </p:attrNameLst>
                                      </p:cBhvr>
                                      <p:to>
                                        <p:strVal val="visible"/>
                                      </p:to>
                                    </p:set>
                                    <p:anim calcmode="lin" valueType="num">
                                      <p:cBhvr additive="base">
                                        <p:cTn id="13" dur="500"/>
                                        <p:tgtEl>
                                          <p:spTgt spid="2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Picture 2" descr="Image result for cogs in a b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160" y="2225406"/>
            <a:ext cx="2950436" cy="3190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ogs in a brain broken"/>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21995" y="2027104"/>
            <a:ext cx="2983704" cy="3388970"/>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11" name="Oval Callout 10"/>
          <p:cNvSpPr/>
          <p:nvPr/>
        </p:nvSpPr>
        <p:spPr>
          <a:xfrm rot="2566021">
            <a:off x="8438502" y="96334"/>
            <a:ext cx="2132304" cy="2148772"/>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Erratic</a:t>
            </a:r>
            <a:r>
              <a:rPr lang="en-US" dirty="0">
                <a:solidFill>
                  <a:prstClr val="white"/>
                </a:solidFill>
                <a:latin typeface="Century Gothic" panose="020B0502020202020204"/>
              </a:rPr>
              <a:t> </a:t>
            </a:r>
          </a:p>
        </p:txBody>
      </p:sp>
      <p:sp>
        <p:nvSpPr>
          <p:cNvPr id="14" name="Oval Callout 13"/>
          <p:cNvSpPr/>
          <p:nvPr/>
        </p:nvSpPr>
        <p:spPr>
          <a:xfrm rot="3573745">
            <a:off x="9098725" y="1836073"/>
            <a:ext cx="2098995" cy="2197397"/>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r>
              <a:rPr lang="en-US" sz="2000" b="1" dirty="0">
                <a:solidFill>
                  <a:prstClr val="black"/>
                </a:solidFill>
                <a:latin typeface="Century Gothic" panose="020B0502020202020204"/>
              </a:rPr>
              <a:t>Sluggish </a:t>
            </a:r>
          </a:p>
        </p:txBody>
      </p:sp>
      <p:sp>
        <p:nvSpPr>
          <p:cNvPr id="15" name="Oval Callout 14"/>
          <p:cNvSpPr/>
          <p:nvPr/>
        </p:nvSpPr>
        <p:spPr>
          <a:xfrm rot="5400000">
            <a:off x="8876724" y="3882439"/>
            <a:ext cx="2142141" cy="2270348"/>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342900" eaLnBrk="1" fontAlgn="auto" hangingPunct="1">
              <a:spcBef>
                <a:spcPts val="0"/>
              </a:spcBef>
              <a:spcAft>
                <a:spcPts val="0"/>
              </a:spcAft>
            </a:pPr>
            <a:r>
              <a:rPr lang="en-US" b="1" dirty="0">
                <a:solidFill>
                  <a:prstClr val="black"/>
                </a:solidFill>
                <a:latin typeface="Century Gothic" panose="020B0502020202020204"/>
              </a:rPr>
              <a:t>Shuts down</a:t>
            </a:r>
          </a:p>
        </p:txBody>
      </p:sp>
      <p:sp>
        <p:nvSpPr>
          <p:cNvPr id="2" name="Title 1"/>
          <p:cNvSpPr>
            <a:spLocks noGrp="1"/>
          </p:cNvSpPr>
          <p:nvPr>
            <p:ph type="title"/>
          </p:nvPr>
        </p:nvSpPr>
        <p:spPr/>
        <p:txBody>
          <a:bodyPr/>
          <a:lstStyle/>
          <a:p>
            <a:r>
              <a:rPr lang="en-US" dirty="0"/>
              <a:t>Trauma as a virus</a:t>
            </a:r>
          </a:p>
        </p:txBody>
      </p:sp>
      <p:sp>
        <p:nvSpPr>
          <p:cNvPr id="3" name="Content Placeholder 2"/>
          <p:cNvSpPr>
            <a:spLocks noGrp="1"/>
          </p:cNvSpPr>
          <p:nvPr>
            <p:ph idx="1"/>
          </p:nvPr>
        </p:nvSpPr>
        <p:spPr/>
        <p:txBody>
          <a:bodyPr/>
          <a:lstStyle/>
          <a:p>
            <a:endParaRPr lang="en-US"/>
          </a:p>
        </p:txBody>
      </p:sp>
      <p:sp>
        <p:nvSpPr>
          <p:cNvPr id="4" name="Rounded Rectangle 3"/>
          <p:cNvSpPr/>
          <p:nvPr/>
        </p:nvSpPr>
        <p:spPr>
          <a:xfrm>
            <a:off x="8374743" y="216407"/>
            <a:ext cx="3381828" cy="55602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Clr>
                <a:schemeClr val="lt1"/>
              </a:buClr>
              <a:buSzPts val="1800"/>
              <a:buFont typeface="Lustria"/>
              <a:buAutoNum type="arabicPeriod"/>
            </a:pPr>
            <a:r>
              <a:rPr lang="en-US" dirty="0">
                <a:latin typeface="Lustria"/>
                <a:ea typeface="Lustria"/>
                <a:cs typeface="Lustria"/>
                <a:sym typeface="Lustria"/>
              </a:rPr>
              <a:t>High levels of stress and </a:t>
            </a:r>
            <a:r>
              <a:rPr lang="en-US" i="1" u="sng" dirty="0">
                <a:latin typeface="Lustria"/>
                <a:ea typeface="Lustria"/>
                <a:cs typeface="Lustria"/>
                <a:sym typeface="Lustria"/>
              </a:rPr>
              <a:t>adversity</a:t>
            </a:r>
            <a:r>
              <a:rPr lang="en-US" dirty="0">
                <a:latin typeface="Lustria"/>
                <a:ea typeface="Lustria"/>
                <a:cs typeface="Lustria"/>
                <a:sym typeface="Lustria"/>
              </a:rPr>
              <a:t> separate and impair the three “operating systems”</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Trauma is like a </a:t>
            </a:r>
            <a:r>
              <a:rPr lang="en-US" u="sng" dirty="0">
                <a:latin typeface="Lustria"/>
                <a:ea typeface="Lustria"/>
                <a:cs typeface="Lustria"/>
                <a:sym typeface="Lustria"/>
              </a:rPr>
              <a:t>virus</a:t>
            </a:r>
            <a:r>
              <a:rPr lang="en-US" dirty="0">
                <a:latin typeface="Lustria"/>
                <a:ea typeface="Lustria"/>
                <a:cs typeface="Lustria"/>
                <a:sym typeface="Lustria"/>
              </a:rPr>
              <a:t> in the operating systems of the brain (Bloom)</a:t>
            </a:r>
            <a:endParaRPr lang="en-US" dirty="0"/>
          </a:p>
          <a:p>
            <a:pPr marL="228600" lvl="0" indent="-228600">
              <a:buClr>
                <a:schemeClr val="lt1"/>
              </a:buClr>
              <a:buSzPts val="1800"/>
              <a:buFont typeface="Lustria"/>
              <a:buAutoNum type="arabicPeriod"/>
            </a:pPr>
            <a:r>
              <a:rPr lang="en-US" dirty="0">
                <a:latin typeface="Lustria"/>
                <a:ea typeface="Lustria"/>
                <a:cs typeface="Lustria"/>
                <a:sym typeface="Lustria"/>
              </a:rPr>
              <a:t>Healing a brain exposed to chronic adversity often requires unique interventions</a:t>
            </a:r>
            <a:endParaRPr lang="en-US"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5181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t>Polling Question #1</a:t>
            </a:r>
          </a:p>
        </p:txBody>
      </p:sp>
      <p:sp>
        <p:nvSpPr>
          <p:cNvPr id="3" name="Content Placeholder 2"/>
          <p:cNvSpPr>
            <a:spLocks noGrp="1"/>
          </p:cNvSpPr>
          <p:nvPr>
            <p:ph idx="1"/>
          </p:nvPr>
        </p:nvSpPr>
        <p:spPr/>
        <p:txBody>
          <a:bodyPr/>
          <a:lstStyle/>
          <a:p>
            <a:pPr eaLnBrk="1" hangingPunct="1"/>
            <a:r>
              <a:rPr lang="en-US" altLang="en-US"/>
              <a:t>How many audience participants have had some training on developmental or complex trauma?</a:t>
            </a:r>
          </a:p>
        </p:txBody>
      </p:sp>
    </p:spTree>
    <p:extLst>
      <p:ext uri="{BB962C8B-B14F-4D97-AF65-F5344CB8AC3E}">
        <p14:creationId xmlns:p14="http://schemas.microsoft.com/office/powerpoint/2010/main" val="1548974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1"/>
          <p:cNvSpPr/>
          <p:nvPr/>
        </p:nvSpPr>
        <p:spPr>
          <a:xfrm>
            <a:off x="715617" y="270741"/>
            <a:ext cx="10654746" cy="5804995"/>
          </a:xfrm>
          <a:custGeom>
            <a:avLst/>
            <a:gdLst/>
            <a:ahLst/>
            <a:cxnLst/>
            <a:rect l="l" t="t" r="r" b="b"/>
            <a:pathLst>
              <a:path w="10654746" h="5804995" extrusionOk="0">
                <a:moveTo>
                  <a:pt x="0" y="580500"/>
                </a:moveTo>
                <a:cubicBezTo>
                  <a:pt x="0" y="259899"/>
                  <a:pt x="259899" y="0"/>
                  <a:pt x="580500" y="0"/>
                </a:cubicBezTo>
                <a:lnTo>
                  <a:pt x="10074247" y="0"/>
                </a:lnTo>
                <a:cubicBezTo>
                  <a:pt x="10394848" y="0"/>
                  <a:pt x="10654747" y="259899"/>
                  <a:pt x="10654747" y="580500"/>
                </a:cubicBezTo>
                <a:cubicBezTo>
                  <a:pt x="10654747" y="2128499"/>
                  <a:pt x="10654746" y="3676497"/>
                  <a:pt x="10654746" y="5224496"/>
                </a:cubicBezTo>
                <a:cubicBezTo>
                  <a:pt x="10654746" y="5545097"/>
                  <a:pt x="10394847" y="5804996"/>
                  <a:pt x="10074246" y="5804996"/>
                </a:cubicBezTo>
                <a:lnTo>
                  <a:pt x="580500" y="5804995"/>
                </a:lnTo>
                <a:cubicBezTo>
                  <a:pt x="259899" y="5804995"/>
                  <a:pt x="0" y="5545096"/>
                  <a:pt x="0" y="5224495"/>
                </a:cubicBezTo>
                <a:lnTo>
                  <a:pt x="0" y="580500"/>
                </a:lnTo>
                <a:close/>
              </a:path>
            </a:pathLst>
          </a:custGeom>
          <a:solidFill>
            <a:srgbClr val="375B47"/>
          </a:solidFill>
          <a:ln w="15875" cap="rnd" cmpd="sng">
            <a:solidFill>
              <a:schemeClr val="lt1"/>
            </a:solidFill>
            <a:prstDash val="solid"/>
            <a:round/>
            <a:headEnd type="none" w="sm" len="sm"/>
            <a:tailEnd type="none" w="sm" len="sm"/>
          </a:ln>
        </p:spPr>
        <p:txBody>
          <a:bodyPr spcFirstLastPara="1" wrap="square" lIns="170675" tIns="2492675" rIns="170675" bIns="1331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#1 Physiology: Body &amp; Brain </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r>
              <a:rPr lang="en-US" sz="2400">
                <a:solidFill>
                  <a:schemeClr val="lt1"/>
                </a:solidFill>
                <a:latin typeface="Lustria"/>
                <a:ea typeface="Lustria"/>
                <a:cs typeface="Lustria"/>
                <a:sym typeface="Lustria"/>
              </a:rPr>
              <a:t>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p:txBody>
      </p:sp>
      <p:sp>
        <p:nvSpPr>
          <p:cNvPr id="390" name="Google Shape;390;p31"/>
          <p:cNvSpPr/>
          <p:nvPr/>
        </p:nvSpPr>
        <p:spPr>
          <a:xfrm>
            <a:off x="5076458" y="619040"/>
            <a:ext cx="1933063" cy="1933063"/>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392" name="Google Shape;392;p31"/>
          <p:cNvGrpSpPr/>
          <p:nvPr/>
        </p:nvGrpSpPr>
        <p:grpSpPr>
          <a:xfrm>
            <a:off x="113072" y="6333772"/>
            <a:ext cx="495301" cy="496031"/>
            <a:chOff x="152400" y="6205955"/>
            <a:chExt cx="495301" cy="496031"/>
          </a:xfrm>
        </p:grpSpPr>
        <p:pic>
          <p:nvPicPr>
            <p:cNvPr id="393" name="Google Shape;393;p31"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394" name="Google Shape;394;p3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395" name="Google Shape;395;p3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2" name="Rounded Rectangle 1"/>
          <p:cNvSpPr/>
          <p:nvPr/>
        </p:nvSpPr>
        <p:spPr>
          <a:xfrm>
            <a:off x="1219200" y="3702050"/>
            <a:ext cx="9753600"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Stabilize the nervous system</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Structure, Routine, Rituals</a:t>
            </a:r>
            <a:endParaRPr lang="en-US" dirty="0"/>
          </a:p>
          <a:p>
            <a:pPr marL="1257300" lvl="2" indent="-342900">
              <a:buClr>
                <a:schemeClr val="dk1"/>
              </a:buClr>
              <a:buSzPts val="1800"/>
              <a:buFont typeface="Noto Sans Symbols"/>
              <a:buChar char="➢"/>
            </a:pPr>
            <a:r>
              <a:rPr lang="en-US" sz="1800" dirty="0">
                <a:solidFill>
                  <a:schemeClr val="dk1"/>
                </a:solidFill>
                <a:latin typeface="Lustria"/>
                <a:ea typeface="Lustria"/>
                <a:cs typeface="Lustria"/>
                <a:sym typeface="Lustria"/>
              </a:rPr>
              <a:t>Especially during transitions, discipline, saying “no”</a:t>
            </a:r>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Movement</a:t>
            </a:r>
            <a:endParaRPr lang="en-US" dirty="0"/>
          </a:p>
          <a:p>
            <a:pPr marL="800100" lvl="1" indent="-342900">
              <a:buClr>
                <a:schemeClr val="dk1"/>
              </a:buClr>
              <a:buSzPts val="1800"/>
              <a:buFont typeface="Noto Sans Symbols"/>
              <a:buChar char="➢"/>
            </a:pPr>
            <a:r>
              <a:rPr lang="en-US" sz="1800" dirty="0">
                <a:solidFill>
                  <a:schemeClr val="dk1"/>
                </a:solidFill>
                <a:latin typeface="Lustria"/>
                <a:ea typeface="Lustria"/>
                <a:cs typeface="Lustria"/>
                <a:sym typeface="Lustria"/>
              </a:rPr>
              <a:t>Rhythmic activities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Regulate—Relate—Reason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Co-Regulation: Mimic early attachment  needs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Addressing basic needs</a:t>
            </a:r>
            <a:endParaRPr lang="en-US" dirty="0"/>
          </a:p>
        </p:txBody>
      </p:sp>
    </p:spTree>
    <p:extLst>
      <p:ext uri="{BB962C8B-B14F-4D97-AF65-F5344CB8AC3E}">
        <p14:creationId xmlns:p14="http://schemas.microsoft.com/office/powerpoint/2010/main" val="421198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4"/>
          <p:cNvSpPr/>
          <p:nvPr/>
        </p:nvSpPr>
        <p:spPr>
          <a:xfrm>
            <a:off x="206477" y="167149"/>
            <a:ext cx="11582400" cy="6136718"/>
          </a:xfrm>
          <a:custGeom>
            <a:avLst/>
            <a:gdLst/>
            <a:ahLst/>
            <a:cxnLst/>
            <a:rect l="l" t="t" r="r" b="b"/>
            <a:pathLst>
              <a:path w="11582400" h="6136718" extrusionOk="0">
                <a:moveTo>
                  <a:pt x="0" y="613672"/>
                </a:moveTo>
                <a:cubicBezTo>
                  <a:pt x="0" y="274750"/>
                  <a:pt x="274750" y="0"/>
                  <a:pt x="613672" y="0"/>
                </a:cubicBezTo>
                <a:lnTo>
                  <a:pt x="10968728" y="0"/>
                </a:lnTo>
                <a:cubicBezTo>
                  <a:pt x="11307650" y="0"/>
                  <a:pt x="11582400" y="274750"/>
                  <a:pt x="11582400" y="613672"/>
                </a:cubicBezTo>
                <a:lnTo>
                  <a:pt x="11582400" y="5523046"/>
                </a:lnTo>
                <a:cubicBezTo>
                  <a:pt x="11582400" y="5861968"/>
                  <a:pt x="11307650" y="6136718"/>
                  <a:pt x="10968728" y="6136718"/>
                </a:cubicBezTo>
                <a:lnTo>
                  <a:pt x="613672" y="6136718"/>
                </a:lnTo>
                <a:cubicBezTo>
                  <a:pt x="274750" y="6136718"/>
                  <a:pt x="0" y="5861968"/>
                  <a:pt x="0" y="5523046"/>
                </a:cubicBezTo>
                <a:lnTo>
                  <a:pt x="0" y="613672"/>
                </a:lnTo>
                <a:close/>
              </a:path>
            </a:pathLst>
          </a:custGeom>
          <a:solidFill>
            <a:srgbClr val="53896B"/>
          </a:solidFill>
          <a:ln w="15875" cap="rnd" cmpd="sng">
            <a:solidFill>
              <a:schemeClr val="lt1"/>
            </a:solidFill>
            <a:prstDash val="solid"/>
            <a:round/>
            <a:headEnd type="none" w="sm" len="sm"/>
            <a:tailEnd type="none" w="sm" len="sm"/>
          </a:ln>
        </p:spPr>
        <p:txBody>
          <a:bodyPr spcFirstLastPara="1" wrap="square" lIns="142225" tIns="2596925" rIns="142225" bIns="1369575"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Lustria"/>
                <a:ea typeface="Lustria"/>
                <a:cs typeface="Lustria"/>
                <a:sym typeface="Lustria"/>
              </a:rPr>
              <a:t>#2 Attachment &amp; Relationships</a:t>
            </a:r>
            <a:endParaRPr dirty="0"/>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Developmental Injuries</a:t>
            </a:r>
            <a:endParaRPr dirty="0"/>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dirty="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400" b="1" dirty="0">
                <a:solidFill>
                  <a:schemeClr val="lt1"/>
                </a:solidFill>
                <a:latin typeface="Lustria"/>
                <a:ea typeface="Lustria"/>
                <a:cs typeface="Lustria"/>
                <a:sym typeface="Lustria"/>
              </a:rPr>
              <a:t> </a:t>
            </a:r>
            <a:endParaRPr dirty="0"/>
          </a:p>
          <a:p>
            <a:pPr marL="0" marR="0" lvl="0" indent="0" algn="ctr" rtl="0">
              <a:lnSpc>
                <a:spcPct val="90000"/>
              </a:lnSpc>
              <a:spcBef>
                <a:spcPts val="840"/>
              </a:spcBef>
              <a:spcAft>
                <a:spcPts val="0"/>
              </a:spcAft>
              <a:buNone/>
            </a:pPr>
            <a:endParaRPr sz="2000" b="1"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endParaRPr sz="2000" dirty="0">
              <a:solidFill>
                <a:schemeClr val="lt1"/>
              </a:solidFill>
              <a:latin typeface="Lustria"/>
              <a:ea typeface="Lustria"/>
              <a:cs typeface="Lustria"/>
              <a:sym typeface="Lustria"/>
            </a:endParaRPr>
          </a:p>
          <a:p>
            <a:pPr marL="0" marR="0" lvl="0" indent="0" algn="ctr" rtl="0">
              <a:lnSpc>
                <a:spcPct val="90000"/>
              </a:lnSpc>
              <a:spcBef>
                <a:spcPts val="700"/>
              </a:spcBef>
              <a:spcAft>
                <a:spcPts val="0"/>
              </a:spcAft>
              <a:buNone/>
            </a:pPr>
            <a:r>
              <a:rPr lang="en-US" sz="2000" dirty="0">
                <a:solidFill>
                  <a:schemeClr val="lt1"/>
                </a:solidFill>
                <a:latin typeface="Lustria"/>
                <a:ea typeface="Lustria"/>
                <a:cs typeface="Lustria"/>
                <a:sym typeface="Lustria"/>
              </a:rPr>
              <a:t> </a:t>
            </a:r>
            <a:endParaRPr sz="2000" dirty="0">
              <a:solidFill>
                <a:schemeClr val="lt1"/>
              </a:solidFill>
              <a:latin typeface="Lustria"/>
              <a:ea typeface="Lustria"/>
              <a:cs typeface="Lustria"/>
              <a:sym typeface="Lustria"/>
            </a:endParaRPr>
          </a:p>
        </p:txBody>
      </p:sp>
      <p:sp>
        <p:nvSpPr>
          <p:cNvPr id="429" name="Google Shape;429;p34"/>
          <p:cNvSpPr/>
          <p:nvPr/>
        </p:nvSpPr>
        <p:spPr>
          <a:xfrm rot="10800000" flipH="1">
            <a:off x="6120698" y="5920610"/>
            <a:ext cx="99418" cy="124949"/>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31" name="Google Shape;431;p34"/>
          <p:cNvGrpSpPr/>
          <p:nvPr/>
        </p:nvGrpSpPr>
        <p:grpSpPr>
          <a:xfrm>
            <a:off x="113072" y="6333772"/>
            <a:ext cx="495301" cy="496031"/>
            <a:chOff x="152400" y="6205955"/>
            <a:chExt cx="495301" cy="496031"/>
          </a:xfrm>
        </p:grpSpPr>
        <p:pic>
          <p:nvPicPr>
            <p:cNvPr id="432" name="Google Shape;432;p34" descr="35[1]"/>
            <p:cNvPicPr preferRelativeResize="0"/>
            <p:nvPr/>
          </p:nvPicPr>
          <p:blipFill rotWithShape="1">
            <a:blip r:embed="rId3">
              <a:alphaModFix/>
            </a:blip>
            <a:srcRect/>
            <a:stretch/>
          </p:blipFill>
          <p:spPr>
            <a:xfrm>
              <a:off x="152400" y="6205955"/>
              <a:ext cx="495300" cy="496031"/>
            </a:xfrm>
            <a:prstGeom prst="ellipse">
              <a:avLst/>
            </a:prstGeom>
            <a:noFill/>
            <a:ln>
              <a:noFill/>
            </a:ln>
          </p:spPr>
        </p:pic>
        <p:sp>
          <p:nvSpPr>
            <p:cNvPr id="433" name="Google Shape;433;p34"/>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34" name="Google Shape;434;p34"/>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35" name="Google Shape;435;p34"/>
          <p:cNvSpPr/>
          <p:nvPr/>
        </p:nvSpPr>
        <p:spPr>
          <a:xfrm>
            <a:off x="451669" y="2636853"/>
            <a:ext cx="11092015" cy="3473291"/>
          </a:xfrm>
          <a:prstGeom prst="roundRect">
            <a:avLst>
              <a:gd name="adj" fmla="val 16667"/>
            </a:avLst>
          </a:prstGeom>
          <a:solidFill>
            <a:schemeClr val="lt1"/>
          </a:solidFill>
          <a:ln w="9525" cap="flat" cmpd="sng">
            <a:solidFill>
              <a:srgbClr val="A5A5A5"/>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Attachment is the search for protection.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“We do to others what was done to us….unless we remember our pain” (Lieberman)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Highly insecure and mistrustful of others (particularly authority figures)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Lack of congruence between internal experience and external world response (invalidation)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Broad symptoms pattern including: bossy, controlling and commanding, clingy and dependent, avoidant and detached; separation anxiety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Highly sensitized/reactive to transitions, limits, hearing “no”, working cooperatively</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attuning to others and taking perspective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Unusual self-soothing habits and patterns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Reenactments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Atypical Seeking Behaviors</a:t>
            </a:r>
            <a:endParaRPr sz="1800" dirty="0">
              <a:solidFill>
                <a:schemeClr val="dk1"/>
              </a:solidFill>
              <a:latin typeface="Lustria"/>
              <a:ea typeface="Lustria"/>
              <a:cs typeface="Lustria"/>
              <a:sym typeface="Lustria"/>
            </a:endParaRPr>
          </a:p>
        </p:txBody>
      </p:sp>
      <p:pic>
        <p:nvPicPr>
          <p:cNvPr id="436" name="Google Shape;436;p34"/>
          <p:cNvPicPr preferRelativeResize="0"/>
          <p:nvPr/>
        </p:nvPicPr>
        <p:blipFill rotWithShape="1">
          <a:blip r:embed="rId4">
            <a:alphaModFix/>
          </a:blip>
          <a:srcRect l="37028" t="1639" r="14455" b="1329"/>
          <a:stretch/>
        </p:blipFill>
        <p:spPr>
          <a:xfrm>
            <a:off x="733001" y="403932"/>
            <a:ext cx="2039198" cy="2039198"/>
          </a:xfrm>
          <a:custGeom>
            <a:avLst/>
            <a:gdLst/>
            <a:ahLst/>
            <a:cxnLst/>
            <a:rect l="l" t="t" r="r" b="b"/>
            <a:pathLst>
              <a:path w="2039198" h="2039198" extrusionOk="0">
                <a:moveTo>
                  <a:pt x="1019599" y="0"/>
                </a:moveTo>
                <a:cubicBezTo>
                  <a:pt x="1582708" y="0"/>
                  <a:pt x="2039198" y="456490"/>
                  <a:pt x="2039198" y="1019599"/>
                </a:cubicBezTo>
                <a:cubicBezTo>
                  <a:pt x="2039198" y="1582708"/>
                  <a:pt x="1582708" y="2039198"/>
                  <a:pt x="1019599" y="2039198"/>
                </a:cubicBezTo>
                <a:cubicBezTo>
                  <a:pt x="456490" y="2039198"/>
                  <a:pt x="0" y="1582708"/>
                  <a:pt x="0" y="1019599"/>
                </a:cubicBezTo>
                <a:cubicBezTo>
                  <a:pt x="0" y="456490"/>
                  <a:pt x="456490" y="0"/>
                  <a:pt x="1019599" y="0"/>
                </a:cubicBezTo>
                <a:close/>
              </a:path>
            </a:pathLst>
          </a:custGeom>
          <a:noFill/>
          <a:ln w="9525" cap="flat" cmpd="sng">
            <a:solidFill>
              <a:schemeClr val="lt1"/>
            </a:solidFill>
            <a:prstDash val="solid"/>
            <a:round/>
            <a:headEnd type="none" w="sm" len="sm"/>
            <a:tailEnd type="none" w="sm" len="sm"/>
          </a:ln>
        </p:spPr>
      </p:pic>
      <p:sp>
        <p:nvSpPr>
          <p:cNvPr id="11" name="Rounded Rectangle 1">
            <a:extLst>
              <a:ext uri="{FF2B5EF4-FFF2-40B4-BE49-F238E27FC236}">
                <a16:creationId xmlns:a16="http://schemas.microsoft.com/office/drawing/2014/main" id="{35FB7793-8923-4C3D-9781-1F3D1A7ABA1F}"/>
              </a:ext>
            </a:extLst>
          </p:cNvPr>
          <p:cNvSpPr/>
          <p:nvPr/>
        </p:nvSpPr>
        <p:spPr>
          <a:xfrm>
            <a:off x="206477" y="2636853"/>
            <a:ext cx="11297878" cy="3793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Relational deposits/Relational endurance</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Create congruence between internal experience and external world response</a:t>
            </a:r>
            <a:endParaRPr lang="en-US" dirty="0"/>
          </a:p>
          <a:p>
            <a:pPr marL="800100" lvl="1" indent="-342900">
              <a:buClr>
                <a:schemeClr val="dk1"/>
              </a:buClr>
              <a:buSzPts val="1800"/>
              <a:buFont typeface="Times New Roman"/>
              <a:buChar char="►"/>
            </a:pPr>
            <a:r>
              <a:rPr lang="en-US" sz="1800" dirty="0">
                <a:solidFill>
                  <a:schemeClr val="dk1"/>
                </a:solidFill>
                <a:latin typeface="Lustria"/>
                <a:ea typeface="Lustria"/>
                <a:cs typeface="Lustria"/>
                <a:sym typeface="Lustria"/>
              </a:rPr>
              <a:t>Validation not reassurance (enter the darkness)</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Its not the rupture, it’s the repair—expect the rupture, work the repair </a:t>
            </a:r>
            <a:endParaRPr lang="en-US" dirty="0"/>
          </a:p>
          <a:p>
            <a:pPr marL="342900" lvl="0" indent="-342900">
              <a:buClr>
                <a:schemeClr val="dk1"/>
              </a:buClr>
              <a:buSzPts val="1800"/>
              <a:buFont typeface="Lustria"/>
              <a:buAutoNum type="arabicPeriod"/>
            </a:pPr>
            <a:r>
              <a:rPr lang="en-US" sz="1800" dirty="0">
                <a:solidFill>
                  <a:schemeClr val="dk1"/>
                </a:solidFill>
                <a:latin typeface="Lustria"/>
                <a:ea typeface="Lustria"/>
                <a:cs typeface="Lustria"/>
                <a:sym typeface="Lustria"/>
              </a:rPr>
              <a:t>Avoid ensnarement in reenactment</a:t>
            </a:r>
            <a:endParaRPr lang="en-US" dirty="0"/>
          </a:p>
          <a:p>
            <a:pPr lvl="0">
              <a:buClr>
                <a:schemeClr val="dk1"/>
              </a:buClr>
              <a:buSzPts val="1800"/>
            </a:pPr>
            <a:r>
              <a:rPr lang="en-US" sz="1800" dirty="0">
                <a:solidFill>
                  <a:schemeClr val="dk1"/>
                </a:solidFill>
                <a:latin typeface="Lustria"/>
                <a:ea typeface="Lustria"/>
                <a:cs typeface="Lustria"/>
                <a:sym typeface="Lustria"/>
              </a:rPr>
              <a:t>5.   Refine your language:</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Connection seeking not attention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Repair seeking</a:t>
            </a:r>
            <a:endParaRPr lang="en-US" dirty="0"/>
          </a:p>
          <a:p>
            <a:pPr marL="800100" lvl="1" indent="-342900">
              <a:buClr>
                <a:schemeClr val="dk1"/>
              </a:buClr>
              <a:buSzPts val="1800"/>
              <a:buFont typeface="Lustria"/>
              <a:buAutoNum type="alphaLcParenR"/>
            </a:pPr>
            <a:r>
              <a:rPr lang="en-US" sz="1800" dirty="0">
                <a:solidFill>
                  <a:schemeClr val="dk1"/>
                </a:solidFill>
                <a:latin typeface="Lustria"/>
                <a:ea typeface="Lustria"/>
                <a:cs typeface="Lustria"/>
                <a:sym typeface="Lustria"/>
              </a:rPr>
              <a:t>Validation seeking not manipulation</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PACE</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Build architecture of healthy interactions – attunement and co-regulation</a:t>
            </a:r>
            <a:endParaRPr lang="en-US" dirty="0"/>
          </a:p>
          <a:p>
            <a:pPr marL="342900" lvl="0" indent="-342900">
              <a:buClr>
                <a:schemeClr val="dk1"/>
              </a:buClr>
              <a:buSzPts val="1800"/>
              <a:buFont typeface="Lustria"/>
              <a:buAutoNum type="arabicPeriod" startAt="6"/>
            </a:pPr>
            <a:r>
              <a:rPr lang="en-US" sz="1800" dirty="0">
                <a:solidFill>
                  <a:schemeClr val="dk1"/>
                </a:solidFill>
                <a:latin typeface="Lustria"/>
                <a:ea typeface="Lustria"/>
                <a:cs typeface="Lustria"/>
                <a:sym typeface="Lustria"/>
              </a:rPr>
              <a:t>Maintain awareness about the impact on relationships within workforce (contagion)</a:t>
            </a:r>
            <a:endParaRPr lang="en-US" dirty="0"/>
          </a:p>
        </p:txBody>
      </p:sp>
    </p:spTree>
    <p:extLst>
      <p:ext uri="{BB962C8B-B14F-4D97-AF65-F5344CB8AC3E}">
        <p14:creationId xmlns:p14="http://schemas.microsoft.com/office/powerpoint/2010/main" val="27281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400" dirty="0">
                <a:solidFill>
                  <a:prstClr val="black"/>
                </a:solidFill>
                <a:latin typeface="Arial" charset="0"/>
                <a:ea typeface="ＭＳ Ｐゴシック" charset="0"/>
              </a:rPr>
              <a:t>												All rights reserved © 2006-2012 Bruce D. Perry and The ChildTrauma Academy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pic>
        <p:nvPicPr>
          <p:cNvPr id="9" name="Content Placeholder 3"/>
          <p:cNvPicPr>
            <a:picLocks noChangeAspect="1"/>
          </p:cNvPicPr>
          <p:nvPr/>
        </p:nvPicPr>
        <p:blipFill>
          <a:blip r:embed="rId4" cstate="print"/>
          <a:stretch>
            <a:fillRect/>
          </a:stretch>
        </p:blipFill>
        <p:spPr>
          <a:xfrm>
            <a:off x="1170041" y="924231"/>
            <a:ext cx="6949440" cy="5094093"/>
          </a:xfrm>
          <a:prstGeom prst="rect">
            <a:avLst/>
          </a:prstGeom>
          <a:ln w="228600" cap="sq" cmpd="thickThin">
            <a:solidFill>
              <a:srgbClr val="000000"/>
            </a:solidFill>
            <a:prstDash val="solid"/>
            <a:miter lim="800000"/>
          </a:ln>
          <a:effectLst>
            <a:innerShdw blurRad="76200">
              <a:srgbClr val="000000"/>
            </a:innerShdw>
          </a:effectLst>
        </p:spPr>
      </p:pic>
      <p:pic>
        <p:nvPicPr>
          <p:cNvPr id="10" name="Picture 9" descr="NMT_sm.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08958" y="5152099"/>
            <a:ext cx="1853137" cy="1192957"/>
          </a:xfrm>
          <a:prstGeom prst="rect">
            <a:avLst/>
          </a:prstGeom>
        </p:spPr>
      </p:pic>
      <p:sp>
        <p:nvSpPr>
          <p:cNvPr id="2" name="TextBox 1"/>
          <p:cNvSpPr txBox="1"/>
          <p:nvPr/>
        </p:nvSpPr>
        <p:spPr>
          <a:xfrm>
            <a:off x="9045677" y="629265"/>
            <a:ext cx="2733368" cy="1200329"/>
          </a:xfrm>
          <a:prstGeom prst="rect">
            <a:avLst/>
          </a:prstGeom>
          <a:noFill/>
        </p:spPr>
        <p:txBody>
          <a:bodyPr wrap="square" rtlCol="0">
            <a:spAutoFit/>
          </a:bodyPr>
          <a:lstStyle/>
          <a:p>
            <a:pPr algn="ctr"/>
            <a:r>
              <a:rPr lang="en-US" sz="2400" dirty="0"/>
              <a:t>Co-Dysregulation:</a:t>
            </a:r>
          </a:p>
          <a:p>
            <a:pPr algn="ctr"/>
            <a:r>
              <a:rPr lang="en-US" sz="2400" dirty="0"/>
              <a:t>Provocation &amp; Escalation </a:t>
            </a:r>
          </a:p>
        </p:txBody>
      </p:sp>
    </p:spTree>
    <p:extLst>
      <p:ext uri="{BB962C8B-B14F-4D97-AF65-F5344CB8AC3E}">
        <p14:creationId xmlns:p14="http://schemas.microsoft.com/office/powerpoint/2010/main" val="243910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67046"/>
            <a:ext cx="12192000" cy="49095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1200" dirty="0">
                <a:solidFill>
                  <a:prstClr val="black"/>
                </a:solidFill>
                <a:latin typeface="Arial" charset="0"/>
                <a:ea typeface="ＭＳ Ｐゴシック" charset="0"/>
              </a:rPr>
              <a:t>													All rights reserved © 2006-2012 Bruce D. Perry and The ChildTrauma Academy  </a:t>
            </a:r>
          </a:p>
        </p:txBody>
      </p:sp>
      <p:sp>
        <p:nvSpPr>
          <p:cNvPr id="22" name="TextBox 21"/>
          <p:cNvSpPr txBox="1"/>
          <p:nvPr/>
        </p:nvSpPr>
        <p:spPr>
          <a:xfrm>
            <a:off x="571500" y="6430546"/>
            <a:ext cx="2362200" cy="338554"/>
          </a:xfrm>
          <a:prstGeom prst="rect">
            <a:avLst/>
          </a:prstGeom>
          <a:noFill/>
        </p:spPr>
        <p:txBody>
          <a:bodyPr wrap="square" rtlCol="0">
            <a:spAutoFit/>
          </a:bodyPr>
          <a:lstStyle/>
          <a:p>
            <a:r>
              <a:rPr lang="en-US" sz="1600" dirty="0">
                <a:solidFill>
                  <a:schemeClr val="tx2"/>
                </a:solidFill>
                <a:latin typeface="+mj-lt"/>
              </a:rPr>
              <a:t>© NFI Vermont 2018</a:t>
            </a:r>
          </a:p>
        </p:txBody>
      </p:sp>
      <p:grpSp>
        <p:nvGrpSpPr>
          <p:cNvPr id="23" name="Group 22"/>
          <p:cNvGrpSpPr/>
          <p:nvPr/>
        </p:nvGrpSpPr>
        <p:grpSpPr>
          <a:xfrm>
            <a:off x="152400" y="6264947"/>
            <a:ext cx="495301" cy="496031"/>
            <a:chOff x="152400" y="6205955"/>
            <a:chExt cx="495301" cy="496031"/>
          </a:xfrm>
        </p:grpSpPr>
        <p:pic>
          <p:nvPicPr>
            <p:cNvPr id="21" name="Picture 2" descr="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205955"/>
              <a:ext cx="495300" cy="496031"/>
            </a:xfrm>
            <a:prstGeom prst="ellipse">
              <a:avLst/>
            </a:prstGeom>
            <a:noFill/>
            <a:ln w="9525" algn="in">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Oval 19"/>
            <p:cNvSpPr/>
            <p:nvPr/>
          </p:nvSpPr>
          <p:spPr>
            <a:xfrm>
              <a:off x="152401" y="6205955"/>
              <a:ext cx="495300" cy="49603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txBox="1">
            <a:spLocks/>
          </p:cNvSpPr>
          <p:nvPr/>
        </p:nvSpPr>
        <p:spPr>
          <a:xfrm>
            <a:off x="913795" y="216408"/>
            <a:ext cx="10353762" cy="970450"/>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 </a:t>
            </a:r>
          </a:p>
        </p:txBody>
      </p:sp>
      <p:sp>
        <p:nvSpPr>
          <p:cNvPr id="13" name="Title 1"/>
          <p:cNvSpPr txBox="1">
            <a:spLocks/>
          </p:cNvSpPr>
          <p:nvPr/>
        </p:nvSpPr>
        <p:spPr>
          <a:xfrm>
            <a:off x="913795" y="1436437"/>
            <a:ext cx="10353762" cy="4858006"/>
          </a:xfrm>
          <a:prstGeom prst="rect">
            <a:avLst/>
          </a:prstGeom>
          <a:effectLst>
            <a:outerShdw blurRad="25400" dir="17880000">
              <a:srgbClr val="000000">
                <a:alpha val="46000"/>
              </a:srgbClr>
            </a:outerShdw>
          </a:effectLst>
        </p:spPr>
        <p:txBody>
          <a:bodyPr vert="horz" lIns="91440" tIns="45720" rIns="91440" bIns="45720" rtlCol="0" anchor="b">
            <a:norm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endParaRPr lang="en-US" sz="2400" dirty="0">
              <a:latin typeface="+mn-lt"/>
              <a:cs typeface="Times New Roman" panose="02020603050405020304" pitchFamily="18" charset="0"/>
            </a:endParaRPr>
          </a:p>
          <a:p>
            <a:pPr marL="342900" indent="-342900" algn="l">
              <a:lnSpc>
                <a:spcPct val="150000"/>
              </a:lnSpc>
              <a:spcAft>
                <a:spcPts val="600"/>
              </a:spcAft>
              <a:buFont typeface="+mj-lt"/>
              <a:buAutoNum type="arabicPeriod"/>
            </a:pPr>
            <a:endParaRPr lang="en-US" sz="1600" dirty="0">
              <a:latin typeface="+mn-lt"/>
              <a:cs typeface="Times New Roman" panose="02020603050405020304" pitchFamily="18" charset="0"/>
            </a:endParaRPr>
          </a:p>
        </p:txBody>
      </p:sp>
      <p:sp>
        <p:nvSpPr>
          <p:cNvPr id="2" name="Title 1"/>
          <p:cNvSpPr>
            <a:spLocks noGrp="1"/>
          </p:cNvSpPr>
          <p:nvPr>
            <p:ph type="title"/>
          </p:nvPr>
        </p:nvSpPr>
        <p:spPr>
          <a:xfrm>
            <a:off x="146877" y="148903"/>
            <a:ext cx="5093715" cy="755666"/>
          </a:xfrm>
          <a:noFill/>
          <a:ln>
            <a:noFill/>
          </a:ln>
        </p:spPr>
        <p:txBody>
          <a:bodyPr/>
          <a:lstStyle/>
          <a:p>
            <a:pPr algn="l"/>
            <a:r>
              <a:rPr lang="en-US" dirty="0"/>
              <a:t>Co-Regulation</a:t>
            </a:r>
          </a:p>
        </p:txBody>
      </p:sp>
      <p:pic>
        <p:nvPicPr>
          <p:cNvPr id="11" name="Content Placeholder 10"/>
          <p:cNvPicPr>
            <a:picLocks noGrp="1" noChangeAspect="1"/>
          </p:cNvPicPr>
          <p:nvPr>
            <p:ph idx="1"/>
          </p:nvPr>
        </p:nvPicPr>
        <p:blipFill>
          <a:blip r:embed="rId4" cstate="print"/>
          <a:stretch>
            <a:fillRect/>
          </a:stretch>
        </p:blipFill>
        <p:spPr>
          <a:xfrm>
            <a:off x="2890688" y="1135247"/>
            <a:ext cx="6921909" cy="4931249"/>
          </a:xfrm>
          <a:prstGeom prst="rect">
            <a:avLst/>
          </a:prstGeom>
          <a:ln w="228600" cap="sq" cmpd="thickThin">
            <a:solidFill>
              <a:srgbClr val="000000"/>
            </a:solidFill>
            <a:prstDash val="solid"/>
            <a:miter lim="800000"/>
          </a:ln>
          <a:effectLst>
            <a:innerShdw blurRad="76200">
              <a:srgbClr val="000000"/>
            </a:innerShdw>
          </a:effectLst>
        </p:spPr>
      </p:pic>
      <p:pic>
        <p:nvPicPr>
          <p:cNvPr id="14" name="Picture 13" descr="NMT_sm.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1141" y="4837471"/>
            <a:ext cx="1853137" cy="1192957"/>
          </a:xfrm>
          <a:prstGeom prst="rect">
            <a:avLst/>
          </a:prstGeom>
        </p:spPr>
      </p:pic>
    </p:spTree>
    <p:extLst>
      <p:ext uri="{BB962C8B-B14F-4D97-AF65-F5344CB8AC3E}">
        <p14:creationId xmlns:p14="http://schemas.microsoft.com/office/powerpoint/2010/main" val="2072177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grpSp>
        <p:nvGrpSpPr>
          <p:cNvPr id="465" name="Google Shape;465;p37"/>
          <p:cNvGrpSpPr/>
          <p:nvPr/>
        </p:nvGrpSpPr>
        <p:grpSpPr>
          <a:xfrm>
            <a:off x="715617" y="363794"/>
            <a:ext cx="10654746" cy="5616692"/>
            <a:chOff x="0" y="0"/>
            <a:chExt cx="10654746" cy="5616692"/>
          </a:xfrm>
        </p:grpSpPr>
        <p:sp>
          <p:nvSpPr>
            <p:cNvPr id="466" name="Google Shape;466;p37"/>
            <p:cNvSpPr/>
            <p:nvPr/>
          </p:nvSpPr>
          <p:spPr>
            <a:xfrm>
              <a:off x="0" y="0"/>
              <a:ext cx="10654746" cy="5616692"/>
            </a:xfrm>
            <a:prstGeom prst="roundRect">
              <a:avLst>
                <a:gd name="adj" fmla="val 10000"/>
              </a:avLst>
            </a:prstGeom>
            <a:solidFill>
              <a:srgbClr val="ADCEB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txBox="1"/>
            <p:nvPr/>
          </p:nvSpPr>
          <p:spPr>
            <a:xfrm>
              <a:off x="0" y="2246676"/>
              <a:ext cx="10654746" cy="2246676"/>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None/>
              </a:pPr>
              <a:r>
                <a:rPr lang="en-US" sz="2200">
                  <a:solidFill>
                    <a:schemeClr val="lt1"/>
                  </a:solidFill>
                  <a:latin typeface="Lustria"/>
                  <a:ea typeface="Lustria"/>
                  <a:cs typeface="Lustria"/>
                  <a:sym typeface="Lustria"/>
                </a:rPr>
                <a:t>#3 Emotion Regulation:</a:t>
              </a:r>
              <a:endParaRPr/>
            </a:p>
            <a:p>
              <a:pPr marL="0" marR="0" lvl="0" indent="0" algn="ctr" rtl="0">
                <a:lnSpc>
                  <a:spcPct val="90000"/>
                </a:lnSpc>
                <a:spcBef>
                  <a:spcPts val="77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b="1">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r>
                <a:rPr lang="en-US" sz="2200" b="1">
                  <a:solidFill>
                    <a:schemeClr val="lt1"/>
                  </a:solidFill>
                  <a:latin typeface="Lustria"/>
                  <a:ea typeface="Lustria"/>
                  <a:cs typeface="Lustria"/>
                  <a:sym typeface="Lustria"/>
                </a:rPr>
                <a:t> </a:t>
              </a:r>
              <a:endParaRPr/>
            </a:p>
            <a:p>
              <a:pPr marL="0" marR="0" lvl="0" indent="0" algn="ctr" rtl="0">
                <a:lnSpc>
                  <a:spcPct val="90000"/>
                </a:lnSpc>
                <a:spcBef>
                  <a:spcPts val="770"/>
                </a:spcBef>
                <a:spcAft>
                  <a:spcPts val="0"/>
                </a:spcAft>
                <a:buNone/>
              </a:pPr>
              <a:endParaRPr sz="2200">
                <a:solidFill>
                  <a:schemeClr val="lt1"/>
                </a:solidFill>
                <a:latin typeface="Lustria"/>
                <a:ea typeface="Lustria"/>
                <a:cs typeface="Lustria"/>
                <a:sym typeface="Lustria"/>
              </a:endParaRPr>
            </a:p>
          </p:txBody>
        </p:sp>
        <p:sp>
          <p:nvSpPr>
            <p:cNvPr id="468" name="Google Shape;468;p37"/>
            <p:cNvSpPr/>
            <p:nvPr/>
          </p:nvSpPr>
          <p:spPr>
            <a:xfrm>
              <a:off x="4445200" y="174299"/>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rot="10800000" flipH="1">
              <a:off x="10563290"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7"/>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471" name="Google Shape;471;p37"/>
          <p:cNvGrpSpPr/>
          <p:nvPr/>
        </p:nvGrpSpPr>
        <p:grpSpPr>
          <a:xfrm>
            <a:off x="113072" y="6333772"/>
            <a:ext cx="495301" cy="496031"/>
            <a:chOff x="152400" y="6205955"/>
            <a:chExt cx="495301" cy="496031"/>
          </a:xfrm>
        </p:grpSpPr>
        <p:pic>
          <p:nvPicPr>
            <p:cNvPr id="472" name="Google Shape;472;p37"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473" name="Google Shape;473;p37"/>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474" name="Google Shape;474;p37"/>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475" name="Google Shape;475;p37"/>
          <p:cNvSpPr/>
          <p:nvPr/>
        </p:nvSpPr>
        <p:spPr>
          <a:xfrm>
            <a:off x="954155" y="3517216"/>
            <a:ext cx="10177669" cy="2247424"/>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knowing and identifying physiological states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Incongruence between internal physiological states and external expression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affect identification and affect expression</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Over-dependence on behavior to reveal internal  affect states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expressing needs in socially acceptable ways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Emotions have proven to be very dangerous for child; they often reenact this with others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Sleep and eating disruptions </a:t>
            </a:r>
            <a:endParaRPr sz="1800" dirty="0">
              <a:solidFill>
                <a:schemeClr val="dk1"/>
              </a:solidFill>
              <a:latin typeface="Lustria"/>
              <a:ea typeface="Lustria"/>
              <a:cs typeface="Lustria"/>
              <a:sym typeface="Lustria"/>
            </a:endParaRPr>
          </a:p>
        </p:txBody>
      </p:sp>
      <p:sp>
        <p:nvSpPr>
          <p:cNvPr id="13" name="Rounded Rectangle 1">
            <a:extLst>
              <a:ext uri="{FF2B5EF4-FFF2-40B4-BE49-F238E27FC236}">
                <a16:creationId xmlns:a16="http://schemas.microsoft.com/office/drawing/2014/main" id="{EE56925C-28FC-4662-8B49-6E8A88E88DC9}"/>
              </a:ext>
            </a:extLst>
          </p:cNvPr>
          <p:cNvSpPr/>
          <p:nvPr/>
        </p:nvSpPr>
        <p:spPr>
          <a:xfrm>
            <a:off x="821637" y="3423492"/>
            <a:ext cx="10363193" cy="2463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Be an interpreter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Use movement, yoga, martial arts, music, OT activities, etc.</a:t>
            </a:r>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Teach affect identification and expression</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Co-regulation strategies: RRR</a:t>
            </a:r>
            <a:endParaRPr lang="en-US" sz="2000" dirty="0"/>
          </a:p>
        </p:txBody>
      </p:sp>
    </p:spTree>
    <p:extLst>
      <p:ext uri="{BB962C8B-B14F-4D97-AF65-F5344CB8AC3E}">
        <p14:creationId xmlns:p14="http://schemas.microsoft.com/office/powerpoint/2010/main" val="12597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rtlCol="0">
            <a:normAutofit/>
          </a:bodyPr>
          <a:lstStyle/>
          <a:p>
            <a:pPr eaLnBrk="1" fontAlgn="auto" hangingPunct="1">
              <a:spcAft>
                <a:spcPts val="0"/>
              </a:spcAft>
              <a:defRPr/>
            </a:pPr>
            <a:r>
              <a:rPr sz="4000"/>
              <a:t>Normative Danger Responses</a:t>
            </a:r>
            <a:br>
              <a:rPr sz="4000"/>
            </a:br>
            <a:r>
              <a:rPr sz="4000"/>
              <a:t>Autonomic Nervous Response System	</a:t>
            </a:r>
          </a:p>
        </p:txBody>
      </p:sp>
      <p:sp>
        <p:nvSpPr>
          <p:cNvPr id="81923" name="Rectangle 3"/>
          <p:cNvSpPr>
            <a:spLocks noGrp="1" noChangeArrowheads="1"/>
          </p:cNvSpPr>
          <p:nvPr>
            <p:ph type="body" sz="half" idx="1"/>
          </p:nvPr>
        </p:nvSpPr>
        <p:spPr/>
        <p:txBody>
          <a:bodyPr/>
          <a:lstStyle/>
          <a:p>
            <a:pPr eaLnBrk="1" hangingPunct="1"/>
            <a:r>
              <a:rPr lang="en-US" altLang="en-US" sz="3600" dirty="0"/>
              <a:t>Fight</a:t>
            </a:r>
          </a:p>
          <a:p>
            <a:pPr eaLnBrk="1" hangingPunct="1"/>
            <a:r>
              <a:rPr lang="en-US" altLang="en-US" sz="3600" dirty="0"/>
              <a:t>Flight</a:t>
            </a:r>
          </a:p>
          <a:p>
            <a:pPr eaLnBrk="1" hangingPunct="1"/>
            <a:r>
              <a:rPr lang="en-US" altLang="en-US" sz="3600" dirty="0"/>
              <a:t>Freeze</a:t>
            </a:r>
          </a:p>
          <a:p>
            <a:pPr eaLnBrk="1" hangingPunct="1"/>
            <a:r>
              <a:rPr lang="en-US" altLang="en-US" sz="3600" dirty="0"/>
              <a:t>Flock</a:t>
            </a:r>
          </a:p>
          <a:p>
            <a:pPr eaLnBrk="1" hangingPunct="1"/>
            <a:r>
              <a:rPr lang="en-US" altLang="en-US" sz="3600" dirty="0"/>
              <a:t>Submit</a:t>
            </a:r>
          </a:p>
          <a:p>
            <a:pPr algn="r" eaLnBrk="1" hangingPunct="1">
              <a:buFont typeface="Wingdings" pitchFamily="2" charset="2"/>
              <a:buNone/>
            </a:pPr>
            <a:endParaRPr lang="en-US" altLang="en-US" sz="3600" dirty="0"/>
          </a:p>
        </p:txBody>
      </p:sp>
      <p:sp>
        <p:nvSpPr>
          <p:cNvPr id="34820" name="Rectangle 5"/>
          <p:cNvSpPr>
            <a:spLocks noGrp="1" noChangeArrowheads="1"/>
          </p:cNvSpPr>
          <p:nvPr>
            <p:ph sz="half" idx="2"/>
          </p:nvPr>
        </p:nvSpPr>
        <p:spPr/>
        <p:txBody>
          <a:bodyPr/>
          <a:lstStyle/>
          <a:p>
            <a:pPr eaLnBrk="1" hangingPunct="1"/>
            <a:endParaRPr lang="en-US" altLang="en-US" sz="2800"/>
          </a:p>
        </p:txBody>
      </p:sp>
      <p:sp>
        <p:nvSpPr>
          <p:cNvPr id="2" name="Footer Placeholder 1"/>
          <p:cNvSpPr>
            <a:spLocks noGrp="1"/>
          </p:cNvSpPr>
          <p:nvPr>
            <p:ph type="ftr" sz="quarter" idx="11"/>
          </p:nvPr>
        </p:nvSpPr>
        <p:spPr/>
        <p:txBody>
          <a:bodyPr/>
          <a:lstStyle/>
          <a:p>
            <a:pPr>
              <a:defRPr/>
            </a:pPr>
            <a:r>
              <a:rPr lang="en-US"/>
              <a:t>NFI Vermont.  All rights reserved c 2017</a:t>
            </a:r>
          </a:p>
        </p:txBody>
      </p:sp>
      <p:pic>
        <p:nvPicPr>
          <p:cNvPr id="81927" name="Picture 7" descr="bengal-tiger-natgeo_wall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981200"/>
            <a:ext cx="538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185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iterate type="wd">
                                    <p:tmPct val="0"/>
                                  </p:iterate>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dissolve">
                                      <p:cBhvr>
                                        <p:cTn id="12" dur="3000"/>
                                        <p:tgtEl>
                                          <p:spTgt spid="819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23">
                                            <p:txEl>
                                              <p:pRg st="0" end="0"/>
                                            </p:txEl>
                                          </p:spTgt>
                                        </p:tgtEl>
                                        <p:attrNameLst>
                                          <p:attrName>style.visibility</p:attrName>
                                        </p:attrNameLst>
                                      </p:cBhvr>
                                      <p:to>
                                        <p:strVal val="visible"/>
                                      </p:to>
                                    </p:set>
                                    <p:animEffect transition="in" filter="fade">
                                      <p:cBhvr>
                                        <p:cTn id="17" dur="2000"/>
                                        <p:tgtEl>
                                          <p:spTgt spid="819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3">
                                            <p:txEl>
                                              <p:pRg st="1" end="1"/>
                                            </p:txEl>
                                          </p:spTgt>
                                        </p:tgtEl>
                                        <p:attrNameLst>
                                          <p:attrName>style.visibility</p:attrName>
                                        </p:attrNameLst>
                                      </p:cBhvr>
                                      <p:to>
                                        <p:strVal val="visible"/>
                                      </p:to>
                                    </p:set>
                                    <p:animEffect transition="in" filter="fade">
                                      <p:cBhvr>
                                        <p:cTn id="22" dur="2000"/>
                                        <p:tgtEl>
                                          <p:spTgt spid="8192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3">
                                            <p:txEl>
                                              <p:pRg st="2" end="2"/>
                                            </p:txEl>
                                          </p:spTgt>
                                        </p:tgtEl>
                                        <p:attrNameLst>
                                          <p:attrName>style.visibility</p:attrName>
                                        </p:attrNameLst>
                                      </p:cBhvr>
                                      <p:to>
                                        <p:strVal val="visible"/>
                                      </p:to>
                                    </p:set>
                                    <p:animEffect transition="in" filter="fade">
                                      <p:cBhvr>
                                        <p:cTn id="27" dur="2000"/>
                                        <p:tgtEl>
                                          <p:spTgt spid="8192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23">
                                            <p:txEl>
                                              <p:pRg st="3" end="3"/>
                                            </p:txEl>
                                          </p:spTgt>
                                        </p:tgtEl>
                                        <p:attrNameLst>
                                          <p:attrName>style.visibility</p:attrName>
                                        </p:attrNameLst>
                                      </p:cBhvr>
                                      <p:to>
                                        <p:strVal val="visible"/>
                                      </p:to>
                                    </p:set>
                                    <p:animEffect transition="in" filter="fade">
                                      <p:cBhvr>
                                        <p:cTn id="32" dur="2000"/>
                                        <p:tgtEl>
                                          <p:spTgt spid="819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23">
                                            <p:txEl>
                                              <p:pRg st="4" end="4"/>
                                            </p:txEl>
                                          </p:spTgt>
                                        </p:tgtEl>
                                        <p:attrNameLst>
                                          <p:attrName>style.visibility</p:attrName>
                                        </p:attrNameLst>
                                      </p:cBhvr>
                                      <p:to>
                                        <p:strVal val="visible"/>
                                      </p:to>
                                    </p:set>
                                    <p:animEffect transition="in" filter="fade">
                                      <p:cBhvr>
                                        <p:cTn id="37" dur="2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pic>
        <p:nvPicPr>
          <p:cNvPr id="841" name="Google Shape;841;p61"/>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42" name="Google Shape;842;p61"/>
          <p:cNvPicPr preferRelativeResize="0"/>
          <p:nvPr/>
        </p:nvPicPr>
        <p:blipFill rotWithShape="1">
          <a:blip r:embed="rId4">
            <a:alphaModFix/>
          </a:blip>
          <a:srcRect r="63323"/>
          <a:stretch/>
        </p:blipFill>
        <p:spPr>
          <a:xfrm>
            <a:off x="1176426" y="1568547"/>
            <a:ext cx="3356245" cy="3889585"/>
          </a:xfrm>
          <a:prstGeom prst="rect">
            <a:avLst/>
          </a:prstGeom>
          <a:noFill/>
          <a:ln>
            <a:noFill/>
          </a:ln>
        </p:spPr>
      </p:pic>
      <p:grpSp>
        <p:nvGrpSpPr>
          <p:cNvPr id="843" name="Google Shape;843;p61"/>
          <p:cNvGrpSpPr/>
          <p:nvPr/>
        </p:nvGrpSpPr>
        <p:grpSpPr>
          <a:xfrm>
            <a:off x="0" y="6205955"/>
            <a:ext cx="12192000" cy="652045"/>
            <a:chOff x="0" y="6205955"/>
            <a:chExt cx="12192000" cy="652045"/>
          </a:xfrm>
        </p:grpSpPr>
        <p:sp>
          <p:nvSpPr>
            <p:cNvPr id="844" name="Google Shape;844;p61"/>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45" name="Google Shape;845;p61"/>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46" name="Google Shape;846;p61"/>
            <p:cNvGrpSpPr/>
            <p:nvPr/>
          </p:nvGrpSpPr>
          <p:grpSpPr>
            <a:xfrm>
              <a:off x="152400" y="6205955"/>
              <a:ext cx="495301" cy="496031"/>
              <a:chOff x="152400" y="6205955"/>
              <a:chExt cx="495301" cy="496031"/>
            </a:xfrm>
          </p:grpSpPr>
          <p:pic>
            <p:nvPicPr>
              <p:cNvPr id="847" name="Google Shape;847;p61"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48" name="Google Shape;848;p61"/>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sp>
        <p:nvSpPr>
          <p:cNvPr id="849" name="Google Shape;849;p61"/>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Typically Developing Person</a:t>
            </a:r>
            <a:endParaRPr sz="3375" dirty="0">
              <a:latin typeface="Lustria"/>
              <a:ea typeface="Lustria"/>
              <a:cs typeface="Lustria"/>
              <a:sym typeface="Lustria"/>
            </a:endParaRPr>
          </a:p>
        </p:txBody>
      </p:sp>
      <p:pic>
        <p:nvPicPr>
          <p:cNvPr id="850" name="Google Shape;850;p61"/>
          <p:cNvPicPr preferRelativeResize="0"/>
          <p:nvPr/>
        </p:nvPicPr>
        <p:blipFill rotWithShape="1">
          <a:blip r:embed="rId4">
            <a:alphaModFix/>
          </a:blip>
          <a:srcRect l="53279" r="30173"/>
          <a:stretch/>
        </p:blipFill>
        <p:spPr>
          <a:xfrm>
            <a:off x="6076335" y="1565128"/>
            <a:ext cx="1514167" cy="3889585"/>
          </a:xfrm>
          <a:prstGeom prst="rect">
            <a:avLst/>
          </a:prstGeom>
          <a:noFill/>
          <a:ln>
            <a:noFill/>
          </a:ln>
        </p:spPr>
      </p:pic>
      <p:pic>
        <p:nvPicPr>
          <p:cNvPr id="851" name="Google Shape;851;p61"/>
          <p:cNvPicPr preferRelativeResize="0"/>
          <p:nvPr/>
        </p:nvPicPr>
        <p:blipFill rotWithShape="1">
          <a:blip r:embed="rId4">
            <a:alphaModFix/>
          </a:blip>
          <a:srcRect l="36784" r="46562"/>
          <a:stretch/>
        </p:blipFill>
        <p:spPr>
          <a:xfrm>
            <a:off x="4552335" y="1568547"/>
            <a:ext cx="1524000" cy="3889585"/>
          </a:xfrm>
          <a:prstGeom prst="rect">
            <a:avLst/>
          </a:prstGeom>
          <a:noFill/>
          <a:ln>
            <a:noFill/>
          </a:ln>
        </p:spPr>
      </p:pic>
      <p:cxnSp>
        <p:nvCxnSpPr>
          <p:cNvPr id="852" name="Google Shape;852;p61"/>
          <p:cNvCxnSpPr>
            <a:stCxn id="841"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53" name="Google Shape;853;p61"/>
          <p:cNvPicPr preferRelativeResize="0"/>
          <p:nvPr/>
        </p:nvPicPr>
        <p:blipFill rotWithShape="1">
          <a:blip r:embed="rId4">
            <a:alphaModFix/>
          </a:blip>
          <a:srcRect l="70011" r="-3427"/>
          <a:stretch/>
        </p:blipFill>
        <p:spPr>
          <a:xfrm>
            <a:off x="7600335" y="1564647"/>
            <a:ext cx="3057832" cy="3889585"/>
          </a:xfrm>
          <a:prstGeom prst="rect">
            <a:avLst/>
          </a:prstGeom>
          <a:noFill/>
          <a:ln>
            <a:noFill/>
          </a:ln>
        </p:spPr>
      </p:pic>
      <p:cxnSp>
        <p:nvCxnSpPr>
          <p:cNvPr id="854" name="Google Shape;854;p61"/>
          <p:cNvCxnSpPr/>
          <p:nvPr/>
        </p:nvCxnSpPr>
        <p:spPr>
          <a:xfrm rot="10800000">
            <a:off x="4543425" y="3095625"/>
            <a:ext cx="0" cy="2352675"/>
          </a:xfrm>
          <a:prstGeom prst="straightConnector1">
            <a:avLst/>
          </a:prstGeom>
          <a:noFill/>
          <a:ln w="28575" cap="flat" cmpd="sng">
            <a:solidFill>
              <a:schemeClr val="dk1"/>
            </a:solidFill>
            <a:prstDash val="solid"/>
            <a:round/>
            <a:headEnd type="none" w="sm" len="sm"/>
            <a:tailEnd type="none" w="sm" len="sm"/>
          </a:ln>
        </p:spPr>
      </p:cxnSp>
      <p:cxnSp>
        <p:nvCxnSpPr>
          <p:cNvPr id="855" name="Google Shape;855;p61"/>
          <p:cNvCxnSpPr/>
          <p:nvPr/>
        </p:nvCxnSpPr>
        <p:spPr>
          <a:xfrm rot="10800000">
            <a:off x="7591425" y="3267075"/>
            <a:ext cx="0" cy="2181227"/>
          </a:xfrm>
          <a:prstGeom prst="straightConnector1">
            <a:avLst/>
          </a:prstGeom>
          <a:noFill/>
          <a:ln w="28575" cap="flat" cmpd="sng">
            <a:solidFill>
              <a:schemeClr val="dk1"/>
            </a:solidFill>
            <a:prstDash val="solid"/>
            <a:round/>
            <a:headEnd type="none" w="sm" len="sm"/>
            <a:tailEnd type="none" w="sm" len="sm"/>
          </a:ln>
        </p:spPr>
      </p:cxnSp>
      <p:sp>
        <p:nvSpPr>
          <p:cNvPr id="856" name="Google Shape;856;p61"/>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57" name="Google Shape;857;p61"/>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58" name="Google Shape;858;p61"/>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59" name="Google Shape;859;p61"/>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60" name="Google Shape;860;p61"/>
          <p:cNvSpPr/>
          <p:nvPr/>
        </p:nvSpPr>
        <p:spPr>
          <a:xfrm>
            <a:off x="1111056" y="5458132"/>
            <a:ext cx="9998281" cy="590243"/>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Positive			Tolerable							Toxic</a:t>
            </a:r>
            <a:endParaRPr sz="1800" b="1" dirty="0">
              <a:solidFill>
                <a:schemeClr val="dk2"/>
              </a:solidFill>
              <a:latin typeface="Lustria"/>
              <a:ea typeface="Lustria"/>
              <a:cs typeface="Lustria"/>
              <a:sym typeface="Lustria"/>
            </a:endParaRPr>
          </a:p>
        </p:txBody>
      </p:sp>
      <p:sp>
        <p:nvSpPr>
          <p:cNvPr id="861" name="Google Shape;861;p61"/>
          <p:cNvSpPr/>
          <p:nvPr/>
        </p:nvSpPr>
        <p:spPr>
          <a:xfrm>
            <a:off x="1082663" y="5501486"/>
            <a:ext cx="10037322" cy="494643"/>
          </a:xfrm>
          <a:prstGeom prst="rect">
            <a:avLst/>
          </a:prstGeom>
          <a:gradFill>
            <a:gsLst>
              <a:gs pos="0">
                <a:srgbClr val="FF0000"/>
              </a:gs>
              <a:gs pos="15000">
                <a:srgbClr val="FF0000"/>
              </a:gs>
              <a:gs pos="3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2"/>
                </a:solidFill>
                <a:latin typeface="Lustria"/>
                <a:ea typeface="Lustria"/>
                <a:cs typeface="Lustria"/>
                <a:sym typeface="Lustria"/>
              </a:rPr>
              <a:t>Resiliency							Vulnerability</a:t>
            </a:r>
            <a:endParaRPr sz="1800" b="1" dirty="0">
              <a:solidFill>
                <a:schemeClr val="dk2"/>
              </a:solidFill>
              <a:latin typeface="Lustria"/>
              <a:ea typeface="Lustria"/>
              <a:cs typeface="Lustria"/>
              <a:sym typeface="Lustria"/>
            </a:endParaRPr>
          </a:p>
        </p:txBody>
      </p:sp>
      <p:cxnSp>
        <p:nvCxnSpPr>
          <p:cNvPr id="862" name="Google Shape;862;p61"/>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8506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2"/>
                                        </p:tgtEl>
                                        <p:attrNameLst>
                                          <p:attrName>style.visibility</p:attrName>
                                        </p:attrNameLst>
                                      </p:cBhvr>
                                      <p:to>
                                        <p:strVal val="visible"/>
                                      </p:to>
                                    </p:set>
                                    <p:animEffect transition="in" filter="fade">
                                      <p:cBhvr>
                                        <p:cTn id="7" dur="500"/>
                                        <p:tgtEl>
                                          <p:spTgt spid="8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1"/>
                                        </p:tgtEl>
                                        <p:attrNameLst>
                                          <p:attrName>style.visibility</p:attrName>
                                        </p:attrNameLst>
                                      </p:cBhvr>
                                      <p:to>
                                        <p:strVal val="visible"/>
                                      </p:to>
                                    </p:set>
                                    <p:animEffect transition="in" filter="fade">
                                      <p:cBhvr>
                                        <p:cTn id="12" dur="500"/>
                                        <p:tgtEl>
                                          <p:spTgt spid="8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0"/>
                                        </p:tgtEl>
                                        <p:attrNameLst>
                                          <p:attrName>style.visibility</p:attrName>
                                        </p:attrNameLst>
                                      </p:cBhvr>
                                      <p:to>
                                        <p:strVal val="visible"/>
                                      </p:to>
                                    </p:set>
                                    <p:animEffect transition="in" filter="fade">
                                      <p:cBhvr>
                                        <p:cTn id="17" dur="500"/>
                                        <p:tgtEl>
                                          <p:spTgt spid="8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3"/>
                                        </p:tgtEl>
                                        <p:attrNameLst>
                                          <p:attrName>style.visibility</p:attrName>
                                        </p:attrNameLst>
                                      </p:cBhvr>
                                      <p:to>
                                        <p:strVal val="visible"/>
                                      </p:to>
                                    </p:set>
                                    <p:animEffect transition="in" filter="fade">
                                      <p:cBhvr>
                                        <p:cTn id="22" dur="500"/>
                                        <p:tgtEl>
                                          <p:spTgt spid="85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62"/>
          <p:cNvPicPr preferRelativeResize="0"/>
          <p:nvPr/>
        </p:nvPicPr>
        <p:blipFill rotWithShape="1">
          <a:blip r:embed="rId3">
            <a:alphaModFix/>
          </a:blip>
          <a:srcRect/>
          <a:stretch/>
        </p:blipFill>
        <p:spPr>
          <a:xfrm>
            <a:off x="1072015" y="1347949"/>
            <a:ext cx="10037322" cy="4478679"/>
          </a:xfrm>
          <a:prstGeom prst="rect">
            <a:avLst/>
          </a:prstGeom>
          <a:noFill/>
          <a:ln w="9525" cap="flat" cmpd="sng">
            <a:solidFill>
              <a:schemeClr val="dk1"/>
            </a:solidFill>
            <a:prstDash val="solid"/>
            <a:round/>
            <a:headEnd type="none" w="sm" len="sm"/>
            <a:tailEnd type="none" w="sm" len="sm"/>
          </a:ln>
        </p:spPr>
      </p:pic>
      <p:pic>
        <p:nvPicPr>
          <p:cNvPr id="868" name="Google Shape;868;p62"/>
          <p:cNvPicPr preferRelativeResize="0"/>
          <p:nvPr/>
        </p:nvPicPr>
        <p:blipFill rotWithShape="1">
          <a:blip r:embed="rId4">
            <a:alphaModFix/>
          </a:blip>
          <a:srcRect l="50414" r="26175"/>
          <a:stretch/>
        </p:blipFill>
        <p:spPr>
          <a:xfrm>
            <a:off x="6076334" y="1539868"/>
            <a:ext cx="2292161" cy="3932261"/>
          </a:xfrm>
          <a:prstGeom prst="rect">
            <a:avLst/>
          </a:prstGeom>
          <a:noFill/>
          <a:ln>
            <a:noFill/>
          </a:ln>
        </p:spPr>
      </p:pic>
      <p:grpSp>
        <p:nvGrpSpPr>
          <p:cNvPr id="869" name="Google Shape;869;p62"/>
          <p:cNvGrpSpPr/>
          <p:nvPr/>
        </p:nvGrpSpPr>
        <p:grpSpPr>
          <a:xfrm>
            <a:off x="0" y="6205955"/>
            <a:ext cx="12192000" cy="652045"/>
            <a:chOff x="0" y="6205955"/>
            <a:chExt cx="12192000" cy="652045"/>
          </a:xfrm>
        </p:grpSpPr>
        <p:sp>
          <p:nvSpPr>
            <p:cNvPr id="870" name="Google Shape;870;p62"/>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71" name="Google Shape;871;p62"/>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grpSp>
          <p:nvGrpSpPr>
            <p:cNvPr id="872" name="Google Shape;872;p62"/>
            <p:cNvGrpSpPr/>
            <p:nvPr/>
          </p:nvGrpSpPr>
          <p:grpSpPr>
            <a:xfrm>
              <a:off x="152400" y="6205955"/>
              <a:ext cx="495301" cy="496031"/>
              <a:chOff x="152400" y="6205955"/>
              <a:chExt cx="495301" cy="496031"/>
            </a:xfrm>
          </p:grpSpPr>
          <p:pic>
            <p:nvPicPr>
              <p:cNvPr id="873" name="Google Shape;873;p62" descr="35[1]"/>
              <p:cNvPicPr preferRelativeResize="0"/>
              <p:nvPr/>
            </p:nvPicPr>
            <p:blipFill rotWithShape="1">
              <a:blip r:embed="rId5">
                <a:alphaModFix/>
              </a:blip>
              <a:srcRect l="11513" t="10632" r="11652" b="9934"/>
              <a:stretch/>
            </p:blipFill>
            <p:spPr>
              <a:xfrm>
                <a:off x="152400" y="6205955"/>
                <a:ext cx="495300" cy="496031"/>
              </a:xfrm>
              <a:prstGeom prst="ellipse">
                <a:avLst/>
              </a:prstGeom>
              <a:noFill/>
              <a:ln>
                <a:noFill/>
              </a:ln>
            </p:spPr>
          </p:pic>
          <p:sp>
            <p:nvSpPr>
              <p:cNvPr id="874" name="Google Shape;874;p62"/>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grpSp>
      <p:pic>
        <p:nvPicPr>
          <p:cNvPr id="875" name="Google Shape;875;p62"/>
          <p:cNvPicPr preferRelativeResize="0"/>
          <p:nvPr/>
        </p:nvPicPr>
        <p:blipFill rotWithShape="1">
          <a:blip r:embed="rId4">
            <a:alphaModFix/>
          </a:blip>
          <a:srcRect l="26703" r="49438"/>
          <a:stretch/>
        </p:blipFill>
        <p:spPr>
          <a:xfrm>
            <a:off x="3750197" y="1545653"/>
            <a:ext cx="2335971" cy="3932261"/>
          </a:xfrm>
          <a:prstGeom prst="rect">
            <a:avLst/>
          </a:prstGeom>
          <a:noFill/>
          <a:ln>
            <a:noFill/>
          </a:ln>
        </p:spPr>
      </p:pic>
      <p:sp>
        <p:nvSpPr>
          <p:cNvPr id="876" name="Google Shape;876;p62"/>
          <p:cNvSpPr txBox="1"/>
          <p:nvPr/>
        </p:nvSpPr>
        <p:spPr>
          <a:xfrm>
            <a:off x="913795" y="216408"/>
            <a:ext cx="10353762" cy="970450"/>
          </a:xfrm>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The Stress Continuum:</a:t>
            </a:r>
            <a:endParaRPr dirty="0"/>
          </a:p>
          <a:p>
            <a:pPr marL="0" marR="0" lvl="0" indent="0" algn="ctr" rtl="0">
              <a:lnSpc>
                <a:spcPct val="80000"/>
              </a:lnSpc>
              <a:spcBef>
                <a:spcPts val="0"/>
              </a:spcBef>
              <a:spcAft>
                <a:spcPts val="0"/>
              </a:spcAft>
              <a:buClr>
                <a:schemeClr val="lt2"/>
              </a:buClr>
              <a:buSzPts val="3375"/>
              <a:buFont typeface="Lustria"/>
              <a:buNone/>
            </a:pPr>
            <a:r>
              <a:rPr lang="en-US" sz="3375" dirty="0">
                <a:latin typeface="Lustria"/>
                <a:ea typeface="Lustria"/>
                <a:cs typeface="Lustria"/>
                <a:sym typeface="Lustria"/>
              </a:rPr>
              <a:t>Person Exposed to Chronic Trauma (</a:t>
            </a:r>
            <a:r>
              <a:rPr lang="en-US" sz="3375" i="1" dirty="0">
                <a:latin typeface="Lustria"/>
                <a:ea typeface="Lustria"/>
                <a:cs typeface="Lustria"/>
                <a:sym typeface="Lustria"/>
              </a:rPr>
              <a:t>sensitized</a:t>
            </a:r>
            <a:r>
              <a:rPr lang="en-US" sz="3375" dirty="0">
                <a:latin typeface="Lustria"/>
                <a:ea typeface="Lustria"/>
                <a:cs typeface="Lustria"/>
                <a:sym typeface="Lustria"/>
              </a:rPr>
              <a:t>)</a:t>
            </a:r>
            <a:endParaRPr sz="3375" dirty="0">
              <a:latin typeface="Lustria"/>
              <a:ea typeface="Lustria"/>
              <a:cs typeface="Lustria"/>
              <a:sym typeface="Lustria"/>
            </a:endParaRPr>
          </a:p>
        </p:txBody>
      </p:sp>
      <p:cxnSp>
        <p:nvCxnSpPr>
          <p:cNvPr id="877" name="Google Shape;877;p62"/>
          <p:cNvCxnSpPr>
            <a:stCxn id="867" idx="0"/>
          </p:cNvCxnSpPr>
          <p:nvPr/>
        </p:nvCxnSpPr>
        <p:spPr>
          <a:xfrm flipH="1">
            <a:off x="6069676" y="1347949"/>
            <a:ext cx="21000" cy="4110000"/>
          </a:xfrm>
          <a:prstGeom prst="straightConnector1">
            <a:avLst/>
          </a:prstGeom>
          <a:noFill/>
          <a:ln w="28575" cap="flat" cmpd="sng">
            <a:solidFill>
              <a:schemeClr val="dk1"/>
            </a:solidFill>
            <a:prstDash val="dash"/>
            <a:round/>
            <a:headEnd type="none" w="sm" len="sm"/>
            <a:tailEnd type="none" w="sm" len="sm"/>
          </a:ln>
        </p:spPr>
      </p:cxnSp>
      <p:pic>
        <p:nvPicPr>
          <p:cNvPr id="878" name="Google Shape;878;p62"/>
          <p:cNvPicPr preferRelativeResize="0"/>
          <p:nvPr/>
        </p:nvPicPr>
        <p:blipFill rotWithShape="1">
          <a:blip r:embed="rId4">
            <a:alphaModFix/>
          </a:blip>
          <a:srcRect l="73691" r="-1312"/>
          <a:stretch/>
        </p:blipFill>
        <p:spPr>
          <a:xfrm>
            <a:off x="8356921" y="1549700"/>
            <a:ext cx="2704369" cy="3932261"/>
          </a:xfrm>
          <a:prstGeom prst="rect">
            <a:avLst/>
          </a:prstGeom>
          <a:noFill/>
          <a:ln>
            <a:noFill/>
          </a:ln>
        </p:spPr>
      </p:pic>
      <p:sp>
        <p:nvSpPr>
          <p:cNvPr id="879" name="Google Shape;879;p62"/>
          <p:cNvSpPr txBox="1"/>
          <p:nvPr/>
        </p:nvSpPr>
        <p:spPr>
          <a:xfrm>
            <a:off x="6886575" y="1727276"/>
            <a:ext cx="242887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Moderate/High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Overload</a:t>
            </a:r>
            <a:endParaRPr sz="1800" i="1">
              <a:solidFill>
                <a:schemeClr val="dk1"/>
              </a:solidFill>
              <a:latin typeface="Lustria"/>
              <a:ea typeface="Lustria"/>
              <a:cs typeface="Lustria"/>
              <a:sym typeface="Lustria"/>
            </a:endParaRPr>
          </a:p>
        </p:txBody>
      </p:sp>
      <p:sp>
        <p:nvSpPr>
          <p:cNvPr id="880" name="Google Shape;880;p62"/>
          <p:cNvSpPr txBox="1"/>
          <p:nvPr/>
        </p:nvSpPr>
        <p:spPr>
          <a:xfrm>
            <a:off x="8539481" y="3776952"/>
            <a:ext cx="1405321"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Lustria"/>
                <a:ea typeface="Lustria"/>
                <a:cs typeface="Lustria"/>
                <a:sym typeface="Lustria"/>
              </a:rPr>
              <a:t>Toxic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Breakdown</a:t>
            </a:r>
            <a:endParaRPr sz="1800" i="1">
              <a:solidFill>
                <a:schemeClr val="dk1"/>
              </a:solidFill>
              <a:latin typeface="Lustria"/>
              <a:ea typeface="Lustria"/>
              <a:cs typeface="Lustria"/>
              <a:sym typeface="Lustria"/>
            </a:endParaRPr>
          </a:p>
        </p:txBody>
      </p:sp>
      <p:sp>
        <p:nvSpPr>
          <p:cNvPr id="881" name="Google Shape;881;p62"/>
          <p:cNvSpPr txBox="1"/>
          <p:nvPr/>
        </p:nvSpPr>
        <p:spPr>
          <a:xfrm>
            <a:off x="2663813" y="1727276"/>
            <a:ext cx="241604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Mild/Moderate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Optimum</a:t>
            </a:r>
            <a:endParaRPr sz="1800" i="1">
              <a:solidFill>
                <a:schemeClr val="dk1"/>
              </a:solidFill>
              <a:latin typeface="Lustria"/>
              <a:ea typeface="Lustria"/>
              <a:cs typeface="Lustria"/>
              <a:sym typeface="Lustria"/>
            </a:endParaRPr>
          </a:p>
        </p:txBody>
      </p:sp>
      <p:sp>
        <p:nvSpPr>
          <p:cNvPr id="882" name="Google Shape;882;p62"/>
          <p:cNvSpPr txBox="1"/>
          <p:nvPr/>
        </p:nvSpPr>
        <p:spPr>
          <a:xfrm>
            <a:off x="1397925" y="3776951"/>
            <a:ext cx="174733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stria"/>
                <a:ea typeface="Lustria"/>
                <a:cs typeface="Lustria"/>
                <a:sym typeface="Lustria"/>
              </a:rPr>
              <a:t>Low/No Stress:</a:t>
            </a:r>
            <a:endParaRPr/>
          </a:p>
          <a:p>
            <a:pPr marL="0" marR="0" lvl="0" indent="0" algn="ctr" rtl="0">
              <a:spcBef>
                <a:spcPts val="0"/>
              </a:spcBef>
              <a:spcAft>
                <a:spcPts val="0"/>
              </a:spcAft>
              <a:buNone/>
            </a:pPr>
            <a:r>
              <a:rPr lang="en-US" sz="1800" i="1">
                <a:solidFill>
                  <a:schemeClr val="dk1"/>
                </a:solidFill>
                <a:latin typeface="Lustria"/>
                <a:ea typeface="Lustria"/>
                <a:cs typeface="Lustria"/>
                <a:sym typeface="Lustria"/>
              </a:rPr>
              <a:t>Rest and restore</a:t>
            </a:r>
            <a:endParaRPr sz="1800" i="1">
              <a:solidFill>
                <a:schemeClr val="dk1"/>
              </a:solidFill>
              <a:latin typeface="Lustria"/>
              <a:ea typeface="Lustria"/>
              <a:cs typeface="Lustria"/>
              <a:sym typeface="Lustria"/>
            </a:endParaRPr>
          </a:p>
        </p:txBody>
      </p:sp>
      <p:sp>
        <p:nvSpPr>
          <p:cNvPr id="883" name="Google Shape;883;p62"/>
          <p:cNvSpPr/>
          <p:nvPr/>
        </p:nvSpPr>
        <p:spPr>
          <a:xfrm>
            <a:off x="1072015" y="5705475"/>
            <a:ext cx="10037322" cy="342900"/>
          </a:xfrm>
          <a:prstGeom prst="rect">
            <a:avLst/>
          </a:prstGeom>
          <a:gradFill>
            <a:gsLst>
              <a:gs pos="0">
                <a:srgbClr val="FF0000"/>
              </a:gs>
              <a:gs pos="26000">
                <a:srgbClr val="FFC000"/>
              </a:gs>
              <a:gs pos="50000">
                <a:srgbClr val="FFFF00"/>
              </a:gs>
              <a:gs pos="75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Positive		Tolerable		Toxic</a:t>
            </a:r>
            <a:endParaRPr sz="1800" b="1">
              <a:solidFill>
                <a:schemeClr val="dk2"/>
              </a:solidFill>
              <a:latin typeface="Lustria"/>
              <a:ea typeface="Lustria"/>
              <a:cs typeface="Lustria"/>
              <a:sym typeface="Lustria"/>
            </a:endParaRPr>
          </a:p>
        </p:txBody>
      </p:sp>
      <p:sp>
        <p:nvSpPr>
          <p:cNvPr id="884" name="Google Shape;884;p62"/>
          <p:cNvSpPr/>
          <p:nvPr/>
        </p:nvSpPr>
        <p:spPr>
          <a:xfrm>
            <a:off x="1073473" y="5706592"/>
            <a:ext cx="10037322" cy="342900"/>
          </a:xfrm>
          <a:prstGeom prst="rect">
            <a:avLst/>
          </a:prstGeom>
          <a:gradFill>
            <a:gsLst>
              <a:gs pos="0">
                <a:srgbClr val="FF0000"/>
              </a:gs>
              <a:gs pos="47000">
                <a:srgbClr val="FF0000"/>
              </a:gs>
              <a:gs pos="63000">
                <a:srgbClr val="FFC000"/>
              </a:gs>
              <a:gs pos="69000">
                <a:srgbClr val="FFFF00"/>
              </a:gs>
              <a:gs pos="89000">
                <a:srgbClr val="00B050"/>
              </a:gs>
              <a:gs pos="100000">
                <a:srgbClr val="0070C0"/>
              </a:gs>
            </a:gsLst>
            <a:lin ang="10800000" scaled="0"/>
          </a:gradFill>
          <a:ln w="15875" cap="rnd"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2"/>
                </a:solidFill>
                <a:latin typeface="Lustria"/>
                <a:ea typeface="Lustria"/>
                <a:cs typeface="Lustria"/>
                <a:sym typeface="Lustria"/>
              </a:rPr>
              <a:t>Resiliency			Vulnerability</a:t>
            </a:r>
            <a:endParaRPr sz="1800" b="1">
              <a:solidFill>
                <a:schemeClr val="dk2"/>
              </a:solidFill>
              <a:latin typeface="Lustria"/>
              <a:ea typeface="Lustria"/>
              <a:cs typeface="Lustria"/>
              <a:sym typeface="Lustria"/>
            </a:endParaRPr>
          </a:p>
        </p:txBody>
      </p:sp>
      <p:pic>
        <p:nvPicPr>
          <p:cNvPr id="885" name="Google Shape;885;p62"/>
          <p:cNvPicPr preferRelativeResize="0"/>
          <p:nvPr/>
        </p:nvPicPr>
        <p:blipFill rotWithShape="1">
          <a:blip r:embed="rId4">
            <a:alphaModFix/>
          </a:blip>
          <a:srcRect r="73367"/>
          <a:stretch/>
        </p:blipFill>
        <p:spPr>
          <a:xfrm>
            <a:off x="1131008" y="1540518"/>
            <a:ext cx="2607615" cy="3932261"/>
          </a:xfrm>
          <a:prstGeom prst="rect">
            <a:avLst/>
          </a:prstGeom>
          <a:noFill/>
          <a:ln>
            <a:noFill/>
          </a:ln>
        </p:spPr>
      </p:pic>
      <p:cxnSp>
        <p:nvCxnSpPr>
          <p:cNvPr id="886" name="Google Shape;886;p62"/>
          <p:cNvCxnSpPr/>
          <p:nvPr/>
        </p:nvCxnSpPr>
        <p:spPr>
          <a:xfrm>
            <a:off x="1072015" y="5448300"/>
            <a:ext cx="10037322" cy="0"/>
          </a:xfrm>
          <a:prstGeom prst="straightConnector1">
            <a:avLst/>
          </a:prstGeom>
          <a:noFill/>
          <a:ln w="57150" cap="flat" cmpd="sng">
            <a:solidFill>
              <a:schemeClr val="dk1"/>
            </a:solidFill>
            <a:prstDash val="solid"/>
            <a:round/>
            <a:headEnd type="none" w="sm" len="sm"/>
            <a:tailEnd type="none" w="sm" len="sm"/>
          </a:ln>
        </p:spPr>
      </p:cxnSp>
      <p:cxnSp>
        <p:nvCxnSpPr>
          <p:cNvPr id="887" name="Google Shape;887;p62"/>
          <p:cNvCxnSpPr/>
          <p:nvPr/>
        </p:nvCxnSpPr>
        <p:spPr>
          <a:xfrm rot="10800000">
            <a:off x="3747014" y="4201610"/>
            <a:ext cx="0" cy="1246691"/>
          </a:xfrm>
          <a:prstGeom prst="straightConnector1">
            <a:avLst/>
          </a:prstGeom>
          <a:noFill/>
          <a:ln w="28575" cap="flat" cmpd="sng">
            <a:solidFill>
              <a:schemeClr val="dk1"/>
            </a:solidFill>
            <a:prstDash val="solid"/>
            <a:round/>
            <a:headEnd type="none" w="sm" len="sm"/>
            <a:tailEnd type="none" w="sm" len="sm"/>
          </a:ln>
        </p:spPr>
      </p:cxnSp>
      <p:cxnSp>
        <p:nvCxnSpPr>
          <p:cNvPr id="888" name="Google Shape;888;p62"/>
          <p:cNvCxnSpPr/>
          <p:nvPr/>
        </p:nvCxnSpPr>
        <p:spPr>
          <a:xfrm rot="10800000">
            <a:off x="8358339" y="4322965"/>
            <a:ext cx="0" cy="1125335"/>
          </a:xfrm>
          <a:prstGeom prst="straightConnector1">
            <a:avLst/>
          </a:prstGeom>
          <a:noFill/>
          <a:ln w="2857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2844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5"/>
                                        </p:tgtEl>
                                        <p:attrNameLst>
                                          <p:attrName>style.visibility</p:attrName>
                                        </p:attrNameLst>
                                      </p:cBhvr>
                                      <p:to>
                                        <p:strVal val="visible"/>
                                      </p:to>
                                    </p:set>
                                    <p:animEffect transition="in" filter="fade">
                                      <p:cBhvr>
                                        <p:cTn id="7" dur="500"/>
                                        <p:tgtEl>
                                          <p:spTgt spid="8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fade">
                                      <p:cBhvr>
                                        <p:cTn id="12" dur="500"/>
                                        <p:tgtEl>
                                          <p:spTgt spid="8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8"/>
                                        </p:tgtEl>
                                        <p:attrNameLst>
                                          <p:attrName>style.visibility</p:attrName>
                                        </p:attrNameLst>
                                      </p:cBhvr>
                                      <p:to>
                                        <p:strVal val="visible"/>
                                      </p:to>
                                    </p:set>
                                    <p:animEffect transition="in" filter="fade">
                                      <p:cBhvr>
                                        <p:cTn id="17" dur="500"/>
                                        <p:tgtEl>
                                          <p:spTgt spid="8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8"/>
                                        </p:tgtEl>
                                        <p:attrNameLst>
                                          <p:attrName>style.visibility</p:attrName>
                                        </p:attrNameLst>
                                      </p:cBhvr>
                                      <p:to>
                                        <p:strVal val="visible"/>
                                      </p:to>
                                    </p:set>
                                    <p:animEffect transition="in" filter="fade">
                                      <p:cBhvr>
                                        <p:cTn id="22" dur="500"/>
                                        <p:tgtEl>
                                          <p:spTgt spid="87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40"/>
          <p:cNvGrpSpPr/>
          <p:nvPr/>
        </p:nvGrpSpPr>
        <p:grpSpPr>
          <a:xfrm>
            <a:off x="715617" y="363794"/>
            <a:ext cx="10654746" cy="5616692"/>
            <a:chOff x="0" y="0"/>
            <a:chExt cx="10654746" cy="5616692"/>
          </a:xfrm>
        </p:grpSpPr>
        <p:sp>
          <p:nvSpPr>
            <p:cNvPr id="511" name="Google Shape;511;p40"/>
            <p:cNvSpPr/>
            <p:nvPr/>
          </p:nvSpPr>
          <p:spPr>
            <a:xfrm>
              <a:off x="0" y="0"/>
              <a:ext cx="10654746" cy="5616692"/>
            </a:xfrm>
            <a:prstGeom prst="roundRect">
              <a:avLst>
                <a:gd name="adj" fmla="val 10000"/>
              </a:avLst>
            </a:prstGeom>
            <a:solidFill>
              <a:srgbClr val="A4D085"/>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txBox="1"/>
            <p:nvPr/>
          </p:nvSpPr>
          <p:spPr>
            <a:xfrm>
              <a:off x="0" y="2246676"/>
              <a:ext cx="10654746" cy="2246676"/>
            </a:xfrm>
            <a:prstGeom prst="rect">
              <a:avLst/>
            </a:prstGeom>
            <a:noFill/>
            <a:ln>
              <a:noFill/>
            </a:ln>
          </p:spPr>
          <p:txBody>
            <a:bodyPr spcFirstLastPara="1" wrap="square" lIns="192000" tIns="192000" rIns="192000" bIns="192000" anchor="ctr" anchorCtr="0">
              <a:noAutofit/>
            </a:bodyPr>
            <a:lstStyle/>
            <a:p>
              <a:pPr marL="0" marR="0" lvl="0" indent="0" algn="ctr" rtl="0">
                <a:lnSpc>
                  <a:spcPct val="90000"/>
                </a:lnSpc>
                <a:spcBef>
                  <a:spcPts val="0"/>
                </a:spcBef>
                <a:spcAft>
                  <a:spcPts val="0"/>
                </a:spcAft>
                <a:buNone/>
              </a:pPr>
              <a:endParaRPr sz="2700">
                <a:solidFill>
                  <a:schemeClr val="lt1"/>
                </a:solidFill>
                <a:latin typeface="Lustria"/>
                <a:ea typeface="Lustria"/>
                <a:cs typeface="Lustria"/>
                <a:sym typeface="Lustria"/>
              </a:endParaRPr>
            </a:p>
            <a:p>
              <a:pPr marL="0" marR="0" lvl="0" indent="0" algn="ctr" rtl="0">
                <a:lnSpc>
                  <a:spcPct val="90000"/>
                </a:lnSpc>
                <a:spcBef>
                  <a:spcPts val="945"/>
                </a:spcBef>
                <a:spcAft>
                  <a:spcPts val="0"/>
                </a:spcAft>
                <a:buNone/>
              </a:pPr>
              <a:r>
                <a:rPr lang="en-US" sz="2700">
                  <a:solidFill>
                    <a:schemeClr val="lt1"/>
                  </a:solidFill>
                  <a:latin typeface="Lustria"/>
                  <a:ea typeface="Lustria"/>
                  <a:cs typeface="Lustria"/>
                  <a:sym typeface="Lustria"/>
                </a:rPr>
                <a:t>#4 Cognition &amp; Learning: </a:t>
              </a:r>
              <a:endParaRPr/>
            </a:p>
            <a:p>
              <a:pPr marL="0" marR="0" lvl="0" indent="0" algn="ctr" rtl="0">
                <a:lnSpc>
                  <a:spcPct val="90000"/>
                </a:lnSpc>
                <a:spcBef>
                  <a:spcPts val="945"/>
                </a:spcBef>
                <a:spcAft>
                  <a:spcPts val="0"/>
                </a:spcAft>
                <a:buNone/>
              </a:pPr>
              <a:r>
                <a:rPr lang="en-US" sz="2400" b="1">
                  <a:solidFill>
                    <a:schemeClr val="lt1"/>
                  </a:solidFill>
                  <a:latin typeface="Lustria"/>
                  <a:ea typeface="Lustria"/>
                  <a:cs typeface="Lustria"/>
                  <a:sym typeface="Lustria"/>
                </a:rPr>
                <a:t>Developmental Injuries </a:t>
              </a:r>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400">
                <a:solidFill>
                  <a:schemeClr val="lt1"/>
                </a:solidFill>
                <a:latin typeface="Lustria"/>
                <a:ea typeface="Lustria"/>
                <a:cs typeface="Lustria"/>
                <a:sym typeface="Lustria"/>
              </a:endParaRPr>
            </a:p>
            <a:p>
              <a:pPr marL="0" marR="0" lvl="0" indent="0" algn="ctr" rtl="0">
                <a:lnSpc>
                  <a:spcPct val="90000"/>
                </a:lnSpc>
                <a:spcBef>
                  <a:spcPts val="840"/>
                </a:spcBef>
                <a:spcAft>
                  <a:spcPts val="0"/>
                </a:spcAft>
                <a:buNone/>
              </a:pPr>
              <a:endParaRPr sz="2700">
                <a:solidFill>
                  <a:schemeClr val="lt1"/>
                </a:solidFill>
                <a:latin typeface="Lustria"/>
                <a:ea typeface="Lustria"/>
                <a:cs typeface="Lustria"/>
                <a:sym typeface="Lustria"/>
              </a:endParaRPr>
            </a:p>
          </p:txBody>
        </p:sp>
        <p:sp>
          <p:nvSpPr>
            <p:cNvPr id="513" name="Google Shape;513;p40"/>
            <p:cNvSpPr/>
            <p:nvPr/>
          </p:nvSpPr>
          <p:spPr>
            <a:xfrm>
              <a:off x="4392194" y="172391"/>
              <a:ext cx="1870358" cy="1870358"/>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10800000" flipH="1">
              <a:off x="5440541" y="5265912"/>
              <a:ext cx="91456" cy="11436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40"/>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16" name="Google Shape;516;p40"/>
          <p:cNvGrpSpPr/>
          <p:nvPr/>
        </p:nvGrpSpPr>
        <p:grpSpPr>
          <a:xfrm>
            <a:off x="113072" y="6333772"/>
            <a:ext cx="495301" cy="496031"/>
            <a:chOff x="152400" y="6205955"/>
            <a:chExt cx="495301" cy="496031"/>
          </a:xfrm>
        </p:grpSpPr>
        <p:pic>
          <p:nvPicPr>
            <p:cNvPr id="517" name="Google Shape;517;p40"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18" name="Google Shape;518;p40"/>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19" name="Google Shape;519;p40"/>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20" name="Google Shape;520;p40"/>
          <p:cNvSpPr/>
          <p:nvPr/>
        </p:nvSpPr>
        <p:spPr>
          <a:xfrm>
            <a:off x="1071769" y="3721492"/>
            <a:ext cx="10048461" cy="2374508"/>
          </a:xfrm>
          <a:prstGeom prst="roundRect">
            <a:avLst>
              <a:gd name="adj" fmla="val 16667"/>
            </a:avLst>
          </a:prstGeom>
          <a:solidFill>
            <a:schemeClr val="lt1"/>
          </a:solidFill>
          <a:ln w="9525" cap="flat" cmpd="sng">
            <a:solidFill>
              <a:srgbClr val="8C8C93"/>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Rigid/concrete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Poor cause and affect thinking/consequential thinking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Language Delays, Language Use</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Difficulty with Executive Functioning</a:t>
            </a:r>
          </a:p>
          <a:p>
            <a:pPr marL="342900" marR="0" lvl="0" indent="-342900" algn="l" rtl="0">
              <a:spcBef>
                <a:spcPts val="0"/>
              </a:spcBef>
              <a:spcAft>
                <a:spcPts val="0"/>
              </a:spcAft>
              <a:buClr>
                <a:schemeClr val="dk1"/>
              </a:buClr>
              <a:buSzPts val="1800"/>
              <a:buFont typeface="Lustria"/>
              <a:buAutoNum type="arabicPeriod"/>
            </a:pPr>
            <a:r>
              <a:rPr lang="en-US" dirty="0">
                <a:solidFill>
                  <a:schemeClr val="dk1"/>
                </a:solidFill>
                <a:latin typeface="Lustria"/>
                <a:ea typeface="Lustria"/>
                <a:cs typeface="Lustria"/>
                <a:sym typeface="Lustria"/>
              </a:rPr>
              <a:t>Cognitive Distortions</a:t>
            </a:r>
            <a:endParaRPr lang="en-US" sz="1800" dirty="0">
              <a:solidFill>
                <a:schemeClr val="dk1"/>
              </a:solidFill>
              <a:latin typeface="Lustria"/>
              <a:ea typeface="Lustria"/>
              <a:cs typeface="Lustria"/>
              <a:sym typeface="Lustria"/>
            </a:endParaRPr>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Attention, Memory and Curiosity Deficits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Learning challenges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Intrusive memories</a:t>
            </a:r>
            <a:endParaRPr dirty="0"/>
          </a:p>
          <a:p>
            <a:pPr marL="0" marR="0" lvl="0" indent="0" algn="l" rtl="0">
              <a:spcBef>
                <a:spcPts val="0"/>
              </a:spcBef>
              <a:spcAft>
                <a:spcPts val="0"/>
              </a:spcAft>
              <a:buNone/>
            </a:pPr>
            <a:endParaRPr sz="1800" dirty="0">
              <a:solidFill>
                <a:schemeClr val="dk1"/>
              </a:solidFill>
              <a:latin typeface="Lustria"/>
              <a:ea typeface="Lustria"/>
              <a:cs typeface="Lustria"/>
              <a:sym typeface="Lustria"/>
            </a:endParaRPr>
          </a:p>
        </p:txBody>
      </p:sp>
      <p:sp>
        <p:nvSpPr>
          <p:cNvPr id="13" name="Rounded Rectangle 1">
            <a:extLst>
              <a:ext uri="{FF2B5EF4-FFF2-40B4-BE49-F238E27FC236}">
                <a16:creationId xmlns:a16="http://schemas.microsoft.com/office/drawing/2014/main" id="{F75089DB-BFAE-44A8-BD06-CC3B046F1DCB}"/>
              </a:ext>
            </a:extLst>
          </p:cNvPr>
          <p:cNvSpPr/>
          <p:nvPr/>
        </p:nvSpPr>
        <p:spPr>
          <a:xfrm>
            <a:off x="1015142" y="3721492"/>
            <a:ext cx="10282030" cy="24522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Movement</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Multi-sensory experiences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Targeted training in Executive Functioning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Structure and routine</a:t>
            </a:r>
          </a:p>
          <a:p>
            <a:pPr marL="342900" lvl="0" indent="-342900">
              <a:buClr>
                <a:schemeClr val="dk1"/>
              </a:buClr>
              <a:buSzPts val="1800"/>
              <a:buFont typeface="Lustria"/>
              <a:buAutoNum type="arabicPeriod"/>
            </a:pPr>
            <a:r>
              <a:rPr lang="en-US" sz="2000" dirty="0">
                <a:solidFill>
                  <a:schemeClr val="dk1"/>
                </a:solidFill>
                <a:latin typeface="Lustria"/>
                <a:sym typeface="Lustria"/>
              </a:rPr>
              <a:t>Build on Competencies</a:t>
            </a:r>
            <a:endParaRPr lang="en-US" sz="2000" dirty="0"/>
          </a:p>
        </p:txBody>
      </p:sp>
    </p:spTree>
    <p:extLst>
      <p:ext uri="{BB962C8B-B14F-4D97-AF65-F5344CB8AC3E}">
        <p14:creationId xmlns:p14="http://schemas.microsoft.com/office/powerpoint/2010/main" val="249804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pPr eaLnBrk="1" hangingPunct="1"/>
            <a:r>
              <a:rPr lang="en-US" altLang="en-US" dirty="0"/>
              <a:t>Polling question #3		</a:t>
            </a:r>
          </a:p>
        </p:txBody>
      </p:sp>
      <p:sp>
        <p:nvSpPr>
          <p:cNvPr id="66563" name="Content Placeholder 1"/>
          <p:cNvSpPr>
            <a:spLocks noGrp="1"/>
          </p:cNvSpPr>
          <p:nvPr>
            <p:ph idx="1"/>
          </p:nvPr>
        </p:nvSpPr>
        <p:spPr/>
        <p:txBody>
          <a:bodyPr/>
          <a:lstStyle/>
          <a:p>
            <a:pPr eaLnBrk="1" hangingPunct="1"/>
            <a:r>
              <a:rPr lang="en-US" altLang="en-US" dirty="0"/>
              <a:t>How many participants have a morning coffee or tea routine?</a:t>
            </a:r>
          </a:p>
        </p:txBody>
      </p:sp>
    </p:spTree>
    <p:extLst>
      <p:ext uri="{BB962C8B-B14F-4D97-AF65-F5344CB8AC3E}">
        <p14:creationId xmlns:p14="http://schemas.microsoft.com/office/powerpoint/2010/main" val="374688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normAutofit/>
          </a:bodyPr>
          <a:lstStyle/>
          <a:p>
            <a:r>
              <a:rPr lang="en-US" sz="3200" dirty="0"/>
              <a:t>Overarching Principle and Progression</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28550" y="1731963"/>
            <a:ext cx="8775510" cy="405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200" y="2714177"/>
            <a:ext cx="6299200" cy="646331"/>
          </a:xfrm>
          <a:prstGeom prst="rect">
            <a:avLst/>
          </a:prstGeom>
          <a:noFill/>
        </p:spPr>
        <p:txBody>
          <a:bodyPr wrap="square" rtlCol="0">
            <a:spAutoFit/>
          </a:bodyPr>
          <a:lstStyle/>
          <a:p>
            <a:pPr algn="ctr"/>
            <a:r>
              <a:rPr lang="en-US" sz="3600" dirty="0">
                <a:solidFill>
                  <a:schemeClr val="bg1"/>
                </a:solidFill>
              </a:rPr>
              <a:t>SAFETY AND SECURITY</a:t>
            </a:r>
          </a:p>
        </p:txBody>
      </p:sp>
      <p:pic>
        <p:nvPicPr>
          <p:cNvPr id="6" name="Picture 5"/>
          <p:cNvPicPr>
            <a:picLocks noChangeAspect="1"/>
          </p:cNvPicPr>
          <p:nvPr/>
        </p:nvPicPr>
        <p:blipFill>
          <a:blip r:embed="rId4"/>
          <a:stretch>
            <a:fillRect/>
          </a:stretch>
        </p:blipFill>
        <p:spPr>
          <a:xfrm>
            <a:off x="0" y="965352"/>
            <a:ext cx="12192000" cy="6467707"/>
          </a:xfrm>
          <a:prstGeom prst="rect">
            <a:avLst/>
          </a:prstGeom>
          <a:solidFill>
            <a:schemeClr val="tx1">
              <a:lumMod val="75000"/>
            </a:schemeClr>
          </a:solidFill>
        </p:spPr>
      </p:pic>
      <p:sp>
        <p:nvSpPr>
          <p:cNvPr id="7" name="Rectangle 6"/>
          <p:cNvSpPr/>
          <p:nvPr/>
        </p:nvSpPr>
        <p:spPr>
          <a:xfrm>
            <a:off x="711201" y="2"/>
            <a:ext cx="10501747" cy="551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Times New Roman" panose="02020603050405020304" pitchFamily="18" charset="0"/>
                <a:cs typeface="Times New Roman" panose="02020603050405020304" pitchFamily="18" charset="0"/>
              </a:rPr>
              <a:t>Trauma informed care is “universal precaution” to stop the spread of trauma and toxic stress </a:t>
            </a:r>
          </a:p>
          <a:p>
            <a:pPr algn="ctr"/>
            <a:r>
              <a:rPr lang="en-US" sz="2000" dirty="0">
                <a:solidFill>
                  <a:prstClr val="black"/>
                </a:solidFill>
                <a:latin typeface="Times New Roman" panose="02020603050405020304" pitchFamily="18" charset="0"/>
                <a:cs typeface="Times New Roman" panose="02020603050405020304" pitchFamily="18" charset="0"/>
              </a:rPr>
              <a:t>(Sandra Bloom)</a:t>
            </a:r>
          </a:p>
        </p:txBody>
      </p:sp>
    </p:spTree>
    <p:extLst>
      <p:ext uri="{BB962C8B-B14F-4D97-AF65-F5344CB8AC3E}">
        <p14:creationId xmlns:p14="http://schemas.microsoft.com/office/powerpoint/2010/main" val="189072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Interrupted Sequential Thinking</a:t>
            </a:r>
          </a:p>
        </p:txBody>
      </p:sp>
      <p:pic>
        <p:nvPicPr>
          <p:cNvPr id="2050" name="Picture 2" descr="C:\Users\kymasam\Desktop\Capture.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53848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6202363" y="2331897"/>
            <a:ext cx="5065712" cy="285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NFI Vermont.  All rights reserved c 2017</a:t>
            </a:r>
          </a:p>
        </p:txBody>
      </p:sp>
    </p:spTree>
    <p:extLst>
      <p:ext uri="{BB962C8B-B14F-4D97-AF65-F5344CB8AC3E}">
        <p14:creationId xmlns:p14="http://schemas.microsoft.com/office/powerpoint/2010/main" val="15269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336800" y="685800"/>
          <a:ext cx="8128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08000" y="304800"/>
          <a:ext cx="69088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0660" name="TextBox 13"/>
          <p:cNvSpPr txBox="1">
            <a:spLocks noChangeArrowheads="1"/>
          </p:cNvSpPr>
          <p:nvPr/>
        </p:nvSpPr>
        <p:spPr bwMode="auto">
          <a:xfrm>
            <a:off x="7518400" y="228601"/>
            <a:ext cx="447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a:solidFill>
                  <a:srgbClr val="3333CC"/>
                </a:solidFill>
                <a:ea typeface="ＭＳ Ｐゴシック" pitchFamily="34" charset="-128"/>
              </a:rPr>
              <a:t>Building on competencies</a:t>
            </a:r>
          </a:p>
        </p:txBody>
      </p:sp>
      <p:cxnSp>
        <p:nvCxnSpPr>
          <p:cNvPr id="20" name="Straight Connector 19"/>
          <p:cNvCxnSpPr>
            <a:cxnSpLocks noChangeShapeType="1"/>
          </p:cNvCxnSpPr>
          <p:nvPr/>
        </p:nvCxnSpPr>
        <p:spPr bwMode="auto">
          <a:xfrm rot="16200000" flipH="1">
            <a:off x="3784600" y="4826000"/>
            <a:ext cx="1371600" cy="406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rot="5400000" flipH="1" flipV="1">
            <a:off x="3644900" y="4076700"/>
            <a:ext cx="2667000" cy="609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rot="16200000" flipH="1">
            <a:off x="5080000" y="3251200"/>
            <a:ext cx="914400" cy="50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rot="5400000" flipH="1" flipV="1">
            <a:off x="4711700" y="2679700"/>
            <a:ext cx="23622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rot="5400000" flipH="1" flipV="1">
            <a:off x="6134100" y="1155700"/>
            <a:ext cx="5334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rot="5400000">
            <a:off x="6134101" y="4380972"/>
            <a:ext cx="2362200" cy="423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rot="5400000" flipH="1" flipV="1">
            <a:off x="6705600" y="4343400"/>
            <a:ext cx="1828800" cy="609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rot="16200000" flipH="1">
            <a:off x="7061200" y="4597400"/>
            <a:ext cx="2438400" cy="711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rot="16200000" flipH="1">
            <a:off x="5803900" y="2374900"/>
            <a:ext cx="2209800" cy="203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flipV="1">
            <a:off x="5994400" y="1524000"/>
            <a:ext cx="3048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rot="5400000" flipH="1" flipV="1">
            <a:off x="6972300" y="3238500"/>
            <a:ext cx="3810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rot="16200000" flipV="1">
            <a:off x="6464300" y="1028700"/>
            <a:ext cx="3810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a:spLocks noChangeArrowheads="1"/>
          </p:cNvSpPr>
          <p:nvPr/>
        </p:nvSpPr>
        <p:spPr bwMode="auto">
          <a:xfrm>
            <a:off x="5410503" y="1524001"/>
            <a:ext cx="856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Math</a:t>
            </a:r>
          </a:p>
        </p:txBody>
      </p:sp>
      <p:sp>
        <p:nvSpPr>
          <p:cNvPr id="23" name="TextBox 22"/>
          <p:cNvSpPr txBox="1">
            <a:spLocks noChangeArrowheads="1"/>
          </p:cNvSpPr>
          <p:nvPr/>
        </p:nvSpPr>
        <p:spPr bwMode="auto">
          <a:xfrm>
            <a:off x="4252068" y="5562601"/>
            <a:ext cx="11859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Reading</a:t>
            </a:r>
          </a:p>
        </p:txBody>
      </p:sp>
      <p:sp>
        <p:nvSpPr>
          <p:cNvPr id="25" name="TextBox 24"/>
          <p:cNvSpPr txBox="1">
            <a:spLocks noChangeArrowheads="1"/>
          </p:cNvSpPr>
          <p:nvPr/>
        </p:nvSpPr>
        <p:spPr bwMode="auto">
          <a:xfrm>
            <a:off x="4388729" y="3657601"/>
            <a:ext cx="2589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Adult Relationships</a:t>
            </a:r>
          </a:p>
        </p:txBody>
      </p:sp>
      <p:sp>
        <p:nvSpPr>
          <p:cNvPr id="27" name="TextBox 26"/>
          <p:cNvSpPr txBox="1">
            <a:spLocks noChangeArrowheads="1"/>
          </p:cNvSpPr>
          <p:nvPr/>
        </p:nvSpPr>
        <p:spPr bwMode="auto">
          <a:xfrm>
            <a:off x="5706828" y="685800"/>
            <a:ext cx="15784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Anger Mgt.</a:t>
            </a:r>
          </a:p>
        </p:txBody>
      </p:sp>
      <p:sp>
        <p:nvSpPr>
          <p:cNvPr id="29" name="TextBox 28"/>
          <p:cNvSpPr txBox="1">
            <a:spLocks noChangeArrowheads="1"/>
          </p:cNvSpPr>
          <p:nvPr/>
        </p:nvSpPr>
        <p:spPr bwMode="auto">
          <a:xfrm>
            <a:off x="6777567" y="4572001"/>
            <a:ext cx="229658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Attendance</a:t>
            </a:r>
          </a:p>
        </p:txBody>
      </p:sp>
      <p:sp>
        <p:nvSpPr>
          <p:cNvPr id="31" name="TextBox 30"/>
          <p:cNvSpPr txBox="1">
            <a:spLocks noChangeArrowheads="1"/>
          </p:cNvSpPr>
          <p:nvPr/>
        </p:nvSpPr>
        <p:spPr bwMode="auto">
          <a:xfrm>
            <a:off x="7485955" y="5889626"/>
            <a:ext cx="21857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Peer Interaction</a:t>
            </a:r>
          </a:p>
        </p:txBody>
      </p:sp>
      <p:sp>
        <p:nvSpPr>
          <p:cNvPr id="33" name="TextBox 32"/>
          <p:cNvSpPr txBox="1">
            <a:spLocks noChangeArrowheads="1"/>
          </p:cNvSpPr>
          <p:nvPr/>
        </p:nvSpPr>
        <p:spPr bwMode="auto">
          <a:xfrm>
            <a:off x="6821178" y="2857501"/>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0000"/>
                </a:solidFill>
                <a:ea typeface="ＭＳ Ｐゴシック" pitchFamily="34" charset="-128"/>
              </a:rPr>
              <a:t>Science</a:t>
            </a:r>
          </a:p>
        </p:txBody>
      </p:sp>
      <p:sp>
        <p:nvSpPr>
          <p:cNvPr id="70681" name="TextBox 1"/>
          <p:cNvSpPr txBox="1">
            <a:spLocks noChangeArrowheads="1"/>
          </p:cNvSpPr>
          <p:nvPr/>
        </p:nvSpPr>
        <p:spPr bwMode="auto">
          <a:xfrm>
            <a:off x="778933" y="5164138"/>
            <a:ext cx="14253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itchFamily="34" charset="0"/>
                <a:ea typeface="ＭＳ Ｐゴシック" pitchFamily="34" charset="-128"/>
              </a:rPr>
              <a:t>(Universal)</a:t>
            </a:r>
          </a:p>
        </p:txBody>
      </p:sp>
      <p:sp>
        <p:nvSpPr>
          <p:cNvPr id="70682" name="TextBox 34"/>
          <p:cNvSpPr txBox="1">
            <a:spLocks noChangeArrowheads="1"/>
          </p:cNvSpPr>
          <p:nvPr/>
        </p:nvSpPr>
        <p:spPr bwMode="auto">
          <a:xfrm>
            <a:off x="2332567" y="2457450"/>
            <a:ext cx="1352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itchFamily="34" charset="0"/>
                <a:ea typeface="ＭＳ Ｐゴシック" pitchFamily="34" charset="-128"/>
              </a:rPr>
              <a:t>(Targeted)</a:t>
            </a:r>
          </a:p>
        </p:txBody>
      </p:sp>
      <p:sp>
        <p:nvSpPr>
          <p:cNvPr id="70683" name="TextBox 36"/>
          <p:cNvSpPr txBox="1">
            <a:spLocks noChangeArrowheads="1"/>
          </p:cNvSpPr>
          <p:nvPr/>
        </p:nvSpPr>
        <p:spPr bwMode="auto">
          <a:xfrm>
            <a:off x="2836333" y="1360489"/>
            <a:ext cx="13805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37931725" indent="-37474525"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latin typeface="Arial" pitchFamily="34" charset="0"/>
                <a:ea typeface="ＭＳ Ｐゴシック" pitchFamily="34" charset="-128"/>
              </a:rPr>
              <a:t>(Intensive)</a:t>
            </a:r>
          </a:p>
        </p:txBody>
      </p:sp>
      <p:sp>
        <p:nvSpPr>
          <p:cNvPr id="5" name="Isosceles Triangle 4">
            <a:extLst>
              <a:ext uri="{FF2B5EF4-FFF2-40B4-BE49-F238E27FC236}">
                <a16:creationId xmlns:a16="http://schemas.microsoft.com/office/drawing/2014/main" id="{A88B6444-A132-4BCC-A65C-BCAD6120C90C}"/>
              </a:ext>
            </a:extLst>
          </p:cNvPr>
          <p:cNvSpPr/>
          <p:nvPr/>
        </p:nvSpPr>
        <p:spPr>
          <a:xfrm>
            <a:off x="2043609" y="638280"/>
            <a:ext cx="8714382" cy="5686319"/>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Instructional supports, practices and interventions can be tiered – students can not! There are no “tier 2 students” (or tier 3 or tier 1). By assigning this type of label to students we make their current status permanent. That is the antithesis of the concepts underlying a multi-tiered system of supports.</a:t>
            </a:r>
          </a:p>
          <a:p>
            <a:endParaRPr lang="en-US" b="1" dirty="0">
              <a:solidFill>
                <a:schemeClr val="tx1"/>
              </a:solidFill>
            </a:endParaRPr>
          </a:p>
          <a:p>
            <a:r>
              <a:rPr lang="en-US" sz="1100" dirty="0">
                <a:solidFill>
                  <a:schemeClr val="tx1"/>
                </a:solidFill>
              </a:rPr>
              <a:t>MTSS FIELD GUIDE, 2019</a:t>
            </a:r>
            <a:endParaRPr lang="en-US" dirty="0">
              <a:solidFill>
                <a:schemeClr val="tx1"/>
              </a:solidFill>
            </a:endParaRPr>
          </a:p>
        </p:txBody>
      </p:sp>
    </p:spTree>
    <p:extLst>
      <p:ext uri="{BB962C8B-B14F-4D97-AF65-F5344CB8AC3E}">
        <p14:creationId xmlns:p14="http://schemas.microsoft.com/office/powerpoint/2010/main" val="431337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Competencies</a:t>
            </a:r>
          </a:p>
        </p:txBody>
      </p:sp>
      <p:sp>
        <p:nvSpPr>
          <p:cNvPr id="6" name="Content Placeholder 5"/>
          <p:cNvSpPr>
            <a:spLocks noGrp="1"/>
          </p:cNvSpPr>
          <p:nvPr>
            <p:ph sz="half" idx="1"/>
          </p:nvPr>
        </p:nvSpPr>
        <p:spPr>
          <a:xfrm>
            <a:off x="913795" y="1732449"/>
            <a:ext cx="5060497" cy="4784464"/>
          </a:xfrm>
        </p:spPr>
        <p:txBody>
          <a:bodyPr>
            <a:normAutofit/>
          </a:bodyPr>
          <a:lstStyle/>
          <a:p>
            <a:r>
              <a:rPr lang="en-US" sz="2800" dirty="0"/>
              <a:t>Relational Connection</a:t>
            </a:r>
          </a:p>
          <a:p>
            <a:r>
              <a:rPr lang="en-US" sz="2800" dirty="0"/>
              <a:t>Self-Development and Identity</a:t>
            </a:r>
          </a:p>
          <a:p>
            <a:r>
              <a:rPr lang="en-US" sz="2800" dirty="0"/>
              <a:t>Executive Functioning</a:t>
            </a:r>
          </a:p>
          <a:p>
            <a:pPr lvl="1"/>
            <a:r>
              <a:rPr lang="en-US" sz="2400" dirty="0"/>
              <a:t>Delaying and Inhibiting Responses</a:t>
            </a:r>
          </a:p>
          <a:p>
            <a:pPr lvl="1"/>
            <a:r>
              <a:rPr lang="en-US" sz="2400" dirty="0"/>
              <a:t>Cognitive Flexibility</a:t>
            </a:r>
          </a:p>
          <a:p>
            <a:pPr lvl="1"/>
            <a:r>
              <a:rPr lang="en-US" sz="2400" dirty="0"/>
              <a:t>Working  Memory</a:t>
            </a:r>
          </a:p>
          <a:p>
            <a:pPr marL="450000" lvl="1" indent="0">
              <a:buNone/>
            </a:pPr>
            <a:endParaRPr lang="en-US" sz="1200" dirty="0"/>
          </a:p>
          <a:p>
            <a:pPr marL="450000" lvl="1" indent="0">
              <a:buNone/>
            </a:pPr>
            <a:r>
              <a:rPr lang="en-US" sz="1200" dirty="0"/>
              <a:t>Margaret Blaustein and Christine </a:t>
            </a:r>
            <a:r>
              <a:rPr lang="en-US" sz="1200" dirty="0" err="1"/>
              <a:t>Kinniburgh</a:t>
            </a:r>
            <a:r>
              <a:rPr lang="en-US" sz="1200" dirty="0"/>
              <a:t>,  ARC Model</a:t>
            </a:r>
          </a:p>
        </p:txBody>
      </p:sp>
      <p:sp>
        <p:nvSpPr>
          <p:cNvPr id="7" name="Content Placeholder 6"/>
          <p:cNvSpPr>
            <a:spLocks noGrp="1"/>
          </p:cNvSpPr>
          <p:nvPr>
            <p:ph sz="half" idx="2"/>
          </p:nvPr>
        </p:nvSpPr>
        <p:spPr/>
        <p:txBody>
          <a:bodyPr>
            <a:normAutofit/>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913" y="1770742"/>
            <a:ext cx="5116739" cy="4746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080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it!</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7601" y="1600201"/>
            <a:ext cx="9347199" cy="487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NFI Vermont.  All rights reserved c 2017</a:t>
            </a:r>
          </a:p>
        </p:txBody>
      </p:sp>
      <p:sp>
        <p:nvSpPr>
          <p:cNvPr id="5" name="Oval 4"/>
          <p:cNvSpPr/>
          <p:nvPr/>
        </p:nvSpPr>
        <p:spPr>
          <a:xfrm rot="20701288">
            <a:off x="6386593" y="4337874"/>
            <a:ext cx="2946400" cy="83194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16001" y="2743201"/>
            <a:ext cx="10578927" cy="646331"/>
          </a:xfrm>
          <a:prstGeom prst="rect">
            <a:avLst/>
          </a:prstGeom>
          <a:solidFill>
            <a:schemeClr val="accent1"/>
          </a:solidFill>
        </p:spPr>
        <p:txBody>
          <a:bodyPr wrap="square" rtlCol="0">
            <a:spAutoFit/>
          </a:bodyPr>
          <a:lstStyle/>
          <a:p>
            <a:pPr algn="ctr"/>
            <a:r>
              <a:rPr lang="en-US" sz="3600" dirty="0"/>
              <a:t>Movement is important for learning and staying calm</a:t>
            </a:r>
          </a:p>
        </p:txBody>
      </p:sp>
    </p:spTree>
    <p:extLst>
      <p:ext uri="{BB962C8B-B14F-4D97-AF65-F5344CB8AC3E}">
        <p14:creationId xmlns:p14="http://schemas.microsoft.com/office/powerpoint/2010/main" val="8321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grpSp>
        <p:nvGrpSpPr>
          <p:cNvPr id="551" name="Google Shape;551;p43"/>
          <p:cNvGrpSpPr/>
          <p:nvPr/>
        </p:nvGrpSpPr>
        <p:grpSpPr>
          <a:xfrm>
            <a:off x="715617" y="353961"/>
            <a:ext cx="10654746" cy="5666281"/>
            <a:chOff x="0" y="0"/>
            <a:chExt cx="10654746" cy="5666281"/>
          </a:xfrm>
        </p:grpSpPr>
        <p:sp>
          <p:nvSpPr>
            <p:cNvPr id="552" name="Google Shape;552;p43"/>
            <p:cNvSpPr/>
            <p:nvPr/>
          </p:nvSpPr>
          <p:spPr>
            <a:xfrm>
              <a:off x="0" y="0"/>
              <a:ext cx="10654746" cy="5666281"/>
            </a:xfrm>
            <a:prstGeom prst="roundRect">
              <a:avLst>
                <a:gd name="adj" fmla="val 10000"/>
              </a:avLst>
            </a:prstGeom>
            <a:solidFill>
              <a:srgbClr val="507E30"/>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3"/>
            <p:cNvSpPr txBox="1"/>
            <p:nvPr/>
          </p:nvSpPr>
          <p:spPr>
            <a:xfrm>
              <a:off x="0" y="2266512"/>
              <a:ext cx="10654746" cy="2266512"/>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None/>
              </a:pPr>
              <a:r>
                <a:rPr lang="en-US" sz="2400">
                  <a:solidFill>
                    <a:schemeClr val="lt1"/>
                  </a:solidFill>
                  <a:latin typeface="Lustria"/>
                  <a:ea typeface="Lustria"/>
                  <a:cs typeface="Lustria"/>
                  <a:sym typeface="Lustria"/>
                </a:rPr>
                <a:t>#5 Behavioral Control:</a:t>
              </a:r>
              <a:endParaRPr/>
            </a:p>
            <a:p>
              <a:pPr marL="0" marR="0" lvl="0" indent="0" algn="ctr" rtl="0">
                <a:lnSpc>
                  <a:spcPct val="90000"/>
                </a:lnSpc>
                <a:spcBef>
                  <a:spcPts val="840"/>
                </a:spcBef>
                <a:spcAft>
                  <a:spcPts val="0"/>
                </a:spcAft>
                <a:buNone/>
              </a:pPr>
              <a:r>
                <a:rPr lang="en-US" sz="2400" b="1">
                  <a:solidFill>
                    <a:schemeClr val="lt1"/>
                  </a:solidFill>
                  <a:latin typeface="Lustria"/>
                  <a:ea typeface="Lustria"/>
                  <a:cs typeface="Lustria"/>
                  <a:sym typeface="Lustria"/>
                </a:rPr>
                <a:t>Developmental Injuries</a:t>
              </a:r>
              <a:endParaRPr/>
            </a:p>
            <a:p>
              <a:pPr marL="0" marR="0" lvl="0" indent="0" algn="ctr" rtl="0">
                <a:lnSpc>
                  <a:spcPct val="90000"/>
                </a:lnSpc>
                <a:spcBef>
                  <a:spcPts val="840"/>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a:p>
              <a:pPr marL="0" marR="0" lvl="0" indent="0" algn="ctr" rtl="0">
                <a:lnSpc>
                  <a:spcPct val="90000"/>
                </a:lnSpc>
                <a:spcBef>
                  <a:spcPts val="665"/>
                </a:spcBef>
                <a:spcAft>
                  <a:spcPts val="0"/>
                </a:spcAft>
                <a:buNone/>
              </a:pPr>
              <a:r>
                <a:rPr lang="en-US" sz="1900">
                  <a:solidFill>
                    <a:schemeClr val="lt1"/>
                  </a:solidFill>
                  <a:latin typeface="Lustria"/>
                  <a:ea typeface="Lustria"/>
                  <a:cs typeface="Lustria"/>
                  <a:sym typeface="Lustria"/>
                </a:rPr>
                <a:t> </a:t>
              </a:r>
              <a:endParaRPr/>
            </a:p>
            <a:p>
              <a:pPr marL="0" marR="0" lvl="0" indent="0" algn="ctr" rtl="0">
                <a:lnSpc>
                  <a:spcPct val="90000"/>
                </a:lnSpc>
                <a:spcBef>
                  <a:spcPts val="665"/>
                </a:spcBef>
                <a:spcAft>
                  <a:spcPts val="0"/>
                </a:spcAft>
                <a:buNone/>
              </a:pPr>
              <a:endParaRPr sz="1900">
                <a:solidFill>
                  <a:schemeClr val="lt1"/>
                </a:solidFill>
                <a:latin typeface="Lustria"/>
                <a:ea typeface="Lustria"/>
                <a:cs typeface="Lustria"/>
                <a:sym typeface="Lustria"/>
              </a:endParaRPr>
            </a:p>
          </p:txBody>
        </p:sp>
        <p:sp>
          <p:nvSpPr>
            <p:cNvPr id="554" name="Google Shape;554;p43"/>
            <p:cNvSpPr/>
            <p:nvPr/>
          </p:nvSpPr>
          <p:spPr>
            <a:xfrm>
              <a:off x="4383937" y="187649"/>
              <a:ext cx="1886871" cy="1886871"/>
            </a:xfrm>
            <a:prstGeom prst="ellipse">
              <a:avLst/>
            </a:prstGeom>
            <a:blipFill rotWithShape="1">
              <a:blip r:embed="rId3">
                <a:alphaModFix/>
              </a:blip>
              <a:stretch>
                <a:fillRect/>
              </a:stretch>
            </a:blip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3"/>
            <p:cNvSpPr/>
            <p:nvPr/>
          </p:nvSpPr>
          <p:spPr>
            <a:xfrm rot="10800000" flipH="1">
              <a:off x="5440541" y="5312404"/>
              <a:ext cx="91456" cy="115371"/>
            </a:xfrm>
            <a:prstGeom prst="leftRightArrow">
              <a:avLst>
                <a:gd name="adj1" fmla="val 50000"/>
                <a:gd name="adj2" fmla="val 50000"/>
              </a:avLst>
            </a:prstGeom>
            <a:solidFill>
              <a:srgbClr val="C2D7CB"/>
            </a:solidFill>
            <a:ln w="158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43"/>
          <p:cNvSpPr/>
          <p:nvPr/>
        </p:nvSpPr>
        <p:spPr>
          <a:xfrm>
            <a:off x="0" y="6367046"/>
            <a:ext cx="12192000" cy="490954"/>
          </a:xfrm>
          <a:prstGeom prst="rect">
            <a:avLst/>
          </a:prstGeom>
          <a:solidFill>
            <a:srgbClr val="53896B"/>
          </a:solidFill>
          <a:ln w="15875" cap="rnd" cmpd="sng">
            <a:solidFill>
              <a:srgbClr val="2D8D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nvGrpSpPr>
          <p:cNvPr id="557" name="Google Shape;557;p43"/>
          <p:cNvGrpSpPr/>
          <p:nvPr/>
        </p:nvGrpSpPr>
        <p:grpSpPr>
          <a:xfrm>
            <a:off x="113072" y="6333772"/>
            <a:ext cx="495301" cy="496031"/>
            <a:chOff x="152400" y="6205955"/>
            <a:chExt cx="495301" cy="496031"/>
          </a:xfrm>
        </p:grpSpPr>
        <p:pic>
          <p:nvPicPr>
            <p:cNvPr id="558" name="Google Shape;558;p43" descr="35[1]"/>
            <p:cNvPicPr preferRelativeResize="0"/>
            <p:nvPr/>
          </p:nvPicPr>
          <p:blipFill rotWithShape="1">
            <a:blip r:embed="rId4">
              <a:alphaModFix/>
            </a:blip>
            <a:srcRect/>
            <a:stretch/>
          </p:blipFill>
          <p:spPr>
            <a:xfrm>
              <a:off x="152400" y="6205955"/>
              <a:ext cx="495300" cy="496031"/>
            </a:xfrm>
            <a:prstGeom prst="ellipse">
              <a:avLst/>
            </a:prstGeom>
            <a:noFill/>
            <a:ln>
              <a:noFill/>
            </a:ln>
          </p:spPr>
        </p:pic>
        <p:sp>
          <p:nvSpPr>
            <p:cNvPr id="559" name="Google Shape;559;p43"/>
            <p:cNvSpPr/>
            <p:nvPr/>
          </p:nvSpPr>
          <p:spPr>
            <a:xfrm>
              <a:off x="152401" y="6205955"/>
              <a:ext cx="495300" cy="496031"/>
            </a:xfrm>
            <a:prstGeom prst="ellipse">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grpSp>
      <p:sp>
        <p:nvSpPr>
          <p:cNvPr id="560" name="Google Shape;560;p43"/>
          <p:cNvSpPr txBox="1"/>
          <p:nvPr/>
        </p:nvSpPr>
        <p:spPr>
          <a:xfrm>
            <a:off x="571500" y="6430546"/>
            <a:ext cx="23622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chemeClr val="lt2"/>
                </a:solidFill>
                <a:latin typeface="Lustria"/>
                <a:ea typeface="Lustria"/>
                <a:cs typeface="Lustria"/>
                <a:sym typeface="Lustria"/>
              </a:rPr>
              <a:t>© NFI Vermont 2018</a:t>
            </a:r>
            <a:endParaRPr sz="1600">
              <a:solidFill>
                <a:schemeClr val="lt2"/>
              </a:solidFill>
              <a:latin typeface="Lustria"/>
              <a:ea typeface="Lustria"/>
              <a:cs typeface="Lustria"/>
              <a:sym typeface="Lustria"/>
            </a:endParaRPr>
          </a:p>
        </p:txBody>
      </p:sp>
      <p:sp>
        <p:nvSpPr>
          <p:cNvPr id="561" name="Google Shape;561;p43"/>
          <p:cNvSpPr/>
          <p:nvPr/>
        </p:nvSpPr>
        <p:spPr>
          <a:xfrm>
            <a:off x="944216" y="3670234"/>
            <a:ext cx="10197547" cy="2350007"/>
          </a:xfrm>
          <a:prstGeom prst="roundRect">
            <a:avLst>
              <a:gd name="adj" fmla="val 16667"/>
            </a:avLst>
          </a:prstGeom>
          <a:solidFill>
            <a:schemeClr val="lt1"/>
          </a:solidFill>
          <a:ln w="9525" cap="flat" cmpd="sng">
            <a:solidFill>
              <a:srgbClr val="375B47"/>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Impulse control, disinhibited, risk taking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Sleep and eating challenges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Managing fluctuating arousal</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Trauma reenactment, repetition,  avoidance</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Opposition, resistance </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 Self-destructive, self-sabotaging</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“Comfort” with chaos</a:t>
            </a:r>
            <a:endParaRPr dirty="0"/>
          </a:p>
          <a:p>
            <a:pPr marL="342900" marR="0" lvl="0" indent="-342900" algn="l" rtl="0">
              <a:spcBef>
                <a:spcPts val="0"/>
              </a:spcBef>
              <a:spcAft>
                <a:spcPts val="0"/>
              </a:spcAft>
              <a:buClr>
                <a:schemeClr val="dk1"/>
              </a:buClr>
              <a:buSzPts val="1800"/>
              <a:buFont typeface="Lustria"/>
              <a:buAutoNum type="arabicPeriod"/>
            </a:pPr>
            <a:r>
              <a:rPr lang="en-US" sz="1800" dirty="0">
                <a:solidFill>
                  <a:schemeClr val="dk1"/>
                </a:solidFill>
                <a:latin typeface="Lustria"/>
                <a:ea typeface="Lustria"/>
                <a:cs typeface="Lustria"/>
                <a:sym typeface="Lustria"/>
              </a:rPr>
              <a:t>Compliance, collapse, helplessness, defeat  </a:t>
            </a:r>
            <a:endParaRPr sz="1800" dirty="0">
              <a:solidFill>
                <a:schemeClr val="dk1"/>
              </a:solidFill>
              <a:latin typeface="Lustria"/>
              <a:ea typeface="Lustria"/>
              <a:cs typeface="Lustria"/>
              <a:sym typeface="Lustria"/>
            </a:endParaRPr>
          </a:p>
        </p:txBody>
      </p:sp>
      <p:sp>
        <p:nvSpPr>
          <p:cNvPr id="13" name="Rounded Rectangle 1">
            <a:extLst>
              <a:ext uri="{FF2B5EF4-FFF2-40B4-BE49-F238E27FC236}">
                <a16:creationId xmlns:a16="http://schemas.microsoft.com/office/drawing/2014/main" id="{BD4ACA83-F021-4092-AFBD-1B79F7E229DA}"/>
              </a:ext>
            </a:extLst>
          </p:cNvPr>
          <p:cNvSpPr/>
          <p:nvPr/>
        </p:nvSpPr>
        <p:spPr>
          <a:xfrm>
            <a:off x="876297" y="3482110"/>
            <a:ext cx="10333384" cy="24257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Understanding that symptoms are a means (attempt)  to self-regulate</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Stress behavior versus misbehavior (psychoeducation goal)</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Accountability Formula= Validation + Empathy + Co-regulation + (validate child as victim before approaching as a perpetrator of harm) </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Re-framing</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Restorative Practices</a:t>
            </a:r>
            <a:endParaRPr lang="en-US" sz="2000" dirty="0"/>
          </a:p>
          <a:p>
            <a:pPr marL="342900" lvl="0" indent="-342900">
              <a:buClr>
                <a:schemeClr val="dk1"/>
              </a:buClr>
              <a:buSzPts val="1800"/>
              <a:buFont typeface="Lustria"/>
              <a:buAutoNum type="arabicPeriod"/>
            </a:pPr>
            <a:r>
              <a:rPr lang="en-US" sz="2000" dirty="0">
                <a:solidFill>
                  <a:schemeClr val="dk1"/>
                </a:solidFill>
                <a:latin typeface="Lustria"/>
                <a:ea typeface="Lustria"/>
                <a:cs typeface="Lustria"/>
                <a:sym typeface="Lustria"/>
              </a:rPr>
              <a:t>Reduce stress as a priority </a:t>
            </a:r>
          </a:p>
        </p:txBody>
      </p:sp>
    </p:spTree>
    <p:extLst>
      <p:ext uri="{BB962C8B-B14F-4D97-AF65-F5344CB8AC3E}">
        <p14:creationId xmlns:p14="http://schemas.microsoft.com/office/powerpoint/2010/main" val="219326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ctr" anchorCtr="0">
            <a:noAutofit/>
          </a:bodyPr>
          <a:lstStyle/>
          <a:p>
            <a:pPr algn="ctr">
              <a:spcBef>
                <a:spcPts val="0"/>
              </a:spcBef>
              <a:buClr>
                <a:schemeClr val="lt2"/>
              </a:buClr>
              <a:buSzPts val="2700"/>
            </a:pPr>
            <a:r>
              <a:rPr lang="en" sz="3200" dirty="0"/>
              <a:t>What Neural Pathways Does Traditional Discipline Create</a:t>
            </a:r>
            <a:endParaRPr sz="3200" dirty="0"/>
          </a:p>
        </p:txBody>
      </p:sp>
      <p:sp>
        <p:nvSpPr>
          <p:cNvPr id="264" name="Google Shape;264;p40"/>
          <p:cNvSpPr txBox="1">
            <a:spLocks noGrp="1"/>
          </p:cNvSpPr>
          <p:nvPr>
            <p:ph idx="1"/>
          </p:nvPr>
        </p:nvSpPr>
        <p:spPr>
          <a:prstGeom prst="rect">
            <a:avLst/>
          </a:prstGeom>
          <a:noFill/>
          <a:ln>
            <a:noFill/>
          </a:ln>
          <a:effectLst>
            <a:outerShdw blurRad="25400">
              <a:srgbClr val="000000">
                <a:alpha val="45882"/>
              </a:srgbClr>
            </a:outerShdw>
          </a:effectLst>
        </p:spPr>
        <p:txBody>
          <a:bodyPr spcFirstLastPara="1" vert="horz" wrap="square" lIns="91433" tIns="45700" rIns="91433" bIns="45700" rtlCol="0" anchor="t" anchorCtr="0">
            <a:noAutofit/>
          </a:bodyPr>
          <a:lstStyle/>
          <a:p>
            <a:pPr marL="338658" indent="-313259">
              <a:spcBef>
                <a:spcPts val="0"/>
              </a:spcBef>
              <a:spcAft>
                <a:spcPts val="0"/>
              </a:spcAft>
              <a:buSzPts val="1100"/>
              <a:buChar char="◈"/>
            </a:pPr>
            <a:r>
              <a:rPr lang="en" sz="2667" dirty="0"/>
              <a:t>suppress unwanted behavior, require obedience, and control another being. </a:t>
            </a:r>
            <a:endParaRPr sz="2667" dirty="0"/>
          </a:p>
          <a:p>
            <a:pPr marL="338658" indent="-313259">
              <a:spcBef>
                <a:spcPts val="1067"/>
              </a:spcBef>
              <a:spcAft>
                <a:spcPts val="0"/>
              </a:spcAft>
              <a:buSzPts val="1100"/>
              <a:buChar char="◈"/>
            </a:pPr>
            <a:r>
              <a:rPr lang="en" sz="2667" dirty="0"/>
              <a:t>does not teach new behaviors; discipline might teach or reinforce fear while suppressing behavior</a:t>
            </a:r>
            <a:endParaRPr sz="2667" dirty="0"/>
          </a:p>
          <a:p>
            <a:pPr marL="338658" indent="-313259">
              <a:spcBef>
                <a:spcPts val="1067"/>
              </a:spcBef>
              <a:spcAft>
                <a:spcPts val="0"/>
              </a:spcAft>
              <a:buSzPts val="1100"/>
              <a:buChar char="◈"/>
            </a:pPr>
            <a:r>
              <a:rPr lang="en" sz="2667" dirty="0"/>
              <a:t>negative outcomes; “…above and beyond individual, family, and community risk factors, exclusionary school discipline makes a significant contribution in and of itself to a range of negative developmental outcomes.” (Skiba et al., 2014. p. 556).</a:t>
            </a:r>
            <a:endParaRPr sz="2667" dirty="0"/>
          </a:p>
        </p:txBody>
      </p:sp>
      <p:sp>
        <p:nvSpPr>
          <p:cNvPr id="6" name="Rectangle 5">
            <a:extLst>
              <a:ext uri="{FF2B5EF4-FFF2-40B4-BE49-F238E27FC236}">
                <a16:creationId xmlns:a16="http://schemas.microsoft.com/office/drawing/2014/main" id="{C4CF7B86-4B2B-4180-847C-0AA94D5EA584}"/>
              </a:ext>
            </a:extLst>
          </p:cNvPr>
          <p:cNvSpPr/>
          <p:nvPr/>
        </p:nvSpPr>
        <p:spPr>
          <a:xfrm>
            <a:off x="301590" y="1575185"/>
            <a:ext cx="11588820" cy="528281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solidFill>
                  <a:schemeClr val="tx1"/>
                </a:solidFill>
              </a:rPr>
              <a:t>Needs based vs. Compliance Based</a:t>
            </a:r>
          </a:p>
          <a:p>
            <a:pPr algn="ctr"/>
            <a:endParaRPr lang="en-US" sz="3733" dirty="0">
              <a:solidFill>
                <a:schemeClr val="tx1"/>
              </a:solidFill>
            </a:endParaRPr>
          </a:p>
          <a:p>
            <a:pPr algn="ctr"/>
            <a:r>
              <a:rPr lang="en-US" sz="3733" dirty="0">
                <a:solidFill>
                  <a:schemeClr val="tx1"/>
                </a:solidFill>
              </a:rPr>
              <a:t>Rule violation vs. Repair</a:t>
            </a:r>
          </a:p>
        </p:txBody>
      </p:sp>
    </p:spTree>
    <p:extLst>
      <p:ext uri="{BB962C8B-B14F-4D97-AF65-F5344CB8AC3E}">
        <p14:creationId xmlns:p14="http://schemas.microsoft.com/office/powerpoint/2010/main" val="388557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8229600" cy="1143000"/>
          </a:xfrm>
        </p:spPr>
        <p:txBody>
          <a:bodyPr>
            <a:normAutofit/>
          </a:bodyPr>
          <a:lstStyle/>
          <a:p>
            <a:r>
              <a:rPr lang="en-US" sz="4000" b="1" dirty="0">
                <a:latin typeface="Palatino Linotype" pitchFamily="18" charset="0"/>
              </a:rPr>
              <a:t>Shifting Mindset to Shift Practices</a:t>
            </a:r>
          </a:p>
        </p:txBody>
      </p:sp>
      <p:sp>
        <p:nvSpPr>
          <p:cNvPr id="3" name="Text Placeholder 2"/>
          <p:cNvSpPr>
            <a:spLocks noGrp="1"/>
          </p:cNvSpPr>
          <p:nvPr>
            <p:ph type="body" idx="1"/>
          </p:nvPr>
        </p:nvSpPr>
        <p:spPr>
          <a:xfrm>
            <a:off x="2286000" y="1219203"/>
            <a:ext cx="3657600" cy="346249"/>
          </a:xfrm>
        </p:spPr>
        <p:txBody>
          <a:bodyPr>
            <a:normAutofit fontScale="92500" lnSpcReduction="20000"/>
          </a:bodyPr>
          <a:lstStyle/>
          <a:p>
            <a:r>
              <a:rPr lang="en-US" dirty="0">
                <a:solidFill>
                  <a:schemeClr val="tx1"/>
                </a:solidFill>
                <a:latin typeface="Palatino Linotype" pitchFamily="18" charset="0"/>
              </a:rPr>
              <a:t>Uninformed view</a:t>
            </a:r>
          </a:p>
        </p:txBody>
      </p:sp>
      <p:sp>
        <p:nvSpPr>
          <p:cNvPr id="4" name="Content Placeholder 3"/>
          <p:cNvSpPr>
            <a:spLocks noGrp="1"/>
          </p:cNvSpPr>
          <p:nvPr>
            <p:ph sz="half" idx="2"/>
          </p:nvPr>
        </p:nvSpPr>
        <p:spPr>
          <a:xfrm>
            <a:off x="1828800" y="1524000"/>
            <a:ext cx="4114800" cy="5029200"/>
          </a:xfrm>
        </p:spPr>
        <p:txBody>
          <a:bodyPr>
            <a:normAutofit lnSpcReduction="10000"/>
          </a:bodyPr>
          <a:lstStyle/>
          <a:p>
            <a:r>
              <a:rPr lang="en-US" sz="1800" dirty="0">
                <a:latin typeface="Palatino Linotype" pitchFamily="18" charset="0"/>
              </a:rPr>
              <a:t>Anger management problems</a:t>
            </a:r>
          </a:p>
          <a:p>
            <a:r>
              <a:rPr lang="en-US" sz="1800" dirty="0">
                <a:latin typeface="Palatino Linotype" pitchFamily="18" charset="0"/>
              </a:rPr>
              <a:t>May have ADHD</a:t>
            </a:r>
          </a:p>
          <a:p>
            <a:r>
              <a:rPr lang="en-US" sz="1800" i="1" dirty="0">
                <a:latin typeface="Palatino Linotype" pitchFamily="18" charset="0"/>
              </a:rPr>
              <a:t>Choosing </a:t>
            </a:r>
            <a:r>
              <a:rPr lang="en-US" sz="1800" dirty="0">
                <a:latin typeface="Palatino Linotype" pitchFamily="18" charset="0"/>
              </a:rPr>
              <a:t>to act out &amp; disrupt classroom (e.g., disrespectful or manipulative)</a:t>
            </a:r>
          </a:p>
          <a:p>
            <a:r>
              <a:rPr lang="en-US" sz="1800" dirty="0">
                <a:latin typeface="Palatino Linotype" pitchFamily="18" charset="0"/>
              </a:rPr>
              <a:t>Uncontrollable, destructive</a:t>
            </a:r>
          </a:p>
          <a:p>
            <a:r>
              <a:rPr lang="en-US" sz="1800" dirty="0">
                <a:latin typeface="Palatino Linotype" pitchFamily="18" charset="0"/>
              </a:rPr>
              <a:t>Non-responsive</a:t>
            </a:r>
          </a:p>
          <a:p>
            <a:pPr>
              <a:buNone/>
            </a:pPr>
            <a:endParaRPr lang="en-US" sz="1800" dirty="0">
              <a:latin typeface="Palatino Linotype" pitchFamily="18" charset="0"/>
            </a:endParaRPr>
          </a:p>
          <a:p>
            <a:pPr>
              <a:buNone/>
            </a:pPr>
            <a:endParaRPr lang="en-US" sz="1800" dirty="0">
              <a:latin typeface="Palatino Linotype" pitchFamily="18" charset="0"/>
            </a:endParaRPr>
          </a:p>
          <a:p>
            <a:pPr>
              <a:buNone/>
            </a:pPr>
            <a:r>
              <a:rPr lang="en-US" sz="1800" dirty="0">
                <a:latin typeface="Palatino Linotype" pitchFamily="18" charset="0"/>
              </a:rPr>
              <a:t>      </a:t>
            </a:r>
            <a:r>
              <a:rPr lang="en-US" sz="2000" b="1" dirty="0">
                <a:latin typeface="Palatino Linotype" pitchFamily="18" charset="0"/>
              </a:rPr>
              <a:t>Uninformed response</a:t>
            </a:r>
          </a:p>
          <a:p>
            <a:r>
              <a:rPr lang="en-US" sz="1800" dirty="0">
                <a:latin typeface="Palatino Linotype" pitchFamily="18" charset="0"/>
              </a:rPr>
              <a:t>Student needs consequences to correct behavior or maybe an ADHD evaluation</a:t>
            </a:r>
          </a:p>
          <a:p>
            <a:pPr marL="281770" lvl="1" indent="-281770">
              <a:buNone/>
            </a:pPr>
            <a:endParaRPr lang="en-US" sz="1000" dirty="0"/>
          </a:p>
          <a:p>
            <a:pPr marL="281770" lvl="1" indent="-281770">
              <a:buNone/>
            </a:pPr>
            <a:endParaRPr lang="en-US" sz="1800" dirty="0">
              <a:solidFill>
                <a:schemeClr val="bg2">
                  <a:lumMod val="50000"/>
                </a:schemeClr>
              </a:solidFill>
            </a:endParaRPr>
          </a:p>
          <a:p>
            <a:pPr marL="281770" lvl="1" indent="-281770">
              <a:buNone/>
            </a:pPr>
            <a:r>
              <a:rPr lang="en-US" sz="1000" dirty="0"/>
              <a:t>WI Department of Public Instruction Trauma-Sensitive Schools Resources</a:t>
            </a:r>
            <a:br>
              <a:rPr lang="en-US" sz="1000" dirty="0"/>
            </a:br>
            <a:r>
              <a:rPr lang="en-US" sz="1000" dirty="0">
                <a:hlinkClick r:id="rId3"/>
              </a:rPr>
              <a:t>http://sspw.dpi.wi.gov/sspw_mhtrauma</a:t>
            </a:r>
            <a:r>
              <a:rPr lang="en-US" sz="1000" dirty="0"/>
              <a:t> Adapted from Daniel &amp; Zarling (2012)</a:t>
            </a:r>
          </a:p>
        </p:txBody>
      </p:sp>
      <p:sp>
        <p:nvSpPr>
          <p:cNvPr id="5" name="Text Placeholder 4"/>
          <p:cNvSpPr>
            <a:spLocks noGrp="1"/>
          </p:cNvSpPr>
          <p:nvPr>
            <p:ph type="body" sz="quarter" idx="3"/>
          </p:nvPr>
        </p:nvSpPr>
        <p:spPr>
          <a:xfrm>
            <a:off x="6629402" y="1219203"/>
            <a:ext cx="3583619" cy="346249"/>
          </a:xfrm>
        </p:spPr>
        <p:txBody>
          <a:bodyPr>
            <a:normAutofit fontScale="92500" lnSpcReduction="20000"/>
          </a:bodyPr>
          <a:lstStyle/>
          <a:p>
            <a:r>
              <a:rPr lang="en-US" dirty="0">
                <a:solidFill>
                  <a:schemeClr val="tx1"/>
                </a:solidFill>
                <a:latin typeface="Palatino Linotype" pitchFamily="18" charset="0"/>
              </a:rPr>
              <a:t>Trauma-informed view</a:t>
            </a:r>
          </a:p>
        </p:txBody>
      </p:sp>
      <p:sp>
        <p:nvSpPr>
          <p:cNvPr id="6" name="Content Placeholder 5"/>
          <p:cNvSpPr>
            <a:spLocks noGrp="1"/>
          </p:cNvSpPr>
          <p:nvPr>
            <p:ph sz="quarter" idx="4"/>
          </p:nvPr>
        </p:nvSpPr>
        <p:spPr>
          <a:xfrm>
            <a:off x="6096000" y="1524000"/>
            <a:ext cx="4117974" cy="4636654"/>
          </a:xfrm>
        </p:spPr>
        <p:txBody>
          <a:bodyPr/>
          <a:lstStyle/>
          <a:p>
            <a:r>
              <a:rPr lang="en-US" sz="1800" dirty="0">
                <a:latin typeface="Palatino Linotype" pitchFamily="18" charset="0"/>
              </a:rPr>
              <a:t>Maladaptive responses (in school setting)</a:t>
            </a:r>
          </a:p>
          <a:p>
            <a:r>
              <a:rPr lang="en-US" sz="1800" dirty="0">
                <a:latin typeface="Palatino Linotype" pitchFamily="18" charset="0"/>
              </a:rPr>
              <a:t>Seeking to get needs met</a:t>
            </a:r>
          </a:p>
          <a:p>
            <a:r>
              <a:rPr lang="en-US" sz="1800" dirty="0">
                <a:latin typeface="Palatino Linotype" pitchFamily="18" charset="0"/>
              </a:rPr>
              <a:t>Difficulty regulating emotions</a:t>
            </a:r>
          </a:p>
          <a:p>
            <a:r>
              <a:rPr lang="en-US" sz="1800" dirty="0">
                <a:latin typeface="Palatino Linotype" pitchFamily="18" charset="0"/>
              </a:rPr>
              <a:t>Lacking necessary skills</a:t>
            </a:r>
          </a:p>
          <a:p>
            <a:r>
              <a:rPr lang="en-US" sz="1800" dirty="0">
                <a:latin typeface="Palatino Linotype" pitchFamily="18" charset="0"/>
              </a:rPr>
              <a:t>Negative view of world                    (e.g., adults cannot be trusted)</a:t>
            </a:r>
          </a:p>
          <a:p>
            <a:r>
              <a:rPr lang="en-US" sz="1800" dirty="0">
                <a:latin typeface="Palatino Linotype" pitchFamily="18" charset="0"/>
              </a:rPr>
              <a:t>Trauma response was triggered</a:t>
            </a:r>
          </a:p>
          <a:p>
            <a:endParaRPr lang="en-US" sz="2000" dirty="0">
              <a:latin typeface="Palatino Linotype" pitchFamily="18" charset="0"/>
            </a:endParaRPr>
          </a:p>
          <a:p>
            <a:pPr>
              <a:buNone/>
            </a:pPr>
            <a:r>
              <a:rPr lang="en-US" sz="1800" dirty="0">
                <a:latin typeface="Palatino Linotype" pitchFamily="18" charset="0"/>
              </a:rPr>
              <a:t>        </a:t>
            </a:r>
            <a:r>
              <a:rPr lang="en-US" sz="2000" b="1" dirty="0">
                <a:latin typeface="Palatino Linotype" pitchFamily="18" charset="0"/>
              </a:rPr>
              <a:t>Trauma-informed response</a:t>
            </a:r>
          </a:p>
          <a:p>
            <a:r>
              <a:rPr lang="en-US" sz="1800" dirty="0">
                <a:latin typeface="Palatino Linotype" pitchFamily="18" charset="0"/>
              </a:rPr>
              <a:t>Student needs to learn skills to regulate emotions &amp; we need to provide support</a:t>
            </a:r>
          </a:p>
        </p:txBody>
      </p:sp>
    </p:spTree>
    <p:extLst>
      <p:ext uri="{BB962C8B-B14F-4D97-AF65-F5344CB8AC3E}">
        <p14:creationId xmlns:p14="http://schemas.microsoft.com/office/powerpoint/2010/main" val="265268306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Reframing Motivation and Behavior</a:t>
            </a:r>
          </a:p>
        </p:txBody>
      </p:sp>
      <p:sp>
        <p:nvSpPr>
          <p:cNvPr id="3" name="Text Placeholder 2"/>
          <p:cNvSpPr>
            <a:spLocks noGrp="1"/>
          </p:cNvSpPr>
          <p:nvPr>
            <p:ph idx="1"/>
          </p:nvPr>
        </p:nvSpPr>
        <p:spPr/>
        <p:txBody>
          <a:bodyPr/>
          <a:lstStyle/>
          <a:p>
            <a:pPr marL="186262" indent="0">
              <a:buNone/>
            </a:pPr>
            <a:endParaRPr lang="en-US" dirty="0"/>
          </a:p>
        </p:txBody>
      </p:sp>
      <p:graphicFrame>
        <p:nvGraphicFramePr>
          <p:cNvPr id="4" name="Diagram 3"/>
          <p:cNvGraphicFramePr/>
          <p:nvPr>
            <p:extLst/>
          </p:nvPr>
        </p:nvGraphicFramePr>
        <p:xfrm>
          <a:off x="2079059" y="1886552"/>
          <a:ext cx="9034915" cy="4303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387066" y="1963554"/>
            <a:ext cx="6391175" cy="911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Seeking Safety</a:t>
            </a:r>
            <a:endParaRPr lang="en-US" sz="2400" dirty="0"/>
          </a:p>
        </p:txBody>
      </p:sp>
      <p:sp>
        <p:nvSpPr>
          <p:cNvPr id="6" name="Rectangle 5"/>
          <p:cNvSpPr/>
          <p:nvPr/>
        </p:nvSpPr>
        <p:spPr>
          <a:xfrm>
            <a:off x="2605238" y="3471510"/>
            <a:ext cx="6173001" cy="859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Avoiding Danger</a:t>
            </a:r>
            <a:endParaRPr lang="en-US" sz="2400" dirty="0"/>
          </a:p>
        </p:txBody>
      </p:sp>
      <p:sp>
        <p:nvSpPr>
          <p:cNvPr id="7" name="Rectangle 6"/>
          <p:cNvSpPr/>
          <p:nvPr/>
        </p:nvSpPr>
        <p:spPr>
          <a:xfrm>
            <a:off x="2387065" y="4812630"/>
            <a:ext cx="6853187" cy="1001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dirty="0"/>
              <a:t>…and feeling behind the behavior</a:t>
            </a:r>
            <a:endParaRPr lang="en-US" sz="2400" dirty="0"/>
          </a:p>
        </p:txBody>
      </p:sp>
    </p:spTree>
    <p:extLst>
      <p:ext uri="{BB962C8B-B14F-4D97-AF65-F5344CB8AC3E}">
        <p14:creationId xmlns:p14="http://schemas.microsoft.com/office/powerpoint/2010/main" val="330557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2"/>
          <p:cNvSpPr txBox="1">
            <a:spLocks noGrp="1"/>
          </p:cNvSpPr>
          <p:nvPr>
            <p:ph type="title"/>
          </p:nvPr>
        </p:nvSpPr>
        <p:spPr>
          <a:xfrm>
            <a:off x="646111" y="452718"/>
            <a:ext cx="94047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4200"/>
              <a:buFont typeface="Century Gothic"/>
              <a:buNone/>
            </a:pPr>
            <a:r>
              <a:rPr lang="en-US" sz="4200" b="0" i="0" u="none" strike="noStrike" cap="none" dirty="0">
                <a:latin typeface="Century Gothic"/>
                <a:ea typeface="Century Gothic"/>
                <a:cs typeface="Century Gothic"/>
                <a:sym typeface="Century Gothic"/>
              </a:rPr>
              <a:t>Social Discipline Window</a:t>
            </a:r>
            <a:endParaRPr sz="4200" b="0" i="0" u="none" strike="noStrike" cap="none" dirty="0">
              <a:latin typeface="Century Gothic"/>
              <a:ea typeface="Century Gothic"/>
              <a:cs typeface="Century Gothic"/>
              <a:sym typeface="Century Gothic"/>
            </a:endParaRPr>
          </a:p>
        </p:txBody>
      </p:sp>
      <p:pic>
        <p:nvPicPr>
          <p:cNvPr id="484" name="Google Shape;484;p52" descr="Social Discipline Window"/>
          <p:cNvPicPr preferRelativeResize="0">
            <a:picLocks noGrp="1"/>
          </p:cNvPicPr>
          <p:nvPr>
            <p:ph idx="1"/>
          </p:nvPr>
        </p:nvPicPr>
        <p:blipFill rotWithShape="1">
          <a:blip r:embed="rId3">
            <a:alphaModFix/>
          </a:blip>
          <a:srcRect/>
          <a:stretch/>
        </p:blipFill>
        <p:spPr>
          <a:xfrm>
            <a:off x="1240918" y="1760264"/>
            <a:ext cx="8215086" cy="4648200"/>
          </a:xfrm>
          <a:prstGeom prst="rect">
            <a:avLst/>
          </a:prstGeom>
          <a:solidFill>
            <a:schemeClr val="bg1"/>
          </a:solidFill>
          <a:ln>
            <a:noFill/>
          </a:ln>
        </p:spPr>
      </p:pic>
      <p:sp>
        <p:nvSpPr>
          <p:cNvPr id="489" name="Google Shape;489;p52"/>
          <p:cNvSpPr txBox="1">
            <a:spLocks noGrp="1"/>
          </p:cNvSpPr>
          <p:nvPr>
            <p:ph type="ftr" sz="quarter" idx="11"/>
          </p:nvPr>
        </p:nvSpPr>
        <p:spPr>
          <a:xfrm rot="5400000">
            <a:off x="8951571" y="3225300"/>
            <a:ext cx="3859800" cy="304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sz="1100" b="0" i="0" u="none" strike="noStrike" cap="none" dirty="0" err="1">
                <a:solidFill>
                  <a:schemeClr val="lt1"/>
                </a:solidFill>
                <a:latin typeface="Century Gothic"/>
                <a:ea typeface="Century Gothic"/>
                <a:cs typeface="Century Gothic"/>
                <a:sym typeface="Century Gothic"/>
              </a:rPr>
              <a:t>Wachtell</a:t>
            </a:r>
            <a:r>
              <a:rPr lang="en-US" sz="1100" b="0" i="0" u="none" strike="noStrike" cap="none" dirty="0">
                <a:solidFill>
                  <a:schemeClr val="lt1"/>
                </a:solidFill>
                <a:latin typeface="Century Gothic"/>
                <a:ea typeface="Century Gothic"/>
                <a:cs typeface="Century Gothic"/>
                <a:sym typeface="Century Gothic"/>
              </a:rPr>
              <a:t> &amp; Costello (2009).  The </a:t>
            </a:r>
            <a:r>
              <a:rPr lang="en-US" sz="1100" b="0" i="0" u="none" strike="noStrike" cap="none" dirty="0" err="1">
                <a:solidFill>
                  <a:schemeClr val="lt1"/>
                </a:solidFill>
                <a:latin typeface="Century Gothic"/>
                <a:ea typeface="Century Gothic"/>
                <a:cs typeface="Century Gothic"/>
                <a:sym typeface="Century Gothic"/>
              </a:rPr>
              <a:t>REstorative</a:t>
            </a:r>
            <a:r>
              <a:rPr lang="en-US" sz="1100" b="0" i="0" u="none" strike="noStrike" cap="none" dirty="0">
                <a:solidFill>
                  <a:schemeClr val="lt1"/>
                </a:solidFill>
                <a:latin typeface="Century Gothic"/>
                <a:ea typeface="Century Gothic"/>
                <a:cs typeface="Century Gothic"/>
                <a:sym typeface="Century Gothic"/>
              </a:rPr>
              <a:t> Practices Handbook, International Institute for Restorative Practices, pg. 60</a:t>
            </a:r>
            <a:endParaRPr sz="1100" b="0" i="0" u="none" strike="noStrike" cap="none" dirty="0">
              <a:solidFill>
                <a:schemeClr val="lt1"/>
              </a:solidFill>
              <a:latin typeface="Century Gothic"/>
              <a:ea typeface="Century Gothic"/>
              <a:cs typeface="Century Gothic"/>
              <a:sym typeface="Century Gothic"/>
            </a:endParaRPr>
          </a:p>
        </p:txBody>
      </p:sp>
      <p:sp>
        <p:nvSpPr>
          <p:cNvPr id="485" name="Google Shape;485;p52"/>
          <p:cNvSpPr/>
          <p:nvPr/>
        </p:nvSpPr>
        <p:spPr>
          <a:xfrm>
            <a:off x="2286468" y="2421358"/>
            <a:ext cx="2678460" cy="9144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Activates defense</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Deactivates attachment</a:t>
            </a:r>
            <a:endParaRPr sz="1800" b="1" i="0" u="none" strike="noStrike" cap="none" dirty="0">
              <a:latin typeface="Century Gothic"/>
              <a:ea typeface="Century Gothic"/>
              <a:cs typeface="Century Gothic"/>
              <a:sym typeface="Century Gothic"/>
            </a:endParaRPr>
          </a:p>
        </p:txBody>
      </p:sp>
      <p:sp>
        <p:nvSpPr>
          <p:cNvPr id="486" name="Google Shape;486;p52"/>
          <p:cNvSpPr/>
          <p:nvPr/>
        </p:nvSpPr>
        <p:spPr>
          <a:xfrm>
            <a:off x="2227118" y="4461532"/>
            <a:ext cx="2797160" cy="1226234"/>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latin typeface="Century Gothic"/>
                <a:ea typeface="Century Gothic"/>
                <a:cs typeface="Century Gothic"/>
                <a:sym typeface="Century Gothic"/>
              </a:rPr>
              <a:t>reenactment</a:t>
            </a:r>
            <a:endParaRPr sz="1800" b="1" i="0" u="none" strike="noStrike" cap="none" dirty="0">
              <a:latin typeface="Century Gothic"/>
              <a:ea typeface="Century Gothic"/>
              <a:cs typeface="Century Gothic"/>
              <a:sym typeface="Century Gothic"/>
            </a:endParaRPr>
          </a:p>
        </p:txBody>
      </p:sp>
      <p:sp>
        <p:nvSpPr>
          <p:cNvPr id="487" name="Google Shape;487;p52"/>
          <p:cNvSpPr/>
          <p:nvPr/>
        </p:nvSpPr>
        <p:spPr>
          <a:xfrm>
            <a:off x="5665076" y="4461532"/>
            <a:ext cx="2880096" cy="10668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entury Gothic"/>
                <a:ea typeface="Century Gothic"/>
                <a:cs typeface="Century Gothic"/>
                <a:sym typeface="Century Gothic"/>
              </a:rPr>
              <a:t>Disempower</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latin typeface="Century Gothic"/>
                <a:ea typeface="Century Gothic"/>
                <a:cs typeface="Century Gothic"/>
                <a:sym typeface="Century Gothic"/>
              </a:rPr>
              <a:t>Poor self-concept</a:t>
            </a:r>
            <a:endParaRPr sz="2000" b="1" i="0" u="none" strike="noStrike" cap="none" dirty="0">
              <a:latin typeface="Century Gothic"/>
              <a:ea typeface="Century Gothic"/>
              <a:cs typeface="Century Gothic"/>
              <a:sym typeface="Century Gothic"/>
            </a:endParaRPr>
          </a:p>
        </p:txBody>
      </p:sp>
      <p:sp>
        <p:nvSpPr>
          <p:cNvPr id="488" name="Google Shape;488;p52"/>
          <p:cNvSpPr/>
          <p:nvPr/>
        </p:nvSpPr>
        <p:spPr>
          <a:xfrm>
            <a:off x="5559735" y="2362200"/>
            <a:ext cx="3090779" cy="1066800"/>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Empower</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Relationship</a:t>
            </a:r>
            <a:endParaRPr sz="1400" b="1"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attachment</a:t>
            </a:r>
            <a:endParaRPr sz="1800" b="1" i="0" u="none" strike="noStrike" cap="none" dirty="0">
              <a:latin typeface="Century Gothic"/>
              <a:ea typeface="Century Gothic"/>
              <a:cs typeface="Century Gothic"/>
              <a:sym typeface="Century Gothic"/>
            </a:endParaRPr>
          </a:p>
        </p:txBody>
      </p:sp>
    </p:spTree>
    <p:extLst>
      <p:ext uri="{BB962C8B-B14F-4D97-AF65-F5344CB8AC3E}">
        <p14:creationId xmlns:p14="http://schemas.microsoft.com/office/powerpoint/2010/main" val="6791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p:tgtEl>
                                          <p:spTgt spid="48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 calcmode="lin" valueType="num">
                                      <p:cBhvr additive="base">
                                        <p:cTn id="12" dur="500"/>
                                        <p:tgtEl>
                                          <p:spTgt spid="48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87"/>
                                        </p:tgtEl>
                                        <p:attrNameLst>
                                          <p:attrName>style.visibility</p:attrName>
                                        </p:attrNameLst>
                                      </p:cBhvr>
                                      <p:to>
                                        <p:strVal val="visible"/>
                                      </p:to>
                                    </p:set>
                                    <p:anim calcmode="lin" valueType="num">
                                      <p:cBhvr additive="base">
                                        <p:cTn id="17" dur="500"/>
                                        <p:tgtEl>
                                          <p:spTgt spid="48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88"/>
                                        </p:tgtEl>
                                        <p:attrNameLst>
                                          <p:attrName>style.visibility</p:attrName>
                                        </p:attrNameLst>
                                      </p:cBhvr>
                                      <p:to>
                                        <p:strVal val="visible"/>
                                      </p:to>
                                    </p:set>
                                    <p:anim calcmode="lin" valueType="num">
                                      <p:cBhvr additive="base">
                                        <p:cTn id="22" dur="500"/>
                                        <p:tgtEl>
                                          <p:spTgt spid="48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about the consequences?</a:t>
            </a:r>
          </a:p>
        </p:txBody>
      </p:sp>
      <p:sp>
        <p:nvSpPr>
          <p:cNvPr id="3" name="Content Placeholder 2"/>
          <p:cNvSpPr>
            <a:spLocks noGrp="1"/>
          </p:cNvSpPr>
          <p:nvPr>
            <p:ph idx="1"/>
          </p:nvPr>
        </p:nvSpPr>
        <p:spPr/>
        <p:txBody>
          <a:bodyPr>
            <a:normAutofit/>
          </a:bodyPr>
          <a:lstStyle/>
          <a:p>
            <a:r>
              <a:rPr lang="en-US" sz="3200" dirty="0"/>
              <a:t>Context of caring relationships</a:t>
            </a:r>
          </a:p>
          <a:p>
            <a:r>
              <a:rPr lang="en-US" sz="3200" dirty="0"/>
              <a:t>Focus on repair vs. rule violation</a:t>
            </a:r>
          </a:p>
          <a:p>
            <a:r>
              <a:rPr lang="en-US" sz="3200" dirty="0"/>
              <a:t>Accountability and mastery</a:t>
            </a:r>
          </a:p>
          <a:p>
            <a:r>
              <a:rPr lang="en-US" sz="3200" dirty="0"/>
              <a:t>Membership vs. exclusion</a:t>
            </a:r>
          </a:p>
        </p:txBody>
      </p:sp>
    </p:spTree>
    <p:extLst>
      <p:ext uri="{BB962C8B-B14F-4D97-AF65-F5344CB8AC3E}">
        <p14:creationId xmlns:p14="http://schemas.microsoft.com/office/powerpoint/2010/main" val="378335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Crisis</a:t>
            </a:r>
          </a:p>
        </p:txBody>
      </p:sp>
      <p:sp>
        <p:nvSpPr>
          <p:cNvPr id="3" name="Content Placeholder 2"/>
          <p:cNvSpPr>
            <a:spLocks noGrp="1"/>
          </p:cNvSpPr>
          <p:nvPr>
            <p:ph idx="1"/>
          </p:nvPr>
        </p:nvSpPr>
        <p:spPr/>
        <p:txBody>
          <a:bodyPr>
            <a:normAutofit/>
          </a:bodyPr>
          <a:lstStyle/>
          <a:p>
            <a:r>
              <a:rPr lang="en-US" dirty="0"/>
              <a:t>AIDS</a:t>
            </a:r>
          </a:p>
          <a:p>
            <a:r>
              <a:rPr lang="en-US" dirty="0"/>
              <a:t>Obesity</a:t>
            </a:r>
          </a:p>
          <a:p>
            <a:r>
              <a:rPr lang="en-US" dirty="0"/>
              <a:t>Domestic Violence</a:t>
            </a:r>
          </a:p>
          <a:p>
            <a:r>
              <a:rPr lang="en-US" dirty="0"/>
              <a:t>COVID-19</a:t>
            </a:r>
          </a:p>
          <a:p>
            <a:r>
              <a:rPr lang="en-US" dirty="0"/>
              <a:t>Developmental Trauma</a:t>
            </a:r>
          </a:p>
          <a:p>
            <a:r>
              <a:rPr lang="en-US" dirty="0"/>
              <a:t>More…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8127"/>
            <a:ext cx="35052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8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but essential</a:t>
            </a:r>
          </a:p>
        </p:txBody>
      </p:sp>
      <p:sp>
        <p:nvSpPr>
          <p:cNvPr id="3" name="Content Placeholder 2"/>
          <p:cNvSpPr>
            <a:spLocks noGrp="1"/>
          </p:cNvSpPr>
          <p:nvPr>
            <p:ph idx="1"/>
          </p:nvPr>
        </p:nvSpPr>
        <p:spPr/>
        <p:txBody>
          <a:bodyPr/>
          <a:lstStyle/>
          <a:p>
            <a:r>
              <a:rPr lang="en-US" dirty="0"/>
              <a:t>Neural Networks</a:t>
            </a:r>
          </a:p>
          <a:p>
            <a:r>
              <a:rPr lang="en-US" dirty="0"/>
              <a:t>Slow it Down</a:t>
            </a:r>
          </a:p>
          <a:p>
            <a:r>
              <a:rPr lang="en-US" dirty="0"/>
              <a:t>Repetition</a:t>
            </a:r>
          </a:p>
          <a:p>
            <a:r>
              <a:rPr lang="en-US" dirty="0"/>
              <a:t>Dosing</a:t>
            </a:r>
          </a:p>
          <a:p>
            <a:r>
              <a:rPr lang="en-US" dirty="0"/>
              <a:t>Contextual teaching and learning</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21204"/>
            <a:ext cx="11176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21138092">
            <a:off x="2654106" y="2371392"/>
            <a:ext cx="3286079" cy="77288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Neural  networks</a:t>
            </a:r>
          </a:p>
        </p:txBody>
      </p:sp>
      <p:sp>
        <p:nvSpPr>
          <p:cNvPr id="5" name="Oval 4"/>
          <p:cNvSpPr/>
          <p:nvPr/>
        </p:nvSpPr>
        <p:spPr>
          <a:xfrm rot="21106000">
            <a:off x="2279322" y="3111547"/>
            <a:ext cx="4035643" cy="82972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Slow it down</a:t>
            </a:r>
            <a:endParaRPr lang="en-US" b="1" dirty="0">
              <a:solidFill>
                <a:schemeClr val="tx1"/>
              </a:solidFill>
            </a:endParaRPr>
          </a:p>
        </p:txBody>
      </p:sp>
      <p:sp>
        <p:nvSpPr>
          <p:cNvPr id="6" name="Oval 5"/>
          <p:cNvSpPr/>
          <p:nvPr/>
        </p:nvSpPr>
        <p:spPr>
          <a:xfrm rot="21028055">
            <a:off x="4064001" y="3931449"/>
            <a:ext cx="3759199" cy="109775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Repetition</a:t>
            </a:r>
            <a:endParaRPr lang="en-US" b="1" dirty="0">
              <a:solidFill>
                <a:schemeClr val="tx1"/>
              </a:solidFill>
            </a:endParaRPr>
          </a:p>
        </p:txBody>
      </p:sp>
      <p:sp>
        <p:nvSpPr>
          <p:cNvPr id="7" name="Oval 6"/>
          <p:cNvSpPr/>
          <p:nvPr/>
        </p:nvSpPr>
        <p:spPr>
          <a:xfrm rot="21318798">
            <a:off x="8041562" y="4543257"/>
            <a:ext cx="3489781" cy="1387077"/>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Dosing</a:t>
            </a:r>
            <a:endParaRPr lang="en-US" b="1" dirty="0">
              <a:solidFill>
                <a:schemeClr val="tx1"/>
              </a:solidFill>
            </a:endParaRPr>
          </a:p>
        </p:txBody>
      </p:sp>
      <p:sp>
        <p:nvSpPr>
          <p:cNvPr id="8" name="TextBox 7"/>
          <p:cNvSpPr txBox="1"/>
          <p:nvPr/>
        </p:nvSpPr>
        <p:spPr>
          <a:xfrm>
            <a:off x="812800" y="5241220"/>
            <a:ext cx="3484344" cy="1077218"/>
          </a:xfrm>
          <a:prstGeom prst="rect">
            <a:avLst/>
          </a:prstGeom>
          <a:noFill/>
        </p:spPr>
        <p:txBody>
          <a:bodyPr wrap="square" rtlCol="0">
            <a:spAutoFit/>
          </a:bodyPr>
          <a:lstStyle/>
          <a:p>
            <a:pPr algn="ctr"/>
            <a:r>
              <a:rPr lang="en-US" sz="3200"/>
              <a:t>Contextual opportunities</a:t>
            </a:r>
            <a:endParaRPr lang="en-US" sz="3200" dirty="0"/>
          </a:p>
        </p:txBody>
      </p:sp>
    </p:spTree>
    <p:extLst>
      <p:ext uri="{BB962C8B-B14F-4D97-AF65-F5344CB8AC3E}">
        <p14:creationId xmlns:p14="http://schemas.microsoft.com/office/powerpoint/2010/main" val="195729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8C29-0771-4E09-8DF3-29DDEB49E91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233979D8-3597-4DD0-B272-B2FDA09936EA}"/>
              </a:ext>
            </a:extLst>
          </p:cNvPr>
          <p:cNvPicPr>
            <a:picLocks noChangeAspect="1"/>
          </p:cNvPicPr>
          <p:nvPr/>
        </p:nvPicPr>
        <p:blipFill>
          <a:blip r:embed="rId3"/>
          <a:stretch>
            <a:fillRect/>
          </a:stretch>
        </p:blipFill>
        <p:spPr>
          <a:xfrm>
            <a:off x="961072" y="1580050"/>
            <a:ext cx="10269855" cy="5277950"/>
          </a:xfrm>
          <a:prstGeom prst="rect">
            <a:avLst/>
          </a:prstGeom>
        </p:spPr>
      </p:pic>
    </p:spTree>
    <p:extLst>
      <p:ext uri="{BB962C8B-B14F-4D97-AF65-F5344CB8AC3E}">
        <p14:creationId xmlns:p14="http://schemas.microsoft.com/office/powerpoint/2010/main" val="2899557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D9CB-AB08-46B8-B5C2-4FD3A4753F0E}"/>
              </a:ext>
            </a:extLst>
          </p:cNvPr>
          <p:cNvSpPr>
            <a:spLocks noGrp="1"/>
          </p:cNvSpPr>
          <p:nvPr>
            <p:ph type="title"/>
          </p:nvPr>
        </p:nvSpPr>
        <p:spPr/>
        <p:txBody>
          <a:bodyPr>
            <a:normAutofit/>
          </a:bodyPr>
          <a:lstStyle/>
          <a:p>
            <a:r>
              <a:rPr lang="en-US" dirty="0"/>
              <a:t>Insidious Trauma</a:t>
            </a:r>
            <a:br>
              <a:rPr lang="en-US" dirty="0"/>
            </a:br>
            <a:r>
              <a:rPr lang="en-US" dirty="0"/>
              <a:t>“</a:t>
            </a:r>
            <a:r>
              <a:rPr lang="en-US" i="1" dirty="0"/>
              <a:t>like drops of acid falling on a stone”</a:t>
            </a:r>
            <a:endParaRPr lang="en-US" dirty="0"/>
          </a:p>
        </p:txBody>
      </p:sp>
      <p:pic>
        <p:nvPicPr>
          <p:cNvPr id="7" name="Picture 6">
            <a:extLst>
              <a:ext uri="{FF2B5EF4-FFF2-40B4-BE49-F238E27FC236}">
                <a16:creationId xmlns:a16="http://schemas.microsoft.com/office/drawing/2014/main" id="{2A01068B-C978-4F1F-A210-AD1A3BD20A6B}"/>
              </a:ext>
            </a:extLst>
          </p:cNvPr>
          <p:cNvPicPr>
            <a:picLocks noChangeAspect="1"/>
          </p:cNvPicPr>
          <p:nvPr/>
        </p:nvPicPr>
        <p:blipFill>
          <a:blip r:embed="rId3"/>
          <a:stretch>
            <a:fillRect/>
          </a:stretch>
        </p:blipFill>
        <p:spPr>
          <a:xfrm>
            <a:off x="2518756" y="1860634"/>
            <a:ext cx="7620000" cy="4600401"/>
          </a:xfrm>
          <a:prstGeom prst="rect">
            <a:avLst/>
          </a:prstGeom>
        </p:spPr>
      </p:pic>
      <p:pic>
        <p:nvPicPr>
          <p:cNvPr id="2050" name="Picture 2" descr="Image result for images of boulders that are cracked in half">
            <a:extLst>
              <a:ext uri="{FF2B5EF4-FFF2-40B4-BE49-F238E27FC236}">
                <a16:creationId xmlns:a16="http://schemas.microsoft.com/office/drawing/2014/main" id="{8A92DB47-5B83-4D05-97AF-EC43D82F0026}"/>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8756" y="1860634"/>
            <a:ext cx="7620000" cy="4600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BA62666D-3B9A-49D2-AF52-C61705589DD0}"/>
              </a:ext>
            </a:extLst>
          </p:cNvPr>
          <p:cNvPicPr>
            <a:picLocks noChangeAspect="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328756" y="1860634"/>
            <a:ext cx="1041400" cy="781050"/>
          </a:xfrm>
          <a:prstGeom prst="rect">
            <a:avLst/>
          </a:prstGeom>
          <a:solidFill>
            <a:schemeClr val="accent5">
              <a:lumMod val="50000"/>
            </a:schemeClr>
          </a:solidFill>
          <a:ln>
            <a:noFill/>
          </a:ln>
          <a:extLst/>
        </p:spPr>
      </p:pic>
    </p:spTree>
    <p:extLst>
      <p:ext uri="{BB962C8B-B14F-4D97-AF65-F5344CB8AC3E}">
        <p14:creationId xmlns:p14="http://schemas.microsoft.com/office/powerpoint/2010/main" val="20109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Historical Trauma</a:t>
            </a:r>
          </a:p>
        </p:txBody>
      </p:sp>
      <p:pic>
        <p:nvPicPr>
          <p:cNvPr id="1026" name="Picture 2" descr="http://childhoodtraumarecovery.com/wp-content/uploads/2014/02/images-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1" y="1828801"/>
            <a:ext cx="3700463" cy="4418463"/>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altLang="en-US" dirty="0"/>
              <a:t>10/11/17</a:t>
            </a:r>
          </a:p>
        </p:txBody>
      </p:sp>
    </p:spTree>
    <p:extLst>
      <p:ext uri="{BB962C8B-B14F-4D97-AF65-F5344CB8AC3E}">
        <p14:creationId xmlns:p14="http://schemas.microsoft.com/office/powerpoint/2010/main" val="389567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Social Injury Requires Social Healing</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62375" y="1933575"/>
            <a:ext cx="46672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a16="http://schemas.microsoft.com/office/drawing/2014/main" id="{A7F69239-6096-4EFB-90A2-68104C01A2C0}"/>
              </a:ext>
            </a:extLst>
          </p:cNvPr>
          <p:cNvSpPr>
            <a:spLocks noGrp="1"/>
          </p:cNvSpPr>
          <p:nvPr>
            <p:ph type="ftr" sz="quarter" idx="11"/>
          </p:nvPr>
        </p:nvSpPr>
        <p:spPr/>
        <p:txBody>
          <a:bodyPr/>
          <a:lstStyle/>
          <a:p>
            <a:r>
              <a:rPr lang="en-US"/>
              <a:t>Sandra Bloom, MD.  Creating Sanctuary in School</a:t>
            </a:r>
            <a:endParaRPr lang="en-US" dirty="0"/>
          </a:p>
        </p:txBody>
      </p:sp>
    </p:spTree>
    <p:extLst>
      <p:ext uri="{BB962C8B-B14F-4D97-AF65-F5344CB8AC3E}">
        <p14:creationId xmlns:p14="http://schemas.microsoft.com/office/powerpoint/2010/main" val="4139579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1452</TotalTime>
  <Words>2668</Words>
  <Application>Microsoft Office PowerPoint</Application>
  <PresentationFormat>Widescreen</PresentationFormat>
  <Paragraphs>600</Paragraphs>
  <Slides>61</Slides>
  <Notes>61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61</vt:i4>
      </vt:variant>
    </vt:vector>
  </HeadingPairs>
  <TitlesOfParts>
    <vt:vector size="74" baseType="lpstr">
      <vt:lpstr>ＭＳ Ｐゴシック</vt:lpstr>
      <vt:lpstr>Arial</vt:lpstr>
      <vt:lpstr>Calibri</vt:lpstr>
      <vt:lpstr>Calibri Light</vt:lpstr>
      <vt:lpstr>Calisto MT</vt:lpstr>
      <vt:lpstr>Century Gothic</vt:lpstr>
      <vt:lpstr>Lustria</vt:lpstr>
      <vt:lpstr>Noto Sans Symbols</vt:lpstr>
      <vt:lpstr>Palatino Linotype</vt:lpstr>
      <vt:lpstr>Times New Roman</vt:lpstr>
      <vt:lpstr>Trebuchet MS</vt:lpstr>
      <vt:lpstr>Wingdings</vt:lpstr>
      <vt:lpstr>Office Theme</vt:lpstr>
      <vt:lpstr>Understanding Developmental Trauma </vt:lpstr>
      <vt:lpstr>Webinar Objectives</vt:lpstr>
      <vt:lpstr>Content and Awareness</vt:lpstr>
      <vt:lpstr>Polling Question #1</vt:lpstr>
      <vt:lpstr>Overarching Principle and Progression</vt:lpstr>
      <vt:lpstr>Public Health Crisis</vt:lpstr>
      <vt:lpstr>Insidious Trauma “like drops of acid falling on a stone”</vt:lpstr>
      <vt:lpstr>Historical Trauma</vt:lpstr>
      <vt:lpstr>Social Injury Requires Social Healing</vt:lpstr>
      <vt:lpstr>Four Premises of Trauma Responsive/Informed Schools: </vt:lpstr>
      <vt:lpstr> 1.Stress is contagious…reciprocally  </vt:lpstr>
      <vt:lpstr>PowerPoint Presentation</vt:lpstr>
      <vt:lpstr>2. Stress is a primary mediator of performance… </vt:lpstr>
      <vt:lpstr> 3. When unregulated, stress injures people, groups and organizations </vt:lpstr>
      <vt:lpstr>4. Biases, reduced self-care and blame.</vt:lpstr>
      <vt:lpstr>Consequences of Unregulated Stress</vt:lpstr>
      <vt:lpstr>PowerPoint Presentation</vt:lpstr>
      <vt:lpstr>School Culture</vt:lpstr>
      <vt:lpstr>Upstream Interventions (universal)</vt:lpstr>
      <vt:lpstr>Healing Organizations:  Inviting Humanity into the Work</vt:lpstr>
      <vt:lpstr>Reflective practices</vt:lpstr>
      <vt:lpstr>Change your mindset</vt:lpstr>
      <vt:lpstr>PowerPoint Presentation</vt:lpstr>
      <vt:lpstr>The ACE’s Antidotes</vt:lpstr>
      <vt:lpstr>SEL = Upstream intervention</vt:lpstr>
      <vt:lpstr>Upstream interventions (universal)</vt:lpstr>
      <vt:lpstr>Polling Question #2 </vt:lpstr>
      <vt:lpstr>How do we think about trauma-informed practices within a Multi-tiered Systems of Support (VT MTSS)?</vt:lpstr>
      <vt:lpstr>MTSS Core Features</vt:lpstr>
      <vt:lpstr>Wisconsin DPI   Why use the PBIS framework for trauma-sensitive schools?   The fundamental purpose of PBIS is to make schools more effective &amp; equitable learning environments.                                                                             Rob Horner, Co-Director of the OSEP Technical Assistance Center for PBIS </vt:lpstr>
      <vt:lpstr>The triangle – Academic and social/emotional interventions</vt:lpstr>
      <vt:lpstr>PowerPoint Presentation</vt:lpstr>
      <vt:lpstr>PowerPoint Presentation</vt:lpstr>
      <vt:lpstr>“Trauma is not a story of what happened to you a long time ago, it is what is in your body.”</vt:lpstr>
      <vt:lpstr>PowerPoint Presentation</vt:lpstr>
      <vt:lpstr>Data informed decisions for effective interventions</vt:lpstr>
      <vt:lpstr>PowerPoint Presentation</vt:lpstr>
      <vt:lpstr>PowerPoint Presentation</vt:lpstr>
      <vt:lpstr>Trauma as a virus</vt:lpstr>
      <vt:lpstr>PowerPoint Presentation</vt:lpstr>
      <vt:lpstr>PowerPoint Presentation</vt:lpstr>
      <vt:lpstr>PowerPoint Presentation</vt:lpstr>
      <vt:lpstr>Co-Regulation</vt:lpstr>
      <vt:lpstr>PowerPoint Presentation</vt:lpstr>
      <vt:lpstr>Normative Danger Responses Autonomic Nervous Response System </vt:lpstr>
      <vt:lpstr>PowerPoint Presentation</vt:lpstr>
      <vt:lpstr>PowerPoint Presentation</vt:lpstr>
      <vt:lpstr>PowerPoint Presentation</vt:lpstr>
      <vt:lpstr>Polling question #3  </vt:lpstr>
      <vt:lpstr>Interrupted Sequential Thinking</vt:lpstr>
      <vt:lpstr>PowerPoint Presentation</vt:lpstr>
      <vt:lpstr>Competencies</vt:lpstr>
      <vt:lpstr>Move it!</vt:lpstr>
      <vt:lpstr>PowerPoint Presentation</vt:lpstr>
      <vt:lpstr>What Neural Pathways Does Traditional Discipline Create</vt:lpstr>
      <vt:lpstr>Shifting Mindset to Shift Practices</vt:lpstr>
      <vt:lpstr>Reframing Motivation and Behavior</vt:lpstr>
      <vt:lpstr>Social Discipline Window</vt:lpstr>
      <vt:lpstr>But what about the consequences?</vt:lpstr>
      <vt:lpstr>Simple but essential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 Asam</dc:creator>
  <cp:lastModifiedBy>Kym Asam</cp:lastModifiedBy>
  <cp:revision>113</cp:revision>
  <cp:lastPrinted>2021-03-18T12:01:34Z</cp:lastPrinted>
  <dcterms:created xsi:type="dcterms:W3CDTF">2019-12-08T20:08:02Z</dcterms:created>
  <dcterms:modified xsi:type="dcterms:W3CDTF">2021-03-18T14:02:16Z</dcterms:modified>
</cp:coreProperties>
</file>