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474" r:id="rId2"/>
    <p:sldId id="475" r:id="rId3"/>
    <p:sldId id="257" r:id="rId4"/>
    <p:sldId id="258" r:id="rId5"/>
    <p:sldId id="1545" r:id="rId6"/>
    <p:sldId id="154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10"/>
    <p:restoredTop sz="9582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outlineViewPr>
    <p:cViewPr>
      <p:scale>
        <a:sx n="33" d="100"/>
        <a:sy n="33" d="100"/>
      </p:scale>
      <p:origin x="0" y="-12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566FD-68E4-0E40-8C5C-58A7BD3921B5}" type="datetimeFigureOut">
              <a:rPr lang="en-US" smtClean="0"/>
              <a:t>8/11/20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CA409-AAF5-2042-90F9-703538892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67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Rectangle 7"/>
          <p:cNvSpPr>
            <a:spLocks noGrp="1"/>
          </p:cNvSpPr>
          <p:nvPr>
            <p:ph type="sldNum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1428" tIns="45715" rIns="91428" bIns="45715" anchor="b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  <a:ea typeface="ＭＳ Ｐゴシック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6D0A323B-FE7A-42F0-A232-5827DB6300FA}" type="slidenum">
              <a:rPr lang="en-US" altLang="en-US">
                <a:latin typeface="Times New Roman" charset="0"/>
              </a:rPr>
              <a:t>1</a:t>
            </a:fld>
            <a:endParaRPr lang="en-US" altLang="en-US">
              <a:latin typeface="Times New Roman" charset="0"/>
            </a:endParaRPr>
          </a:p>
        </p:txBody>
      </p:sp>
      <p:sp>
        <p:nvSpPr>
          <p:cNvPr id="144386" name="Rectangle 2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50838" y="704850"/>
            <a:ext cx="6175375" cy="3475038"/>
          </a:xfrm>
          <a:prstGeom prst="rect">
            <a:avLst/>
          </a:prstGeom>
          <a:noFill/>
          <a:ln>
            <a:miter lim="800000"/>
          </a:ln>
        </p:spPr>
      </p:sp>
      <p:sp>
        <p:nvSpPr>
          <p:cNvPr id="144387" name="Rectangle 3"/>
          <p:cNvSpPr>
            <a:spLocks noGrp="1"/>
          </p:cNvSpPr>
          <p:nvPr>
            <p:ph type="body" idx="3"/>
          </p:nvPr>
        </p:nvSpPr>
        <p:spPr>
          <a:xfrm>
            <a:off x="915988" y="4421188"/>
            <a:ext cx="5027612" cy="41719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00282" tIns="50141" rIns="100282" bIns="50141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  <a:ea typeface="ＭＳ Ｐゴシック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r>
              <a:rPr lang="en-US" altLang="en-US">
                <a:latin typeface="Times New Roman" charset="0"/>
              </a:rPr>
              <a:t>Please make sure you have copies of the materials so you and your team can familiarize yourself with them.</a:t>
            </a:r>
          </a:p>
        </p:txBody>
      </p:sp>
    </p:spTree>
    <p:extLst>
      <p:ext uri="{BB962C8B-B14F-4D97-AF65-F5344CB8AC3E}">
        <p14:creationId xmlns:p14="http://schemas.microsoft.com/office/powerpoint/2010/main" val="632560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5CAAC6-9E78-E842-9760-7F77A8ADC3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31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65792F-253F-8849-8029-37D0DD2F365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072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F136A2-9A08-A340-8A42-C3E5B924593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5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F136A2-9A08-A340-8A42-C3E5B924593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729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CA409-AAF5-2042-90F9-703538892C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40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7E86F-FCA3-C246-B114-85EBCF6643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11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CA3FE-96CD-4E45-8AE6-6219839F5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1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C72B-8E78-4849-975A-4F72CC8ED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48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748D4-5048-DF4B-AE1B-C8ECCF11F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09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81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0400" y="6229350"/>
            <a:ext cx="8026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E747-02CF-6E45-9B21-483A77B9CA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5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15600" y="322667"/>
            <a:ext cx="11360800" cy="1214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11296609" y="6217621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0100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5D81FF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324EB-33BE-3E4E-B6D1-702C9B892D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2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4BFF9-0749-104D-B6EB-9B1B5F895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5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D421B-81D4-3649-BC6A-8CF60681E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12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89FEA-0CF8-FB46-8BBB-E38017B01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893E3-D140-2948-86D1-D1FF2A6D0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44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26742-C40F-F048-8A46-593358210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42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F7DEF-3F61-D543-A3E1-9DC684A56C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19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7D9F9-C34C-014D-BA85-520C92518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77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00000">
              <a:srgbClr val="3366FF"/>
            </a:gs>
            <a:gs pos="16000">
              <a:srgbClr val="FFFFFF"/>
            </a:gs>
            <a:gs pos="0">
              <a:schemeClr val="bg1"/>
            </a:gs>
          </a:gsLst>
          <a:lin ang="165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14AEDD79-6012-A842-9289-52368BCAF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18" y="6153150"/>
            <a:ext cx="2499783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9434" y="6251576"/>
            <a:ext cx="22479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399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hyperlink" Target="http://www.pbisvermont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nne.dubie@uvm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905000" y="381000"/>
            <a:ext cx="8305800" cy="52578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2075" tIns="46038" rIns="92075" bIns="46038" rtlCol="0" anchor="t" anchorCtr="0"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>
                <a:solidFill>
                  <a:srgbClr val="006600"/>
                </a:solidFill>
              </a:rPr>
              <a:t>Crisis Prevention Forum and Discussion: Returning to School in the Covid-19 Era</a:t>
            </a:r>
            <a:br>
              <a:rPr lang="en-US" sz="5400" dirty="0"/>
            </a:br>
            <a:endParaRPr lang="en-US" altLang="en-US" sz="5300" b="1" i="1" dirty="0">
              <a:solidFill>
                <a:srgbClr val="006600"/>
              </a:solidFill>
            </a:endParaRPr>
          </a:p>
        </p:txBody>
      </p:sp>
      <p:sp>
        <p:nvSpPr>
          <p:cNvPr id="143362" name="Rectangle 4"/>
          <p:cNvSpPr/>
          <p:nvPr>
            <p:custDataLst>
              <p:tags r:id="rId3"/>
            </p:custDataLst>
          </p:nvPr>
        </p:nvSpPr>
        <p:spPr>
          <a:xfrm>
            <a:off x="1524000" y="0"/>
            <a:ext cx="91440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2075" tIns="46038" rIns="92075" bIns="46038" anchor="b" anchorCtr="0"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hangingPunct="1">
              <a:spcBef>
                <a:spcPct val="0"/>
              </a:spcBef>
              <a:buNone/>
            </a:pPr>
            <a:endParaRPr lang="en-US" altLang="en-US" sz="5000">
              <a:latin typeface="Arial"/>
            </a:endParaRPr>
          </a:p>
        </p:txBody>
      </p:sp>
      <p:pic>
        <p:nvPicPr>
          <p:cNvPr id="143363" name="Picture 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056856" y="2374161"/>
            <a:ext cx="4078288" cy="272245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43364" name="TextBox 1"/>
          <p:cNvSpPr/>
          <p:nvPr>
            <p:custDataLst>
              <p:tags r:id="rId5"/>
            </p:custDataLst>
          </p:nvPr>
        </p:nvSpPr>
        <p:spPr>
          <a:xfrm>
            <a:off x="3390900" y="5326063"/>
            <a:ext cx="5325882" cy="15696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 baseline="0">
                <a:solidFill>
                  <a:schemeClr val="tx1"/>
                </a:solidFill>
                <a:latin typeface="+mn-lt"/>
                <a:ea typeface="ＭＳ Ｐゴシック" pitchFamily="-8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Arial"/>
              </a:rPr>
              <a:t>Presented by the VTPBIS State Team</a:t>
            </a:r>
          </a:p>
          <a:p>
            <a:pPr marL="0" indent="0" algn="ctr" defTabSz="914400" eaLnBrk="1" hangingPunct="1">
              <a:spcBef>
                <a:spcPct val="0"/>
              </a:spcBef>
              <a:buNone/>
            </a:pPr>
            <a:endParaRPr lang="en-US" altLang="en-US" sz="2400" dirty="0">
              <a:latin typeface="Arial"/>
            </a:endParaRPr>
          </a:p>
          <a:p>
            <a:pPr marL="0" indent="0" algn="ctr" defTabSz="91440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Arial"/>
              </a:rPr>
              <a:t>Materials at: </a:t>
            </a:r>
            <a:r>
              <a:rPr lang="en-US" altLang="en-US" sz="2400" dirty="0">
                <a:latin typeface="Arial"/>
                <a:hlinkClick r:id="rId9"/>
              </a:rPr>
              <a:t>www.pbisvermont.org</a:t>
            </a:r>
            <a:endParaRPr lang="en-US" altLang="en-US" sz="2400" dirty="0">
              <a:latin typeface="Arial"/>
            </a:endParaRPr>
          </a:p>
          <a:p>
            <a:pPr marL="0" indent="0" algn="ctr" defTabSz="91440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Arial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733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7797C8-DB1B-0846-B4FB-413340B8D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7687" y="544547"/>
            <a:ext cx="8229600" cy="1143000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Welcome!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D975994-68C8-B442-835B-8E574C07B5E5}"/>
              </a:ext>
            </a:extLst>
          </p:cNvPr>
          <p:cNvSpPr/>
          <p:nvPr/>
        </p:nvSpPr>
        <p:spPr>
          <a:xfrm>
            <a:off x="4753632" y="2131956"/>
            <a:ext cx="2256768" cy="2287644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B26A18-DE08-2242-9AAC-62D56D836D2D}"/>
              </a:ext>
            </a:extLst>
          </p:cNvPr>
          <p:cNvSpPr txBox="1"/>
          <p:nvPr/>
        </p:nvSpPr>
        <p:spPr>
          <a:xfrm>
            <a:off x="5159416" y="2576366"/>
            <a:ext cx="14962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/>
              <a:t>Need help?</a:t>
            </a:r>
          </a:p>
          <a:p>
            <a:pPr algn="ctr"/>
            <a:r>
              <a:rPr lang="en-US" sz="2100" dirty="0"/>
              <a:t>Type into the chat box.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BDCD149-DA2D-564F-9CE3-8EC242D8C47E}"/>
              </a:ext>
            </a:extLst>
          </p:cNvPr>
          <p:cNvSpPr/>
          <p:nvPr/>
        </p:nvSpPr>
        <p:spPr>
          <a:xfrm>
            <a:off x="1921206" y="2208156"/>
            <a:ext cx="2256768" cy="221144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5F0D84-DE76-B14E-AF78-BCA3E2C23C49}"/>
              </a:ext>
            </a:extLst>
          </p:cNvPr>
          <p:cNvSpPr txBox="1"/>
          <p:nvPr/>
        </p:nvSpPr>
        <p:spPr>
          <a:xfrm>
            <a:off x="1967687" y="2617213"/>
            <a:ext cx="22102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/>
              <a:t>You will be </a:t>
            </a:r>
            <a:r>
              <a:rPr lang="en-US" sz="2100" b="1" dirty="0"/>
              <a:t>muted</a:t>
            </a:r>
            <a:r>
              <a:rPr lang="en-US" sz="2100" dirty="0"/>
              <a:t> during this session unless in breakout rooms.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56ADB4E-B95B-F444-8D18-BF41119D1981}"/>
              </a:ext>
            </a:extLst>
          </p:cNvPr>
          <p:cNvSpPr/>
          <p:nvPr/>
        </p:nvSpPr>
        <p:spPr>
          <a:xfrm>
            <a:off x="7586058" y="2131957"/>
            <a:ext cx="2396142" cy="228764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0FB9A7-7B7A-3D4E-A889-9FD70119E065}"/>
              </a:ext>
            </a:extLst>
          </p:cNvPr>
          <p:cNvSpPr txBox="1"/>
          <p:nvPr/>
        </p:nvSpPr>
        <p:spPr>
          <a:xfrm>
            <a:off x="7819172" y="2617213"/>
            <a:ext cx="18200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/>
              <a:t>You </a:t>
            </a:r>
          </a:p>
          <a:p>
            <a:pPr algn="ctr"/>
            <a:r>
              <a:rPr lang="en-US" sz="2100" dirty="0"/>
              <a:t>can show or hide your </a:t>
            </a:r>
            <a:r>
              <a:rPr lang="en-US" sz="2100" b="1" dirty="0"/>
              <a:t>video</a:t>
            </a:r>
            <a:r>
              <a:rPr lang="en-US" sz="2100" dirty="0"/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80826E-089C-0740-89A9-8DF6BE84F838}"/>
              </a:ext>
            </a:extLst>
          </p:cNvPr>
          <p:cNvSpPr/>
          <p:nvPr/>
        </p:nvSpPr>
        <p:spPr>
          <a:xfrm>
            <a:off x="1524001" y="530842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This session will be recorded. </a:t>
            </a:r>
          </a:p>
          <a:p>
            <a:pPr algn="ctr"/>
            <a:r>
              <a:rPr lang="en-US" dirty="0"/>
              <a:t>If you’d like to access the recording, please email </a:t>
            </a:r>
            <a:r>
              <a:rPr lang="en-US" dirty="0">
                <a:hlinkClick r:id="rId3"/>
              </a:rPr>
              <a:t>anne.dubie@uvm.edu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54971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ctrTitle"/>
          </p:nvPr>
        </p:nvSpPr>
        <p:spPr>
          <a:xfrm>
            <a:off x="2209800" y="123569"/>
            <a:ext cx="7772400" cy="93911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bg1">
                    <a:alpha val="83136"/>
                  </a:schemeClr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sz="4000" b="1" dirty="0">
                <a:latin typeface="Calibri" charset="0"/>
                <a:ea typeface="ＭＳ Ｐゴシック" charset="0"/>
                <a:cs typeface="ＭＳ Ｐゴシック" charset="0"/>
              </a:rPr>
              <a:t>Crisis Prevention Forum</a:t>
            </a:r>
          </a:p>
        </p:txBody>
      </p:sp>
      <p:sp>
        <p:nvSpPr>
          <p:cNvPr id="30722" name="Subtitle 1"/>
          <p:cNvSpPr>
            <a:spLocks noGrp="1"/>
          </p:cNvSpPr>
          <p:nvPr>
            <p:ph type="subTitle" idx="1"/>
          </p:nvPr>
        </p:nvSpPr>
        <p:spPr>
          <a:xfrm>
            <a:off x="1746422" y="840260"/>
            <a:ext cx="8835081" cy="5276336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Calibri" charset="0"/>
                <a:ea typeface="ＭＳ Ｐゴシック" charset="0"/>
                <a:cs typeface="ＭＳ Ｐゴシック" charset="0"/>
              </a:rPr>
              <a:t>Welcome,  Purpose and Structure of the Forum</a:t>
            </a:r>
          </a:p>
          <a:p>
            <a:pPr algn="l"/>
            <a:r>
              <a:rPr lang="en-US" sz="2800" dirty="0">
                <a:solidFill>
                  <a:schemeClr val="tx2"/>
                </a:solidFill>
                <a:latin typeface="Calibri" charset="0"/>
                <a:ea typeface="ＭＳ Ｐゴシック" charset="0"/>
                <a:cs typeface="ＭＳ Ｐゴシック" charset="0"/>
              </a:rPr>
              <a:t>      Update on Rule 4500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Calibri" charset="0"/>
                <a:ea typeface="ＭＳ Ｐゴシック" charset="0"/>
                <a:cs typeface="ＭＳ Ｐゴシック" charset="0"/>
              </a:rPr>
              <a:t>Planning to Meet The Needs of Our Most Vulnerable and Challenging Students.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Calibri" charset="0"/>
                <a:ea typeface="ＭＳ Ｐゴシック" charset="0"/>
                <a:cs typeface="ＭＳ Ｐゴシック" charset="0"/>
              </a:rPr>
              <a:t>Breakout  #1: Self Care and Creative Ideas for  Safely Opening Schools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Calibri" charset="0"/>
                <a:ea typeface="ＭＳ Ｐゴシック" charset="0"/>
                <a:cs typeface="ＭＳ Ｐゴシック" charset="0"/>
              </a:rPr>
              <a:t>Presentation: Crisis Response Team Structure Considerations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Calibri" charset="0"/>
                <a:ea typeface="ＭＳ Ｐゴシック" charset="0"/>
                <a:cs typeface="ＭＳ Ｐゴシック" charset="0"/>
              </a:rPr>
              <a:t>Breakout #2: Team Needs-Necessary Conversations, Supports and Changes To Consider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Calibri" charset="0"/>
                <a:ea typeface="ＭＳ Ｐゴシック" charset="0"/>
                <a:cs typeface="ＭＳ Ｐゴシック" charset="0"/>
              </a:rPr>
              <a:t>Wrap Up: Ideas for Future Training and Networking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2"/>
              </a:solidFill>
              <a:latin typeface="Calibri" charset="0"/>
              <a:ea typeface="ＭＳ Ｐゴシック" charset="0"/>
              <a:cs typeface="ＭＳ Ｐゴシック" charset="0"/>
            </a:endParaRPr>
          </a:p>
          <a:p>
            <a:pPr algn="l"/>
            <a:endParaRPr lang="en-US" sz="2800" dirty="0">
              <a:solidFill>
                <a:schemeClr val="tx2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793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Calibri" charset="0"/>
                <a:ea typeface="ＭＳ Ｐゴシック" charset="0"/>
                <a:cs typeface="ＭＳ Ｐゴシック" charset="0"/>
              </a:rPr>
              <a:t>Breakout Tasks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763"/>
              </a:spcBef>
            </a:pP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>
              <a:spcBef>
                <a:spcPts val="763"/>
              </a:spcBef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Breakout # 1 </a:t>
            </a:r>
          </a:p>
          <a:p>
            <a:pPr marL="0" indent="0">
              <a:spcBef>
                <a:spcPts val="763"/>
              </a:spcBef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Introduce Yourself</a:t>
            </a:r>
          </a:p>
          <a:p>
            <a:pPr marL="0" indent="0">
              <a:spcBef>
                <a:spcPts val="763"/>
              </a:spcBef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Share How You Are Doing With the Start of the School Year. </a:t>
            </a:r>
          </a:p>
          <a:p>
            <a:pPr marL="0" indent="0">
              <a:spcBef>
                <a:spcPts val="763"/>
              </a:spcBef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Share Ideas and Plans for Managing Your Most Vulnerable and Challenging Students</a:t>
            </a:r>
          </a:p>
        </p:txBody>
      </p:sp>
    </p:spTree>
    <p:extLst>
      <p:ext uri="{BB962C8B-B14F-4D97-AF65-F5344CB8AC3E}">
        <p14:creationId xmlns:p14="http://schemas.microsoft.com/office/powerpoint/2010/main" val="3993425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Calibri" charset="0"/>
                <a:ea typeface="ＭＳ Ｐゴシック" charset="0"/>
                <a:cs typeface="ＭＳ Ｐゴシック" charset="0"/>
              </a:rPr>
              <a:t>Breakout Tasks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763"/>
              </a:spcBef>
            </a:pP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>
              <a:spcBef>
                <a:spcPts val="763"/>
              </a:spcBef>
              <a:buNone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Breakout #2: Crisis Response Teams:</a:t>
            </a:r>
          </a:p>
          <a:p>
            <a:pPr>
              <a:spcBef>
                <a:spcPts val="763"/>
              </a:spcBef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Team Needs,</a:t>
            </a:r>
          </a:p>
          <a:p>
            <a:pPr>
              <a:spcBef>
                <a:spcPts val="763"/>
              </a:spcBef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Necessary Conversations, </a:t>
            </a:r>
          </a:p>
          <a:p>
            <a:pPr>
              <a:spcBef>
                <a:spcPts val="763"/>
              </a:spcBef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Supports Needed, </a:t>
            </a:r>
          </a:p>
          <a:p>
            <a:pPr>
              <a:spcBef>
                <a:spcPts val="763"/>
              </a:spcBef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Changes to Consider</a:t>
            </a:r>
          </a:p>
          <a:p>
            <a:pPr>
              <a:spcBef>
                <a:spcPts val="763"/>
              </a:spcBef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Other?</a:t>
            </a:r>
          </a:p>
        </p:txBody>
      </p:sp>
    </p:spTree>
    <p:extLst>
      <p:ext uri="{BB962C8B-B14F-4D97-AF65-F5344CB8AC3E}">
        <p14:creationId xmlns:p14="http://schemas.microsoft.com/office/powerpoint/2010/main" val="498967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0C0CC-E5DA-2F40-867F-41A5A0646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VT PBIS Website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DE37A-A6FD-D345-AB91-BC0BB71A6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 4500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VT DMH COVID-19 Restraint Procedures</a:t>
            </a:r>
          </a:p>
        </p:txBody>
      </p:sp>
    </p:spTree>
    <p:extLst>
      <p:ext uri="{BB962C8B-B14F-4D97-AF65-F5344CB8AC3E}">
        <p14:creationId xmlns:p14="http://schemas.microsoft.com/office/powerpoint/2010/main" val="6284410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Temp.PNG&quot;/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b2e4f36-b900-4795-9a53-1e6bbb35665a}&quot; /&gt;&lt;isInvalidForFieldText val=&quot;0&quot; /&gt;&lt;Image&gt;&lt;filename val=&quot;E:\breeze\content\1108976012\2720711070-1\input\breezo\data\asimages\{5b2e4f36-b900-4795-9a53-1e6bbb35665a}.png&quot; /&gt;&lt;left val=&quot;59&quot; /&gt;&lt;top val=&quot;56&quot; /&gt;&lt;width val=&quot;838&quot; /&gt;&lt;height val=&quot;62&quot; /&gt;&lt;hasText val=&quot;1&quot; /&gt;&lt;/Image&gt;&lt;/ThreeDShapeInfo&gt;"/>
  <p:tag name="PRESENTER_SHAPETEXTINFO" val="&lt;ShapeTextInfo&gt;&lt;TableIndex row=&quot;-1&quot; col=&quot;-1&quot;&gt;&lt;linesCount val=&quot;1&quot; /&gt;&lt;lineCharCount val=&quot;27&quot; 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 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23e9831a-b8aa-446c-91e6-d95925cbc8fb}&quot; /&gt;&lt;isInvalidForFieldText val=&quot;0&quot; /&gt;&lt;Image&gt;&lt;filename val=&quot;E:\breeze\content\1108976012\2720711070-1\input\breezo\data\asimages\{23e9831a-b8aa-446c-91e6-d95925cbc8fb}.png&quot; /&gt;&lt;left val=&quot;227&quot; /&gt;&lt;top val=&quot;174&quot; /&gt;&lt;width val=&quot;506&quot; /&gt;&lt;height val=&quot;339&quot; /&gt;&lt;hasText val=&quot;1&quot; /&gt;&lt;/Image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23a824c1-6519-4624-91e4-73f657d95c88}&quot; /&gt;&lt;isInvalidForFieldText val=&quot;0&quot; /&gt;&lt;Image&gt;&lt;filename val=&quot;E:\breeze\content\1108976012\2720711070-1\input\breezo\data\asimages\{23a824c1-6519-4624-91e4-73f657d95c88}.png&quot; /&gt;&lt;left val=&quot;207&quot; /&gt;&lt;top val=&quot;571&quot; /&gt;&lt;width val=&quot;533&quot; /&gt;&lt;height val=&quot;32&quot; /&gt;&lt;hasText val=&quot;1&quot; /&gt;&lt;/Image&gt;&lt;/ThreeDShapeInfo&gt;"/>
  <p:tag name="PRESENTER_SHAPETEXTINFO" val="&lt;ShapeTextInfo&gt;&lt;TableIndex row=&quot;-1&quot; col=&quot;-1&quot;&gt;&lt;linesCount val=&quot;1&quot; /&gt;&lt;lineCharCount val=&quot;35&quot; /&gt;&lt;/TableIndex&gt;&lt;/ShapeTextInfo&gt;"/>
</p:tagLst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247</Words>
  <Application>Microsoft Macintosh PowerPoint</Application>
  <PresentationFormat>Widescreen</PresentationFormat>
  <Paragraphs>46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Default Theme</vt:lpstr>
      <vt:lpstr>PowerPoint Presentation</vt:lpstr>
      <vt:lpstr>Welcome!</vt:lpstr>
      <vt:lpstr>Crisis Prevention Forum</vt:lpstr>
      <vt:lpstr>Breakout Tasks</vt:lpstr>
      <vt:lpstr>Breakout Tasks</vt:lpstr>
      <vt:lpstr>VT PBIS Website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Crisis Prevention Forum</dc:title>
  <dc:creator>Ken Kramberg</dc:creator>
  <cp:lastModifiedBy>Anne-Marie Dubie</cp:lastModifiedBy>
  <cp:revision>4</cp:revision>
  <dcterms:created xsi:type="dcterms:W3CDTF">2020-08-11T19:24:39Z</dcterms:created>
  <dcterms:modified xsi:type="dcterms:W3CDTF">2020-08-11T21:27:53Z</dcterms:modified>
</cp:coreProperties>
</file>