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55"/>
  </p:notesMasterIdLst>
  <p:sldIdLst>
    <p:sldId id="256" r:id="rId2"/>
    <p:sldId id="259" r:id="rId3"/>
    <p:sldId id="257" r:id="rId4"/>
    <p:sldId id="277" r:id="rId5"/>
    <p:sldId id="301" r:id="rId6"/>
    <p:sldId id="302" r:id="rId7"/>
    <p:sldId id="289" r:id="rId8"/>
    <p:sldId id="293" r:id="rId9"/>
    <p:sldId id="294" r:id="rId10"/>
    <p:sldId id="290" r:id="rId11"/>
    <p:sldId id="295" r:id="rId12"/>
    <p:sldId id="296" r:id="rId13"/>
    <p:sldId id="297" r:id="rId14"/>
    <p:sldId id="298" r:id="rId15"/>
    <p:sldId id="299" r:id="rId16"/>
    <p:sldId id="300" r:id="rId17"/>
    <p:sldId id="291" r:id="rId18"/>
    <p:sldId id="260" r:id="rId19"/>
    <p:sldId id="261" r:id="rId20"/>
    <p:sldId id="303" r:id="rId21"/>
    <p:sldId id="304" r:id="rId22"/>
    <p:sldId id="305" r:id="rId23"/>
    <p:sldId id="306" r:id="rId24"/>
    <p:sldId id="270" r:id="rId25"/>
    <p:sldId id="262" r:id="rId26"/>
    <p:sldId id="263" r:id="rId27"/>
    <p:sldId id="264" r:id="rId28"/>
    <p:sldId id="307" r:id="rId29"/>
    <p:sldId id="308" r:id="rId30"/>
    <p:sldId id="266" r:id="rId31"/>
    <p:sldId id="267" r:id="rId32"/>
    <p:sldId id="268" r:id="rId33"/>
    <p:sldId id="315" r:id="rId34"/>
    <p:sldId id="317" r:id="rId35"/>
    <p:sldId id="310" r:id="rId36"/>
    <p:sldId id="313" r:id="rId37"/>
    <p:sldId id="318" r:id="rId38"/>
    <p:sldId id="314" r:id="rId39"/>
    <p:sldId id="320" r:id="rId40"/>
    <p:sldId id="316" r:id="rId41"/>
    <p:sldId id="271" r:id="rId42"/>
    <p:sldId id="272" r:id="rId43"/>
    <p:sldId id="274" r:id="rId44"/>
    <p:sldId id="279" r:id="rId45"/>
    <p:sldId id="280" r:id="rId46"/>
    <p:sldId id="281" r:id="rId47"/>
    <p:sldId id="321" r:id="rId48"/>
    <p:sldId id="322" r:id="rId49"/>
    <p:sldId id="282" r:id="rId50"/>
    <p:sldId id="283" r:id="rId51"/>
    <p:sldId id="284" r:id="rId52"/>
    <p:sldId id="287" r:id="rId53"/>
    <p:sldId id="323"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25"/>
    <a:srgbClr val="003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29" autoAdjust="0"/>
  </p:normalViewPr>
  <p:slideViewPr>
    <p:cSldViewPr>
      <p:cViewPr varScale="1">
        <p:scale>
          <a:sx n="96" d="100"/>
          <a:sy n="96" d="100"/>
        </p:scale>
        <p:origin x="147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9/12/18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30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alpha val="50195"/>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D81FF"/>
          </a:solid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44EBFE-0D39-D845-8346-A0B6405D4C3C}"/>
              </a:ext>
            </a:extLst>
          </p:cNvPr>
          <p:cNvSpPr>
            <a:spLocks noGrp="1"/>
          </p:cNvSpPr>
          <p:nvPr>
            <p:ph type="dt" sz="half" idx="10"/>
          </p:nvPr>
        </p:nvSpPr>
        <p:spPr/>
        <p:txBody>
          <a:bodyPr/>
          <a:lstStyle>
            <a:lvl1pPr>
              <a:defRPr/>
            </a:lvl1pPr>
          </a:lstStyle>
          <a:p>
            <a:pPr>
              <a:defRPr/>
            </a:pPr>
            <a:fld id="{3635FB98-513F-9140-BA4B-6F8B2605A5CA}" type="datetime1">
              <a:rPr lang="en-US" altLang="x-none"/>
              <a:pPr>
                <a:defRPr/>
              </a:pPr>
              <a:t>9/12/18</a:t>
            </a:fld>
            <a:endParaRPr lang="en-US" altLang="x-none"/>
          </a:p>
        </p:txBody>
      </p:sp>
      <p:sp>
        <p:nvSpPr>
          <p:cNvPr id="5" name="Footer Placeholder 4">
            <a:extLst>
              <a:ext uri="{FF2B5EF4-FFF2-40B4-BE49-F238E27FC236}">
                <a16:creationId xmlns:a16="http://schemas.microsoft.com/office/drawing/2014/main" id="{F02E65F9-C707-B049-96BA-244FB5163E71}"/>
              </a:ext>
            </a:extLst>
          </p:cNvPr>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F71C195-7AE9-7140-8614-D8406129A6B2}"/>
              </a:ext>
            </a:extLst>
          </p:cNvPr>
          <p:cNvSpPr>
            <a:spLocks noGrp="1"/>
          </p:cNvSpPr>
          <p:nvPr>
            <p:ph type="sldNum" sz="quarter" idx="12"/>
          </p:nvPr>
        </p:nvSpPr>
        <p:spPr/>
        <p:txBody>
          <a:bodyPr/>
          <a:lstStyle>
            <a:lvl1pPr>
              <a:defRPr>
                <a:ea typeface="ＭＳ Ｐゴシック" charset="-128"/>
              </a:defRPr>
            </a:lvl1pPr>
          </a:lstStyle>
          <a:p>
            <a:pPr>
              <a:defRPr/>
            </a:pPr>
            <a:fld id="{0D914466-639F-854A-B9B7-EFEDCCDCB1EA}" type="slidenum">
              <a:rPr lang="en-US" altLang="x-none"/>
              <a:pPr>
                <a:defRPr/>
              </a:pPr>
              <a:t>‹#›</a:t>
            </a:fld>
            <a:endParaRPr lang="en-US" altLang="x-none"/>
          </a:p>
        </p:txBody>
      </p:sp>
    </p:spTree>
    <p:extLst>
      <p:ext uri="{BB962C8B-B14F-4D97-AF65-F5344CB8AC3E}">
        <p14:creationId xmlns:p14="http://schemas.microsoft.com/office/powerpoint/2010/main" val="81102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endParaRPr lang="en-US" dirty="0"/>
          </a:p>
        </p:txBody>
      </p:sp>
    </p:spTree>
    <p:extLst>
      <p:ext uri="{BB962C8B-B14F-4D97-AF65-F5344CB8AC3E}">
        <p14:creationId xmlns:p14="http://schemas.microsoft.com/office/powerpoint/2010/main" val="228839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5191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44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678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75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Tree>
    <p:extLst>
      <p:ext uri="{BB962C8B-B14F-4D97-AF65-F5344CB8AC3E}">
        <p14:creationId xmlns:p14="http://schemas.microsoft.com/office/powerpoint/2010/main" val="30609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533400" y="1295400"/>
            <a:ext cx="7924800" cy="1774825"/>
          </a:xfrm>
        </p:spPr>
        <p:txBody>
          <a:bodyPr/>
          <a:lstStyle/>
          <a:p>
            <a:r>
              <a:rPr lang="en-US" altLang="en-US" sz="6000" b="1" dirty="0">
                <a:solidFill>
                  <a:schemeClr val="tx2">
                    <a:lumMod val="50000"/>
                  </a:schemeClr>
                </a:solidFill>
              </a:rPr>
              <a:t>Seclusion and Restraint </a:t>
            </a:r>
            <a:br>
              <a:rPr lang="en-US" altLang="en-US" sz="6000" b="1" dirty="0">
                <a:solidFill>
                  <a:schemeClr val="tx2">
                    <a:lumMod val="50000"/>
                  </a:schemeClr>
                </a:solidFill>
              </a:rPr>
            </a:br>
            <a:r>
              <a:rPr lang="en-US" altLang="en-US" sz="6000" b="1" dirty="0">
                <a:solidFill>
                  <a:schemeClr val="tx2">
                    <a:lumMod val="50000"/>
                  </a:schemeClr>
                </a:solidFill>
              </a:rPr>
              <a:t>in Vermont Schools</a:t>
            </a:r>
          </a:p>
        </p:txBody>
      </p:sp>
      <p:sp>
        <p:nvSpPr>
          <p:cNvPr id="3" name="Subtitle 2"/>
          <p:cNvSpPr>
            <a:spLocks noGrp="1"/>
          </p:cNvSpPr>
          <p:nvPr>
            <p:ph type="subTitle" idx="1"/>
          </p:nvPr>
        </p:nvSpPr>
        <p:spPr>
          <a:xfrm>
            <a:off x="1371600" y="3581400"/>
            <a:ext cx="6400800" cy="1828800"/>
          </a:xfrm>
        </p:spPr>
        <p:txBody>
          <a:bodyPr rtlCol="0">
            <a:normAutofit fontScale="92500" lnSpcReduction="10000"/>
          </a:bodyPr>
          <a:lstStyle/>
          <a:p>
            <a:pPr fontAlgn="auto">
              <a:spcAft>
                <a:spcPts val="0"/>
              </a:spcAft>
              <a:defRPr/>
            </a:pPr>
            <a:r>
              <a:rPr lang="en-US" b="1" dirty="0">
                <a:solidFill>
                  <a:schemeClr val="tx1">
                    <a:lumMod val="65000"/>
                    <a:lumOff val="35000"/>
                  </a:schemeClr>
                </a:solidFill>
              </a:rPr>
              <a:t>Vermont State Board Rule 4500     </a:t>
            </a:r>
          </a:p>
          <a:p>
            <a:pPr fontAlgn="auto">
              <a:spcAft>
                <a:spcPts val="0"/>
              </a:spcAft>
              <a:defRPr/>
            </a:pPr>
            <a:r>
              <a:rPr lang="en-US" b="1" dirty="0">
                <a:solidFill>
                  <a:schemeClr val="tx1">
                    <a:lumMod val="65000"/>
                    <a:lumOff val="35000"/>
                  </a:schemeClr>
                </a:solidFill>
              </a:rPr>
              <a:t> </a:t>
            </a:r>
            <a:r>
              <a:rPr lang="en-US" sz="3000" dirty="0">
                <a:solidFill>
                  <a:schemeClr val="tx1">
                    <a:lumMod val="65000"/>
                    <a:lumOff val="35000"/>
                  </a:schemeClr>
                </a:solidFill>
              </a:rPr>
              <a:t>a webinar presented by Tracy Harris, Coordinator for Behavioral Supports at Vermont Agency of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a:t>
            </a:r>
          </a:p>
        </p:txBody>
      </p:sp>
      <p:sp>
        <p:nvSpPr>
          <p:cNvPr id="3" name="Text Placeholder 2"/>
          <p:cNvSpPr>
            <a:spLocks noGrp="1"/>
          </p:cNvSpPr>
          <p:nvPr>
            <p:ph type="body" sz="quarter" idx="10"/>
          </p:nvPr>
        </p:nvSpPr>
        <p:spPr>
          <a:xfrm>
            <a:off x="533400" y="1447800"/>
            <a:ext cx="8153400" cy="4800600"/>
          </a:xfrm>
        </p:spPr>
        <p:txBody>
          <a:bodyPr/>
          <a:lstStyle/>
          <a:p>
            <a:r>
              <a:rPr lang="en-US" dirty="0"/>
              <a:t>Seclusion:</a:t>
            </a:r>
          </a:p>
          <a:p>
            <a:pPr marL="0" indent="0">
              <a:buNone/>
            </a:pPr>
            <a:endParaRPr lang="en-US" sz="800" dirty="0"/>
          </a:p>
          <a:p>
            <a:pPr lvl="1"/>
            <a:r>
              <a:rPr lang="en-US" dirty="0"/>
              <a:t>The confinement of a student alone in a room or area</a:t>
            </a:r>
          </a:p>
          <a:p>
            <a:pPr marL="457200" lvl="1" indent="0">
              <a:buNone/>
            </a:pPr>
            <a:endParaRPr lang="en-US" sz="800" dirty="0"/>
          </a:p>
          <a:p>
            <a:pPr lvl="1"/>
            <a:r>
              <a:rPr lang="en-US" dirty="0"/>
              <a:t>The student is prevented or reasonably believes he or she will be prevented from leaving</a:t>
            </a:r>
          </a:p>
          <a:p>
            <a:pPr marL="457200" lvl="1" indent="0">
              <a:buNone/>
            </a:pPr>
            <a:endParaRPr lang="en-US" sz="800" dirty="0"/>
          </a:p>
          <a:p>
            <a:pPr lvl="1"/>
            <a:r>
              <a:rPr lang="en-US" dirty="0"/>
              <a:t>Does NOT include time-out in which the student is not left alone and is under adult supervision</a:t>
            </a:r>
          </a:p>
        </p:txBody>
      </p:sp>
    </p:spTree>
    <p:extLst>
      <p:ext uri="{BB962C8B-B14F-4D97-AF65-F5344CB8AC3E}">
        <p14:creationId xmlns:p14="http://schemas.microsoft.com/office/powerpoint/2010/main" val="159033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tx2">
                    <a:lumMod val="75000"/>
                  </a:schemeClr>
                </a:solidFill>
              </a:rPr>
              <a:t>POLL</a:t>
            </a:r>
          </a:p>
        </p:txBody>
      </p:sp>
      <p:sp>
        <p:nvSpPr>
          <p:cNvPr id="3" name="Text Placeholder 2"/>
          <p:cNvSpPr>
            <a:spLocks noGrp="1"/>
          </p:cNvSpPr>
          <p:nvPr>
            <p:ph type="body" sz="quarter" idx="10"/>
          </p:nvPr>
        </p:nvSpPr>
        <p:spPr>
          <a:xfrm>
            <a:off x="533400" y="2286000"/>
            <a:ext cx="8153400" cy="4191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dirty="0">
                <a:latin typeface="+mj-lt"/>
              </a:rPr>
              <a:t>Does the following incident involve the use of seclusion?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Logan stabbed one of his classmates with a pencil and didn’t stop when given multiple prompts to stop.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He went willingly with his behavioral interventionist to the “quiet room,” where the door was closed and Logan was not permitted to leave until he’d discussed the incident with his BI.  Together, Logan and his interventionist processed the situation and made a plan for what to do the next time he became upset with a peer.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1143000"/>
            <a:ext cx="5689600" cy="990600"/>
          </a:xfrm>
          <a:prstGeom prst="rect">
            <a:avLst/>
          </a:prstGeom>
        </p:spPr>
      </p:pic>
    </p:spTree>
    <p:extLst>
      <p:ext uri="{BB962C8B-B14F-4D97-AF65-F5344CB8AC3E}">
        <p14:creationId xmlns:p14="http://schemas.microsoft.com/office/powerpoint/2010/main" val="5309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533400" y="2667000"/>
            <a:ext cx="8153400" cy="32766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No, the incident described in the last slide does not represent a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Logan and his behavior interventionist were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together in the enclosed space.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Logan was not alone in the room and was able to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interact with his interventionist.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371600"/>
            <a:ext cx="4470400" cy="1054100"/>
          </a:xfrm>
          <a:prstGeom prst="rect">
            <a:avLst/>
          </a:prstGeom>
        </p:spPr>
      </p:pic>
    </p:spTree>
    <p:extLst>
      <p:ext uri="{BB962C8B-B14F-4D97-AF65-F5344CB8AC3E}">
        <p14:creationId xmlns:p14="http://schemas.microsoft.com/office/powerpoint/2010/main" val="33619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800" b="1" dirty="0">
                <a:solidFill>
                  <a:schemeClr val="tx2">
                    <a:lumMod val="75000"/>
                  </a:schemeClr>
                </a:solidFill>
              </a:rPr>
              <a:t>POLL</a:t>
            </a:r>
          </a:p>
        </p:txBody>
      </p:sp>
      <p:sp>
        <p:nvSpPr>
          <p:cNvPr id="3" name="Text Placeholder 2"/>
          <p:cNvSpPr>
            <a:spLocks noGrp="1"/>
          </p:cNvSpPr>
          <p:nvPr>
            <p:ph type="body" sz="quarter" idx="10"/>
          </p:nvPr>
        </p:nvSpPr>
        <p:spPr>
          <a:xfrm>
            <a:off x="533400" y="1981200"/>
            <a:ext cx="8153400" cy="4114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Given the previous example of Logan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stabbing his classmate with a pencil and refusing to stop when given multiple prompts to do so,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this time he was sent to the “quiet room” alone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to calm his body and think over his actions.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The door was closed and Logan’s interventionist observed from outside until Logan demonstrated that his body was calm, about 15 minutes.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this represent the use of seclusion?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Why or why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143000"/>
            <a:ext cx="4648200" cy="762000"/>
          </a:xfrm>
          <a:prstGeom prst="rect">
            <a:avLst/>
          </a:prstGeom>
        </p:spPr>
      </p:pic>
    </p:spTree>
    <p:extLst>
      <p:ext uri="{BB962C8B-B14F-4D97-AF65-F5344CB8AC3E}">
        <p14:creationId xmlns:p14="http://schemas.microsoft.com/office/powerpoint/2010/main" val="210037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533400" y="3200400"/>
            <a:ext cx="8153400" cy="2743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Yes, this example does represent a true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Logan was confined in the room alone and was not permitted to leave at his own will.</a:t>
            </a:r>
          </a:p>
        </p:txBody>
      </p:sp>
      <p:pic>
        <p:nvPicPr>
          <p:cNvPr id="4" name="Picture 3"/>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209800" y="1447800"/>
            <a:ext cx="4495800" cy="1066800"/>
          </a:xfrm>
          <a:prstGeom prst="rect">
            <a:avLst/>
          </a:prstGeom>
        </p:spPr>
      </p:pic>
    </p:spTree>
    <p:extLst>
      <p:ext uri="{BB962C8B-B14F-4D97-AF65-F5344CB8AC3E}">
        <p14:creationId xmlns:p14="http://schemas.microsoft.com/office/powerpoint/2010/main" val="125968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800" b="1" dirty="0">
                <a:solidFill>
                  <a:schemeClr val="tx2">
                    <a:lumMod val="75000"/>
                  </a:schemeClr>
                </a:solidFill>
              </a:rPr>
              <a:t>POLL</a:t>
            </a:r>
          </a:p>
        </p:txBody>
      </p:sp>
      <p:sp>
        <p:nvSpPr>
          <p:cNvPr id="3" name="Text Placeholder 2"/>
          <p:cNvSpPr>
            <a:spLocks noGrp="1"/>
          </p:cNvSpPr>
          <p:nvPr>
            <p:ph type="body" sz="quarter" idx="10"/>
          </p:nvPr>
        </p:nvSpPr>
        <p:spPr>
          <a:xfrm>
            <a:off x="533400" y="2438400"/>
            <a:ext cx="8153400" cy="36576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One more Logan example!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In the same instance where he’s stabbed a classmate without stopping when given multiple prompts,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Logan is directed to a small alcove off of the hallway next to his classroom.  There is no door; it’s just a small nook.  He is directed to stay there until his Interventionist determines that he is calm enough to discuss the situation and make a plan.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this incident represent the use of seclusion?  Why or why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143000"/>
            <a:ext cx="5562600" cy="1068962"/>
          </a:xfrm>
          <a:prstGeom prst="rect">
            <a:avLst/>
          </a:prstGeom>
        </p:spPr>
      </p:pic>
    </p:spTree>
    <p:extLst>
      <p:ext uri="{BB962C8B-B14F-4D97-AF65-F5344CB8AC3E}">
        <p14:creationId xmlns:p14="http://schemas.microsoft.com/office/powerpoint/2010/main" val="47966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533400" y="2590800"/>
            <a:ext cx="8153400" cy="3352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Yes, the example given on the previous slide does represent a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Logan was confined alone, even though there was no door and even though it wasn’t even a room per se.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Furthermore, Logan had reason to believe that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he would not be permitted to leave if he chose to do so.</a:t>
            </a:r>
          </a:p>
        </p:txBody>
      </p:sp>
      <p:pic>
        <p:nvPicPr>
          <p:cNvPr id="4" name="Picture 3"/>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057400" y="1219200"/>
            <a:ext cx="5029200" cy="1122194"/>
          </a:xfrm>
          <a:prstGeom prst="rect">
            <a:avLst/>
          </a:prstGeom>
        </p:spPr>
      </p:pic>
    </p:spTree>
    <p:extLst>
      <p:ext uri="{BB962C8B-B14F-4D97-AF65-F5344CB8AC3E}">
        <p14:creationId xmlns:p14="http://schemas.microsoft.com/office/powerpoint/2010/main" val="39768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a:t>
            </a:r>
          </a:p>
        </p:txBody>
      </p:sp>
      <p:sp>
        <p:nvSpPr>
          <p:cNvPr id="3" name="Text Placeholder 2"/>
          <p:cNvSpPr>
            <a:spLocks noGrp="1"/>
          </p:cNvSpPr>
          <p:nvPr>
            <p:ph type="body" sz="quarter" idx="10"/>
          </p:nvPr>
        </p:nvSpPr>
        <p:spPr>
          <a:xfrm>
            <a:off x="533400" y="2133600"/>
            <a:ext cx="8153400" cy="3810000"/>
          </a:xfrm>
        </p:spPr>
        <p:txBody>
          <a:bodyPr/>
          <a:lstStyle/>
          <a:p>
            <a:pPr marL="0" indent="0">
              <a:buNone/>
            </a:pPr>
            <a:r>
              <a:rPr lang="en-US" sz="2800" b="1" dirty="0">
                <a:latin typeface="+mj-lt"/>
              </a:rPr>
              <a:t>Substantial Risk</a:t>
            </a:r>
          </a:p>
          <a:p>
            <a:pPr lvl="1"/>
            <a:r>
              <a:rPr lang="en-US" sz="2400" dirty="0"/>
              <a:t>An imminent threat of bodily harm, and</a:t>
            </a:r>
          </a:p>
          <a:p>
            <a:pPr lvl="1"/>
            <a:r>
              <a:rPr lang="en-US" sz="2400" dirty="0"/>
              <a:t>There is an ability to enact such harm</a:t>
            </a:r>
          </a:p>
          <a:p>
            <a:pPr lvl="1"/>
            <a:r>
              <a:rPr lang="en-US" sz="2400" dirty="0"/>
              <a:t>All other less restrictive alternatives have been exhausted</a:t>
            </a:r>
            <a:endParaRPr lang="en-US" dirty="0"/>
          </a:p>
        </p:txBody>
      </p:sp>
    </p:spTree>
    <p:extLst>
      <p:ext uri="{BB962C8B-B14F-4D97-AF65-F5344CB8AC3E}">
        <p14:creationId xmlns:p14="http://schemas.microsoft.com/office/powerpoint/2010/main" val="226456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800" b="1" dirty="0">
                <a:solidFill>
                  <a:srgbClr val="004F25"/>
                </a:solidFill>
              </a:rPr>
              <a:t>Prohibited Interventions</a:t>
            </a:r>
          </a:p>
        </p:txBody>
      </p:sp>
      <p:sp>
        <p:nvSpPr>
          <p:cNvPr id="14339" name="Content Placeholder 2"/>
          <p:cNvSpPr>
            <a:spLocks noGrp="1"/>
          </p:cNvSpPr>
          <p:nvPr>
            <p:ph sz="quarter" idx="10"/>
          </p:nvPr>
        </p:nvSpPr>
        <p:spPr>
          <a:xfrm>
            <a:off x="457200" y="1828800"/>
            <a:ext cx="8229600" cy="4419600"/>
          </a:xfrm>
        </p:spPr>
        <p:txBody>
          <a:bodyPr/>
          <a:lstStyle/>
          <a:p>
            <a:pPr marL="457200" indent="-457200">
              <a:buFont typeface="Arial"/>
              <a:buChar char="•"/>
            </a:pPr>
            <a:r>
              <a:rPr lang="en-US" altLang="en-US" dirty="0"/>
              <a:t>Mechanical restraint</a:t>
            </a:r>
          </a:p>
          <a:p>
            <a:endParaRPr lang="en-US" altLang="en-US" sz="800" dirty="0"/>
          </a:p>
          <a:p>
            <a:pPr marL="457200" indent="-457200">
              <a:buFont typeface="Arial"/>
              <a:buChar char="•"/>
            </a:pPr>
            <a:r>
              <a:rPr lang="en-US" altLang="en-US" dirty="0"/>
              <a:t>Chemical restraint</a:t>
            </a:r>
          </a:p>
          <a:p>
            <a:endParaRPr lang="en-US" altLang="en-US" sz="800" dirty="0"/>
          </a:p>
          <a:p>
            <a:pPr marL="457200" indent="-457200">
              <a:buFont typeface="Arial"/>
              <a:buChar char="•"/>
            </a:pPr>
            <a:r>
              <a:rPr lang="en-US" altLang="en-US" dirty="0"/>
              <a:t>Any intervention that restricts or limits breathing or communication, causes pain, or is imposed without maintaining direct visual contact</a:t>
            </a:r>
          </a:p>
          <a:p>
            <a:endParaRPr lang="en-US" altLang="en-US" sz="800" dirty="0"/>
          </a:p>
          <a:p>
            <a:pPr marL="457200" indent="-457200">
              <a:buFont typeface="Arial"/>
              <a:buChar char="•"/>
            </a:pPr>
            <a:r>
              <a:rPr lang="en-US" altLang="en-US" dirty="0"/>
              <a:t>For convenience of staff</a:t>
            </a:r>
          </a:p>
          <a:p>
            <a:endParaRPr lang="en-US" altLang="en-US" sz="800" dirty="0"/>
          </a:p>
          <a:p>
            <a:pPr marL="457200" indent="-457200">
              <a:buFont typeface="Arial"/>
              <a:buChar char="•"/>
            </a:pPr>
            <a:endParaRPr lang="en-US" altLang="en-US" sz="3000" dirty="0"/>
          </a:p>
          <a:p>
            <a:endParaRPr lang="en-US" altLang="en-US" sz="800" dirty="0"/>
          </a:p>
          <a:p>
            <a:endParaRPr lang="en-US" altLang="en-US"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800" b="1" dirty="0">
                <a:solidFill>
                  <a:srgbClr val="004F25"/>
                </a:solidFill>
              </a:rPr>
              <a:t>Prohibited Interventions Cont.</a:t>
            </a:r>
            <a:endParaRPr lang="en-US" altLang="en-US" sz="4800" dirty="0"/>
          </a:p>
        </p:txBody>
      </p:sp>
      <p:sp>
        <p:nvSpPr>
          <p:cNvPr id="14339" name="Content Placeholder 2"/>
          <p:cNvSpPr>
            <a:spLocks noGrp="1"/>
          </p:cNvSpPr>
          <p:nvPr>
            <p:ph sz="quarter" idx="10"/>
          </p:nvPr>
        </p:nvSpPr>
        <p:spPr>
          <a:xfrm>
            <a:off x="457200" y="1600200"/>
            <a:ext cx="8229600" cy="4648200"/>
          </a:xfrm>
        </p:spPr>
        <p:txBody>
          <a:bodyPr/>
          <a:lstStyle/>
          <a:p>
            <a:pPr marL="457200" indent="-457200">
              <a:buFont typeface="Arial"/>
              <a:buChar char="•"/>
            </a:pPr>
            <a:r>
              <a:rPr lang="en-US" altLang="en-US" sz="3000" dirty="0"/>
              <a:t>As a substitute for an educational program</a:t>
            </a:r>
          </a:p>
          <a:p>
            <a:endParaRPr lang="en-US" altLang="en-US" sz="800" dirty="0"/>
          </a:p>
          <a:p>
            <a:pPr marL="457200" indent="-457200">
              <a:buFont typeface="Arial"/>
              <a:buChar char="•"/>
            </a:pPr>
            <a:r>
              <a:rPr lang="en-US" altLang="en-US" sz="3000" dirty="0"/>
              <a:t>As a substitute for inadequate staffing or training</a:t>
            </a:r>
          </a:p>
          <a:p>
            <a:endParaRPr lang="en-US" altLang="en-US" sz="800" dirty="0"/>
          </a:p>
          <a:p>
            <a:pPr marL="457200" indent="-457200">
              <a:buFont typeface="Arial"/>
              <a:buChar char="•"/>
            </a:pPr>
            <a:r>
              <a:rPr lang="en-US" altLang="en-US" sz="3000" dirty="0"/>
              <a:t>As a form of discipline or punishment</a:t>
            </a:r>
          </a:p>
          <a:p>
            <a:endParaRPr lang="en-US" altLang="en-US" sz="800" dirty="0"/>
          </a:p>
          <a:p>
            <a:pPr marL="457200" indent="-457200">
              <a:buFont typeface="Arial"/>
              <a:buChar char="•"/>
            </a:pPr>
            <a:r>
              <a:rPr lang="en-US" altLang="en-US" sz="3000" dirty="0"/>
              <a:t>In response to student’s use of disrespect</a:t>
            </a:r>
          </a:p>
          <a:p>
            <a:endParaRPr lang="en-US" altLang="en-US" sz="800" dirty="0"/>
          </a:p>
          <a:p>
            <a:pPr marL="457200" indent="-457200">
              <a:buFont typeface="Arial"/>
              <a:buChar char="•"/>
            </a:pPr>
            <a:r>
              <a:rPr lang="en-US" altLang="en-US" sz="3000" dirty="0"/>
              <a:t>In response to a verbal threat not accompanied by the means or intent to carry out that threat</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E3827695-B844-B145-91A9-E602BE884E27}"/>
              </a:ext>
            </a:extLst>
          </p:cNvPr>
          <p:cNvSpPr>
            <a:spLocks noGrp="1"/>
          </p:cNvSpPr>
          <p:nvPr>
            <p:ph type="title"/>
          </p:nvPr>
        </p:nvSpPr>
        <p:spPr>
          <a:noFill/>
        </p:spPr>
        <p:txBody>
          <a:bodyPr/>
          <a:lstStyle/>
          <a:p>
            <a:pPr eaLnBrk="1" hangingPunct="1"/>
            <a:r>
              <a:rPr lang="en-US" altLang="en-US">
                <a:ea typeface="ＭＳ Ｐゴシック" panose="020B0600070205080204" pitchFamily="34" charset="-128"/>
              </a:rPr>
              <a:t>Webinar Logistics</a:t>
            </a:r>
          </a:p>
        </p:txBody>
      </p:sp>
      <p:sp>
        <p:nvSpPr>
          <p:cNvPr id="44034" name="Content Placeholder 2">
            <a:extLst>
              <a:ext uri="{FF2B5EF4-FFF2-40B4-BE49-F238E27FC236}">
                <a16:creationId xmlns:a16="http://schemas.microsoft.com/office/drawing/2014/main" id="{9114FB40-BD91-7B47-B462-E1F63C43E120}"/>
              </a:ext>
            </a:extLst>
          </p:cNvPr>
          <p:cNvSpPr>
            <a:spLocks noGrp="1"/>
          </p:cNvSpPr>
          <p:nvPr>
            <p:ph idx="1"/>
          </p:nvPr>
        </p:nvSpPr>
        <p:spPr>
          <a:xfrm>
            <a:off x="457200" y="1438275"/>
            <a:ext cx="8229600" cy="4446588"/>
          </a:xfrm>
        </p:spPr>
        <p:txBody>
          <a:bodyPr/>
          <a:lstStyle/>
          <a:p>
            <a:pPr eaLnBrk="1" hangingPunct="1"/>
            <a:r>
              <a:rPr lang="en-US" altLang="en-US" sz="3000" dirty="0">
                <a:ea typeface="ＭＳ Ｐゴシック" panose="020B0600070205080204" pitchFamily="34" charset="-128"/>
              </a:rPr>
              <a:t>Orient to Webinar Screen</a:t>
            </a:r>
          </a:p>
          <a:p>
            <a:pPr eaLnBrk="1" hangingPunct="1"/>
            <a:r>
              <a:rPr lang="en-US" altLang="en-US" sz="3000" dirty="0">
                <a:ea typeface="ＭＳ Ｐゴシック" panose="020B0600070205080204" pitchFamily="34" charset="-128"/>
              </a:rPr>
              <a:t>2 Ways to Interact:</a:t>
            </a:r>
          </a:p>
          <a:p>
            <a:pPr lvl="1" eaLnBrk="1" hangingPunct="1"/>
            <a:r>
              <a:rPr lang="en-US" altLang="en-US" sz="3000" dirty="0">
                <a:ea typeface="ＭＳ Ｐゴシック" panose="020B0600070205080204" pitchFamily="34" charset="-128"/>
              </a:rPr>
              <a:t>Raise your hand using the icon on your screen</a:t>
            </a:r>
          </a:p>
          <a:p>
            <a:pPr lvl="1" eaLnBrk="1" hangingPunct="1"/>
            <a:r>
              <a:rPr lang="en-US" altLang="en-US" sz="3000">
                <a:ea typeface="ＭＳ Ｐゴシック" panose="020B0600070205080204" pitchFamily="34" charset="-128"/>
              </a:rPr>
              <a:t>Type a question into the text box</a:t>
            </a:r>
          </a:p>
          <a:p>
            <a:pPr eaLnBrk="1" hangingPunct="1"/>
            <a:r>
              <a:rPr lang="en-US" altLang="en-US" sz="3000" dirty="0">
                <a:ea typeface="ＭＳ Ｐゴシック" panose="020B0600070205080204" pitchFamily="34" charset="-128"/>
              </a:rPr>
              <a:t>This webinar will be recorded.</a:t>
            </a:r>
          </a:p>
          <a:p>
            <a:pPr eaLnBrk="1" hangingPunct="1"/>
            <a:r>
              <a:rPr lang="en-US" altLang="en-US" sz="3000" dirty="0">
                <a:ea typeface="ＭＳ Ｐゴシック" panose="020B0600070205080204" pitchFamily="34" charset="-128"/>
              </a:rPr>
              <a:t>Please note, your microphone will be muted unless otherwise indicated.</a:t>
            </a:r>
          </a:p>
          <a:p>
            <a:pPr eaLnBrk="1" hangingPunct="1"/>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3862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POLL</a:t>
            </a:r>
          </a:p>
        </p:txBody>
      </p:sp>
      <p:sp>
        <p:nvSpPr>
          <p:cNvPr id="3" name="Content Placeholder 2"/>
          <p:cNvSpPr>
            <a:spLocks noGrp="1"/>
          </p:cNvSpPr>
          <p:nvPr>
            <p:ph sz="quarter" idx="10"/>
          </p:nvPr>
        </p:nvSpPr>
        <p:spPr>
          <a:xfrm>
            <a:off x="457200" y="2514600"/>
            <a:ext cx="8229600" cy="3581400"/>
          </a:xfrm>
        </p:spPr>
        <p:txBody>
          <a:bodyPr/>
          <a:lstStyle/>
          <a:p>
            <a:pPr algn="ctr"/>
            <a:r>
              <a:rPr lang="en-US" sz="2400" dirty="0"/>
              <a:t>Returning to Sabrina, </a:t>
            </a:r>
          </a:p>
          <a:p>
            <a:pPr algn="ctr"/>
            <a:r>
              <a:rPr lang="en-US" sz="2400" dirty="0"/>
              <a:t>who refused to accompany the classroom assistant </a:t>
            </a:r>
          </a:p>
          <a:p>
            <a:pPr algn="ctr"/>
            <a:r>
              <a:rPr lang="en-US" sz="2400" dirty="0"/>
              <a:t>out of the classroom and, instead, crawled under her desk. </a:t>
            </a:r>
          </a:p>
          <a:p>
            <a:pPr algn="ctr"/>
            <a:endParaRPr lang="en-US" sz="2400" dirty="0"/>
          </a:p>
          <a:p>
            <a:pPr algn="ctr"/>
            <a:r>
              <a:rPr lang="en-US" sz="2800" b="1" dirty="0">
                <a:latin typeface="+mj-lt"/>
              </a:rPr>
              <a:t>Was it a permissible restraint to remove her </a:t>
            </a:r>
          </a:p>
          <a:p>
            <a:pPr algn="ctr"/>
            <a:r>
              <a:rPr lang="en-US" sz="2800" b="1" dirty="0">
                <a:latin typeface="+mj-lt"/>
              </a:rPr>
              <a:t>from the classroom using physical force?  </a:t>
            </a:r>
          </a:p>
          <a:p>
            <a:pPr algn="ctr"/>
            <a:r>
              <a:rPr lang="en-US" sz="2800" b="1" dirty="0">
                <a:latin typeface="+mj-lt"/>
              </a:rPr>
              <a:t>Why or why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174750"/>
            <a:ext cx="3810000" cy="1231899"/>
          </a:xfrm>
          <a:prstGeom prst="rect">
            <a:avLst/>
          </a:prstGeom>
        </p:spPr>
      </p:pic>
    </p:spTree>
    <p:extLst>
      <p:ext uri="{BB962C8B-B14F-4D97-AF65-F5344CB8AC3E}">
        <p14:creationId xmlns:p14="http://schemas.microsoft.com/office/powerpoint/2010/main" val="169566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3" name="Content Placeholder 2"/>
          <p:cNvSpPr>
            <a:spLocks noGrp="1"/>
          </p:cNvSpPr>
          <p:nvPr>
            <p:ph sz="quarter" idx="10"/>
          </p:nvPr>
        </p:nvSpPr>
        <p:spPr>
          <a:xfrm>
            <a:off x="457200" y="2667000"/>
            <a:ext cx="8229600" cy="3429000"/>
          </a:xfrm>
        </p:spPr>
        <p:txBody>
          <a:bodyPr/>
          <a:lstStyle/>
          <a:p>
            <a:pPr algn="ctr"/>
            <a:r>
              <a:rPr lang="en-US" sz="2800" b="1" dirty="0">
                <a:latin typeface="+mj-lt"/>
              </a:rPr>
              <a:t>No, the restraint described regarding Sabrina </a:t>
            </a:r>
          </a:p>
          <a:p>
            <a:pPr algn="ctr"/>
            <a:r>
              <a:rPr lang="en-US" sz="2800" b="1" dirty="0">
                <a:latin typeface="+mj-lt"/>
              </a:rPr>
              <a:t>is not a permissible use of restraint.</a:t>
            </a:r>
          </a:p>
          <a:p>
            <a:pPr algn="ctr"/>
            <a:endParaRPr lang="en-US" sz="2800" b="1" dirty="0">
              <a:latin typeface="+mj-lt"/>
            </a:endParaRPr>
          </a:p>
          <a:p>
            <a:pPr algn="ctr"/>
            <a:r>
              <a:rPr lang="en-US" sz="2400" dirty="0"/>
              <a:t>Sabrina was not posing an imminent risk of bodily harm by remaining under her desk and the assistant did not attempt to use less restrictive measures to de-escalate her.</a:t>
            </a:r>
          </a:p>
          <a:p>
            <a:pPr algn="ct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76528"/>
            <a:ext cx="4267200" cy="1295400"/>
          </a:xfrm>
          <a:prstGeom prst="rect">
            <a:avLst/>
          </a:prstGeom>
        </p:spPr>
      </p:pic>
    </p:spTree>
    <p:extLst>
      <p:ext uri="{BB962C8B-B14F-4D97-AF65-F5344CB8AC3E}">
        <p14:creationId xmlns:p14="http://schemas.microsoft.com/office/powerpoint/2010/main" val="66498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800" b="1" dirty="0">
                <a:solidFill>
                  <a:srgbClr val="004F25"/>
                </a:solidFill>
              </a:rPr>
              <a:t>POLL</a:t>
            </a:r>
          </a:p>
        </p:txBody>
      </p:sp>
      <p:sp>
        <p:nvSpPr>
          <p:cNvPr id="3" name="Content Placeholder 2"/>
          <p:cNvSpPr>
            <a:spLocks noGrp="1"/>
          </p:cNvSpPr>
          <p:nvPr>
            <p:ph sz="quarter" idx="10"/>
          </p:nvPr>
        </p:nvSpPr>
        <p:spPr>
          <a:xfrm>
            <a:off x="457200" y="2362200"/>
            <a:ext cx="8229600" cy="3886200"/>
          </a:xfrm>
        </p:spPr>
        <p:txBody>
          <a:bodyPr/>
          <a:lstStyle/>
          <a:p>
            <a:pPr algn="ctr"/>
            <a:r>
              <a:rPr lang="en-US" sz="2400" dirty="0"/>
              <a:t>Let’s suppose that while Sabrina was under her desk, she began screaming obscenities, taking papers from her desk and throwing them at the teacher, and verbally threatened to get a knife and slit the teacher’s throat.</a:t>
            </a:r>
          </a:p>
          <a:p>
            <a:pPr algn="ctr"/>
            <a:endParaRPr lang="en-US" sz="2400" dirty="0"/>
          </a:p>
          <a:p>
            <a:pPr algn="ctr"/>
            <a:r>
              <a:rPr lang="en-US" sz="2800" b="1" dirty="0">
                <a:latin typeface="+mj-lt"/>
              </a:rPr>
              <a:t>Would it be a permissible use of restraint in this case to remove Sabrina from the classroom </a:t>
            </a:r>
          </a:p>
          <a:p>
            <a:pPr algn="ctr"/>
            <a:r>
              <a:rPr lang="en-US" sz="2800" b="1" dirty="0">
                <a:latin typeface="+mj-lt"/>
              </a:rPr>
              <a:t>using physical force?</a:t>
            </a:r>
          </a:p>
          <a:p>
            <a:pPr algn="ctr"/>
            <a:r>
              <a:rPr lang="en-US" sz="2800" b="1" dirty="0">
                <a:latin typeface="+mj-lt"/>
              </a:rPr>
              <a:t>Why or why not?</a:t>
            </a:r>
          </a:p>
        </p:txBody>
      </p:sp>
      <p:pic>
        <p:nvPicPr>
          <p:cNvPr id="4" name="Picture 3"/>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667000" y="1143000"/>
            <a:ext cx="3581400" cy="1066800"/>
          </a:xfrm>
          <a:prstGeom prst="rect">
            <a:avLst/>
          </a:prstGeom>
        </p:spPr>
      </p:pic>
    </p:spTree>
    <p:extLst>
      <p:ext uri="{BB962C8B-B14F-4D97-AF65-F5344CB8AC3E}">
        <p14:creationId xmlns:p14="http://schemas.microsoft.com/office/powerpoint/2010/main" val="97843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3" name="Content Placeholder 2"/>
          <p:cNvSpPr>
            <a:spLocks noGrp="1"/>
          </p:cNvSpPr>
          <p:nvPr>
            <p:ph sz="quarter" idx="10"/>
          </p:nvPr>
        </p:nvSpPr>
        <p:spPr>
          <a:xfrm>
            <a:off x="457200" y="1981200"/>
            <a:ext cx="8229600" cy="4267200"/>
          </a:xfrm>
        </p:spPr>
        <p:txBody>
          <a:bodyPr/>
          <a:lstStyle/>
          <a:p>
            <a:pPr algn="ctr"/>
            <a:r>
              <a:rPr lang="en-US" sz="2800" b="1" dirty="0">
                <a:latin typeface="+mj-lt"/>
              </a:rPr>
              <a:t>No, even with Sabrina screaming, throwing papers, and making threats, this is still not a permissible use of physical restraint.</a:t>
            </a:r>
          </a:p>
          <a:p>
            <a:pPr algn="ctr"/>
            <a:endParaRPr lang="en-US" sz="2000" b="1" dirty="0">
              <a:latin typeface="+mj-lt"/>
            </a:endParaRPr>
          </a:p>
          <a:p>
            <a:pPr algn="ctr"/>
            <a:r>
              <a:rPr lang="en-US" sz="2200" dirty="0"/>
              <a:t>Although her behavior was disrespectful and disruptive, Sabrina was not posing an imminent risk of harm.</a:t>
            </a:r>
            <a:endParaRPr lang="en-US" sz="1400" dirty="0"/>
          </a:p>
          <a:p>
            <a:pPr algn="ctr"/>
            <a:r>
              <a:rPr lang="en-US" sz="2200" dirty="0"/>
              <a:t>The risk of harm from being hit by a piece of paper is not substantial enough to warrant the risk of harm from being restrained. </a:t>
            </a:r>
          </a:p>
          <a:p>
            <a:pPr algn="ctr"/>
            <a:r>
              <a:rPr lang="en-US" sz="2200" dirty="0"/>
              <a:t>Sabrina did not have the means to act upon her threat </a:t>
            </a:r>
          </a:p>
          <a:p>
            <a:pPr algn="ctr"/>
            <a:r>
              <a:rPr lang="en-US" sz="2200" dirty="0"/>
              <a:t>to cut her teacher.</a:t>
            </a:r>
          </a:p>
          <a:p>
            <a:pPr algn="ctr"/>
            <a:endParaRPr lang="en-US" sz="2200" dirty="0"/>
          </a:p>
          <a:p>
            <a:pPr algn="ctr"/>
            <a:endParaRPr lang="en-US" sz="2200" dirty="0"/>
          </a:p>
        </p:txBody>
      </p:sp>
      <p:pic>
        <p:nvPicPr>
          <p:cNvPr id="4" name="Picture 3"/>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187575" y="990600"/>
            <a:ext cx="4768850" cy="825500"/>
          </a:xfrm>
          <a:prstGeom prst="rect">
            <a:avLst/>
          </a:prstGeom>
        </p:spPr>
      </p:pic>
    </p:spTree>
    <p:extLst>
      <p:ext uri="{BB962C8B-B14F-4D97-AF65-F5344CB8AC3E}">
        <p14:creationId xmlns:p14="http://schemas.microsoft.com/office/powerpoint/2010/main" val="20597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b="1" dirty="0">
                <a:solidFill>
                  <a:srgbClr val="004F25"/>
                </a:solidFill>
              </a:rPr>
              <a:t>Conditions Under Which Restraint or Seclusion Can be Used</a:t>
            </a:r>
          </a:p>
        </p:txBody>
      </p:sp>
      <p:sp>
        <p:nvSpPr>
          <p:cNvPr id="14339" name="Content Placeholder 2"/>
          <p:cNvSpPr>
            <a:spLocks noGrp="1"/>
          </p:cNvSpPr>
          <p:nvPr>
            <p:ph sz="quarter" idx="10"/>
          </p:nvPr>
        </p:nvSpPr>
        <p:spPr>
          <a:xfrm>
            <a:off x="457200" y="1600200"/>
            <a:ext cx="8229600" cy="4724400"/>
          </a:xfrm>
        </p:spPr>
        <p:txBody>
          <a:bodyPr/>
          <a:lstStyle/>
          <a:p>
            <a:pPr marL="457200" indent="-457200">
              <a:buFont typeface="Arial"/>
              <a:buChar char="•"/>
            </a:pPr>
            <a:r>
              <a:rPr lang="en-US" altLang="en-US" sz="2800" dirty="0"/>
              <a:t>Only by staff who’ve been trained … unless, due to </a:t>
            </a:r>
            <a:r>
              <a:rPr lang="en-US" altLang="en-US" sz="2800" dirty="0" err="1"/>
              <a:t>unforseeable</a:t>
            </a:r>
            <a:r>
              <a:rPr lang="en-US" altLang="en-US" sz="2800" dirty="0"/>
              <a:t> nature of the circumstances, trained personnel are not immediately available</a:t>
            </a:r>
          </a:p>
          <a:p>
            <a:endParaRPr lang="en-US" altLang="en-US" sz="800" dirty="0"/>
          </a:p>
          <a:p>
            <a:pPr marL="457200" indent="-457200">
              <a:buFont typeface="Arial"/>
              <a:buChar char="•"/>
            </a:pPr>
            <a:r>
              <a:rPr lang="en-US" altLang="en-US" sz="2800" dirty="0"/>
              <a:t>Only when a restrained student is monitored face-to-face by staff (if personnel safety is significantly compromised, then direct visual contact is permitted)</a:t>
            </a:r>
          </a:p>
          <a:p>
            <a:endParaRPr lang="en-US" altLang="en-US" sz="800" dirty="0"/>
          </a:p>
          <a:p>
            <a:pPr marL="457200" indent="-457200">
              <a:buFont typeface="Arial"/>
              <a:buChar char="•"/>
            </a:pPr>
            <a:r>
              <a:rPr lang="en-US" altLang="en-US" sz="2800" dirty="0"/>
              <a:t>Only when a secluded student is in direct visual contact of staff</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800" b="1" dirty="0">
                <a:solidFill>
                  <a:srgbClr val="004F25"/>
                </a:solidFill>
              </a:rPr>
              <a:t>Permissible Use of Restraint</a:t>
            </a:r>
          </a:p>
        </p:txBody>
      </p:sp>
      <p:sp>
        <p:nvSpPr>
          <p:cNvPr id="14339" name="Content Placeholder 2"/>
          <p:cNvSpPr>
            <a:spLocks noGrp="1"/>
          </p:cNvSpPr>
          <p:nvPr>
            <p:ph sz="quarter" idx="10"/>
          </p:nvPr>
        </p:nvSpPr>
        <p:spPr>
          <a:xfrm>
            <a:off x="457200" y="1600200"/>
            <a:ext cx="8229600" cy="4648200"/>
          </a:xfrm>
        </p:spPr>
        <p:txBody>
          <a:bodyPr/>
          <a:lstStyle/>
          <a:p>
            <a:pPr marL="457200" indent="-457200">
              <a:buFont typeface="Arial"/>
              <a:buChar char="•"/>
            </a:pPr>
            <a:r>
              <a:rPr lang="en-US" altLang="en-US" sz="2400" dirty="0"/>
              <a:t>Only when a student’s behavior poses an imminent and substantial risk of physical injury to the student or to others</a:t>
            </a:r>
          </a:p>
          <a:p>
            <a:endParaRPr lang="en-US" altLang="en-US" sz="2400" dirty="0"/>
          </a:p>
          <a:p>
            <a:pPr marL="457200" indent="-457200">
              <a:buFont typeface="Arial"/>
              <a:buChar char="•"/>
            </a:pPr>
            <a:r>
              <a:rPr lang="en-US" altLang="en-US" sz="2400" dirty="0"/>
              <a:t>Only when less restrictive interventions have failed or  would be ineffective in stopping such imminent danger or injury or property destruction</a:t>
            </a:r>
          </a:p>
          <a:p>
            <a:endParaRPr lang="en-US" altLang="en-US" sz="2400" dirty="0"/>
          </a:p>
          <a:p>
            <a:pPr marL="457200" indent="-457200">
              <a:buFont typeface="Arial"/>
              <a:buChar char="•"/>
            </a:pPr>
            <a:r>
              <a:rPr lang="en-US" altLang="en-US" sz="2400" dirty="0"/>
              <a:t>In accordance with a school-wide safety plan that is consistent with these rules</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400" b="1" dirty="0">
                <a:solidFill>
                  <a:srgbClr val="004F25"/>
                </a:solidFill>
              </a:rPr>
              <a:t>Permissible Use of Restraint Cont.</a:t>
            </a:r>
            <a:endParaRPr lang="en-US" altLang="en-US" sz="4400" dirty="0"/>
          </a:p>
        </p:txBody>
      </p:sp>
      <p:sp>
        <p:nvSpPr>
          <p:cNvPr id="14339" name="Content Placeholder 2"/>
          <p:cNvSpPr>
            <a:spLocks noGrp="1"/>
          </p:cNvSpPr>
          <p:nvPr>
            <p:ph sz="quarter" idx="10"/>
          </p:nvPr>
        </p:nvSpPr>
        <p:spPr>
          <a:xfrm>
            <a:off x="457200" y="1447800"/>
            <a:ext cx="8229600" cy="4572000"/>
          </a:xfrm>
        </p:spPr>
        <p:txBody>
          <a:bodyPr/>
          <a:lstStyle/>
          <a:p>
            <a:pPr marL="457200" indent="-457200">
              <a:buFont typeface="Arial"/>
              <a:buChar char="•"/>
            </a:pPr>
            <a:r>
              <a:rPr lang="en-US" altLang="en-US" sz="2400" dirty="0"/>
              <a:t>Only when used in a manner that is safe, proportionate to, and sensitive to the student’s:</a:t>
            </a:r>
          </a:p>
          <a:p>
            <a:pPr marL="457200" indent="-457200">
              <a:buFont typeface="Arial"/>
              <a:buChar char="•"/>
            </a:pPr>
            <a:endParaRPr lang="en-US" altLang="en-US" sz="1200" dirty="0"/>
          </a:p>
          <a:p>
            <a:pPr marL="1200150" lvl="1" indent="-457200">
              <a:buFont typeface="Arial"/>
              <a:buChar char="•"/>
            </a:pPr>
            <a:r>
              <a:rPr lang="en-US" altLang="en-US" sz="2000" dirty="0"/>
              <a:t>Severity of behavior</a:t>
            </a:r>
          </a:p>
          <a:p>
            <a:pPr marL="1200150" lvl="1" indent="-457200">
              <a:buFont typeface="Arial"/>
              <a:buChar char="•"/>
            </a:pPr>
            <a:r>
              <a:rPr lang="en-US" altLang="en-US" sz="2000" dirty="0"/>
              <a:t>Chronological and developmental age</a:t>
            </a:r>
          </a:p>
          <a:p>
            <a:pPr marL="1200150" lvl="1" indent="-457200">
              <a:buFont typeface="Arial"/>
              <a:buChar char="•"/>
            </a:pPr>
            <a:r>
              <a:rPr lang="en-US" altLang="en-US" sz="2000" dirty="0"/>
              <a:t>Physical size</a:t>
            </a:r>
          </a:p>
          <a:p>
            <a:pPr marL="1200150" lvl="1" indent="-457200">
              <a:buFont typeface="Arial"/>
              <a:buChar char="•"/>
            </a:pPr>
            <a:r>
              <a:rPr lang="en-US" altLang="en-US" sz="2000" dirty="0"/>
              <a:t>Gender</a:t>
            </a:r>
          </a:p>
          <a:p>
            <a:pPr marL="1200150" lvl="1" indent="-457200">
              <a:buFont typeface="Arial"/>
              <a:buChar char="•"/>
            </a:pPr>
            <a:r>
              <a:rPr lang="en-US" altLang="en-US" sz="2000" dirty="0"/>
              <a:t>Ability to communicate</a:t>
            </a:r>
          </a:p>
          <a:p>
            <a:pPr marL="1200150" lvl="1" indent="-457200">
              <a:buFont typeface="Arial"/>
              <a:buChar char="•"/>
            </a:pPr>
            <a:r>
              <a:rPr lang="en-US" altLang="en-US" sz="2000" dirty="0"/>
              <a:t>Cognitive ability</a:t>
            </a:r>
          </a:p>
          <a:p>
            <a:pPr marL="1200150" lvl="1" indent="-457200">
              <a:buFont typeface="Arial"/>
              <a:buChar char="•"/>
            </a:pPr>
            <a:r>
              <a:rPr lang="en-US" altLang="en-US" sz="2000" dirty="0"/>
              <a:t>Known physical, medical, psychiatric, and personal history</a:t>
            </a:r>
          </a:p>
          <a:p>
            <a:pPr marL="1200150" lvl="1" indent="-457200">
              <a:buFont typeface="Arial"/>
              <a:buChar char="•"/>
            </a:pPr>
            <a:endParaRPr lang="en-US" altLang="en-US" sz="1200" dirty="0"/>
          </a:p>
          <a:p>
            <a:pPr marL="457200" indent="-457200">
              <a:buFont typeface="Arial"/>
              <a:buChar char="•"/>
            </a:pPr>
            <a:r>
              <a:rPr lang="en-US" altLang="en-US" sz="2400" dirty="0"/>
              <a:t>Only by school personnel or contracted staff who’ve been trained to use the selected intervention*</a:t>
            </a:r>
          </a:p>
          <a:p>
            <a:endParaRPr lang="en-US" altLang="en-US"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400" b="1" dirty="0">
                <a:solidFill>
                  <a:srgbClr val="004F25"/>
                </a:solidFill>
              </a:rPr>
              <a:t>Permissible Use of Restraint Cont.</a:t>
            </a:r>
            <a:endParaRPr lang="en-US" altLang="en-US" sz="4400" dirty="0"/>
          </a:p>
        </p:txBody>
      </p:sp>
      <p:sp>
        <p:nvSpPr>
          <p:cNvPr id="14339" name="Content Placeholder 2"/>
          <p:cNvSpPr>
            <a:spLocks noGrp="1"/>
          </p:cNvSpPr>
          <p:nvPr>
            <p:ph sz="quarter" idx="10"/>
          </p:nvPr>
        </p:nvSpPr>
        <p:spPr>
          <a:xfrm>
            <a:off x="457200" y="2362200"/>
            <a:ext cx="8229600" cy="3733800"/>
          </a:xfrm>
        </p:spPr>
        <p:txBody>
          <a:bodyPr/>
          <a:lstStyle/>
          <a:p>
            <a:pPr marL="457200" indent="-457200">
              <a:buFont typeface="Arial"/>
              <a:buChar char="•"/>
            </a:pPr>
            <a:r>
              <a:rPr lang="en-US" altLang="en-US" sz="2800" b="1" dirty="0">
                <a:latin typeface="+mj-lt"/>
              </a:rPr>
              <a:t>Remember what we said about prone and supine restraints</a:t>
            </a:r>
          </a:p>
          <a:p>
            <a:endParaRPr lang="en-US" altLang="en-US" sz="800" dirty="0"/>
          </a:p>
          <a:p>
            <a:pPr marL="1200150" lvl="1" indent="-457200">
              <a:buFont typeface="Arial"/>
              <a:buChar char="•"/>
            </a:pPr>
            <a:r>
              <a:rPr lang="en-US" altLang="en-US" sz="2400" dirty="0"/>
              <a:t>Only when the student’s size and severity of behavior require such a restraint because a less restrictive restraint has failed or would be ineffective to prevent harm to the student or others</a:t>
            </a:r>
          </a:p>
        </p:txBody>
      </p:sp>
    </p:spTree>
    <p:extLst>
      <p:ext uri="{BB962C8B-B14F-4D97-AF65-F5344CB8AC3E}">
        <p14:creationId xmlns:p14="http://schemas.microsoft.com/office/powerpoint/2010/main" val="1732958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sz="4800" b="1" dirty="0">
                <a:solidFill>
                  <a:srgbClr val="004F25"/>
                </a:solidFill>
              </a:rPr>
              <a:t>POLL</a:t>
            </a:r>
          </a:p>
        </p:txBody>
      </p:sp>
      <p:sp>
        <p:nvSpPr>
          <p:cNvPr id="3" name="Content Placeholder 2"/>
          <p:cNvSpPr>
            <a:spLocks noGrp="1"/>
          </p:cNvSpPr>
          <p:nvPr>
            <p:ph sz="quarter" idx="10"/>
          </p:nvPr>
        </p:nvSpPr>
        <p:spPr>
          <a:xfrm>
            <a:off x="457200" y="1905000"/>
            <a:ext cx="8229600" cy="4191000"/>
          </a:xfrm>
        </p:spPr>
        <p:txBody>
          <a:bodyPr/>
          <a:lstStyle/>
          <a:p>
            <a:pPr algn="ctr"/>
            <a:r>
              <a:rPr lang="en-US" sz="2800" b="1" dirty="0">
                <a:latin typeface="+mj-lt"/>
              </a:rPr>
              <a:t>Does the following incident involve the permissible use of physical restraint?  Why or why not?</a:t>
            </a:r>
          </a:p>
          <a:p>
            <a:pPr algn="ctr"/>
            <a:endParaRPr lang="en-US" sz="1600" b="1" dirty="0">
              <a:latin typeface="+mj-lt"/>
            </a:endParaRPr>
          </a:p>
          <a:p>
            <a:pPr algn="ctr"/>
            <a:r>
              <a:rPr lang="en-US" sz="2400" dirty="0"/>
              <a:t>Freddie had become increasingly dysregulated on the playground, in spite of the school counselor’s multiple attempts to help him to de-escalate. He ran from the counselor, picked up a baseball bat that was being used by another group of students, and charged toward one of the baseball players, swinging it erratically. The school counselor and a recess aide, who were both trained in CPI, held Freddie in a standing restraint until he was calm.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90600"/>
            <a:ext cx="4457700" cy="762000"/>
          </a:xfrm>
          <a:prstGeom prst="rect">
            <a:avLst/>
          </a:prstGeom>
        </p:spPr>
      </p:pic>
    </p:spTree>
    <p:extLst>
      <p:ext uri="{BB962C8B-B14F-4D97-AF65-F5344CB8AC3E}">
        <p14:creationId xmlns:p14="http://schemas.microsoft.com/office/powerpoint/2010/main" val="199736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3" name="Content Placeholder 2"/>
          <p:cNvSpPr>
            <a:spLocks noGrp="1"/>
          </p:cNvSpPr>
          <p:nvPr>
            <p:ph sz="quarter" idx="10"/>
          </p:nvPr>
        </p:nvSpPr>
        <p:spPr>
          <a:xfrm>
            <a:off x="457200" y="2057400"/>
            <a:ext cx="8229600" cy="4038600"/>
          </a:xfrm>
        </p:spPr>
        <p:txBody>
          <a:bodyPr/>
          <a:lstStyle/>
          <a:p>
            <a:pPr algn="ctr"/>
            <a:r>
              <a:rPr lang="en-US" sz="2600" b="1" dirty="0">
                <a:latin typeface="+mj-lt"/>
              </a:rPr>
              <a:t>Yes, the use of physical restraint by trained personnel was permissible in this instance (assuming that there were no contraindications).</a:t>
            </a:r>
          </a:p>
          <a:p>
            <a:pPr algn="ctr"/>
            <a:endParaRPr lang="en-US" sz="1800" b="1" dirty="0">
              <a:latin typeface="+mj-lt"/>
            </a:endParaRPr>
          </a:p>
          <a:p>
            <a:pPr marL="457200" indent="-457200">
              <a:buFont typeface="Arial" charset="0"/>
              <a:buChar char="•"/>
            </a:pPr>
            <a:r>
              <a:rPr lang="en-US" sz="2000" dirty="0"/>
              <a:t>Freddie was dysregulated and swinging a dangerous object in a way that could cause substantial harm to the other students.</a:t>
            </a:r>
          </a:p>
          <a:p>
            <a:pPr marL="457200" indent="-457200">
              <a:buFont typeface="Arial" charset="0"/>
              <a:buChar char="•"/>
            </a:pPr>
            <a:r>
              <a:rPr lang="en-US" sz="2000" dirty="0"/>
              <a:t>The school counselor had already used a variety of strategies to calm him down and then his ability to injure someone was imminent.</a:t>
            </a:r>
          </a:p>
          <a:p>
            <a:pPr marL="457200" indent="-457200">
              <a:buFont typeface="Arial" charset="0"/>
              <a:buChar char="•"/>
            </a:pPr>
            <a:r>
              <a:rPr lang="en-US" sz="2000" dirty="0"/>
              <a:t>The counselor and aide were both trained to do so</a:t>
            </a:r>
          </a:p>
          <a:p>
            <a:pPr marL="457200" indent="-457200">
              <a:buFont typeface="Arial" charset="0"/>
              <a:buChar char="•"/>
            </a:pPr>
            <a:r>
              <a:rPr lang="en-US" sz="2000" dirty="0"/>
              <a:t>Freddie was held in one of the less restrictive type of restraints</a:t>
            </a:r>
          </a:p>
          <a:p>
            <a:pPr marL="457200" indent="-457200">
              <a:buFont typeface="Arial" charset="0"/>
              <a:buChar char="•"/>
            </a:pPr>
            <a:endParaRPr lang="en-US" sz="2400" dirty="0"/>
          </a:p>
          <a:p>
            <a:pPr marL="457200" indent="-457200">
              <a:buFont typeface="Arial" charset="0"/>
              <a:buChar char="•"/>
            </a:pPr>
            <a:endParaRPr lang="en-US" sz="2400" dirty="0"/>
          </a:p>
          <a:p>
            <a:pPr algn="ctr"/>
            <a:endParaRPr lang="en-US" sz="2800"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57201"/>
            <a:ext cx="1981200" cy="1600200"/>
          </a:xfrm>
          <a:prstGeom prst="rect">
            <a:avLst/>
          </a:prstGeom>
        </p:spPr>
      </p:pic>
    </p:spTree>
    <p:extLst>
      <p:ext uri="{BB962C8B-B14F-4D97-AF65-F5344CB8AC3E}">
        <p14:creationId xmlns:p14="http://schemas.microsoft.com/office/powerpoint/2010/main" val="211656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sz="4800" b="1" dirty="0">
                <a:solidFill>
                  <a:srgbClr val="004F25"/>
                </a:solidFill>
              </a:rPr>
              <a:t>Purposes of Rule 4500</a:t>
            </a:r>
          </a:p>
        </p:txBody>
      </p:sp>
      <p:sp>
        <p:nvSpPr>
          <p:cNvPr id="13315" name="Text Placeholder 2"/>
          <p:cNvSpPr>
            <a:spLocks noGrp="1"/>
          </p:cNvSpPr>
          <p:nvPr>
            <p:ph type="body" sz="quarter" idx="10"/>
          </p:nvPr>
        </p:nvSpPr>
        <p:spPr/>
        <p:txBody>
          <a:bodyPr/>
          <a:lstStyle/>
          <a:p>
            <a:r>
              <a:rPr lang="en-US" altLang="en-US" dirty="0"/>
              <a:t>To create and maintain positive and safe environments</a:t>
            </a:r>
          </a:p>
          <a:p>
            <a:pPr marL="0" indent="0">
              <a:buNone/>
            </a:pPr>
            <a:endParaRPr lang="en-US" altLang="en-US" sz="1600" dirty="0"/>
          </a:p>
          <a:p>
            <a:r>
              <a:rPr lang="en-US" altLang="en-US" dirty="0"/>
              <a:t>To promote positive behavioral interventions and supports</a:t>
            </a:r>
          </a:p>
          <a:p>
            <a:pPr marL="0" indent="0">
              <a:buNone/>
            </a:pPr>
            <a:endParaRPr lang="en-US" altLang="en-US" sz="1600" dirty="0"/>
          </a:p>
          <a:p>
            <a:r>
              <a:rPr lang="en-US" altLang="en-US" dirty="0"/>
              <a:t>To ensure that students are not subjected to inappropriate use of restraint or seclusion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800" b="1" dirty="0">
                <a:solidFill>
                  <a:srgbClr val="004F25"/>
                </a:solidFill>
              </a:rPr>
              <a:t>Permissible Use of Seclusion</a:t>
            </a:r>
          </a:p>
        </p:txBody>
      </p:sp>
      <p:sp>
        <p:nvSpPr>
          <p:cNvPr id="14339" name="Content Placeholder 2"/>
          <p:cNvSpPr>
            <a:spLocks noGrp="1"/>
          </p:cNvSpPr>
          <p:nvPr>
            <p:ph sz="quarter" idx="10"/>
          </p:nvPr>
        </p:nvSpPr>
        <p:spPr>
          <a:xfrm>
            <a:off x="457200" y="1752600"/>
            <a:ext cx="8229600" cy="4495800"/>
          </a:xfrm>
        </p:spPr>
        <p:txBody>
          <a:bodyPr/>
          <a:lstStyle/>
          <a:p>
            <a:pPr marL="457200" indent="-457200">
              <a:buFont typeface="Arial"/>
              <a:buChar char="•"/>
            </a:pPr>
            <a:r>
              <a:rPr lang="en-US" altLang="en-US" sz="2400" dirty="0"/>
              <a:t>Only when the student’s behavior poses an imminent and substantial risk of physical injury to the student or to others</a:t>
            </a:r>
          </a:p>
          <a:p>
            <a:endParaRPr lang="en-US" altLang="en-US" sz="1200" dirty="0"/>
          </a:p>
          <a:p>
            <a:pPr marL="457200" indent="-457200">
              <a:buFont typeface="Arial"/>
              <a:buChar char="•"/>
            </a:pPr>
            <a:r>
              <a:rPr lang="en-US" altLang="en-US" sz="2400" dirty="0"/>
              <a:t>Only when less restrictive interventions have failed or would be ineffective in stopping such imminent risk of physical injury</a:t>
            </a:r>
          </a:p>
          <a:p>
            <a:pPr marL="457200" indent="-457200">
              <a:buFont typeface="Arial"/>
              <a:buChar char="•"/>
            </a:pPr>
            <a:endParaRPr lang="en-US" altLang="en-US" sz="1200" dirty="0"/>
          </a:p>
          <a:p>
            <a:pPr marL="457200" indent="-457200">
              <a:buFont typeface="Arial"/>
              <a:buChar char="•"/>
            </a:pPr>
            <a:r>
              <a:rPr lang="en-US" altLang="en-US" sz="2400" dirty="0"/>
              <a:t>Only as a temporary intervention</a:t>
            </a:r>
          </a:p>
          <a:p>
            <a:pPr marL="457200" indent="-457200">
              <a:buFont typeface="Arial"/>
              <a:buChar char="•"/>
            </a:pPr>
            <a:endParaRPr lang="en-US" altLang="en-US" sz="1200" dirty="0"/>
          </a:p>
          <a:p>
            <a:pPr marL="457200" indent="-457200">
              <a:buFont typeface="Arial"/>
              <a:buChar char="•"/>
            </a:pPr>
            <a:r>
              <a:rPr lang="en-US" altLang="en-US" sz="2400" dirty="0"/>
              <a:t>Only when the student is visually monitored at all times by an adult</a:t>
            </a:r>
          </a:p>
          <a:p>
            <a:pPr marL="457200" indent="-457200">
              <a:buFont typeface="Arial"/>
              <a:buChar char="•"/>
            </a:pPr>
            <a:endParaRPr lang="en-US" altLang="en-US" sz="3000" dirty="0"/>
          </a:p>
          <a:p>
            <a:endParaRPr lang="en-US" altLang="en-US" sz="800"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200" b="1" dirty="0">
                <a:solidFill>
                  <a:srgbClr val="004F25"/>
                </a:solidFill>
              </a:rPr>
              <a:t>Permissible Use of Seclusion Cont.</a:t>
            </a:r>
          </a:p>
        </p:txBody>
      </p:sp>
      <p:sp>
        <p:nvSpPr>
          <p:cNvPr id="14339" name="Content Placeholder 2"/>
          <p:cNvSpPr>
            <a:spLocks noGrp="1"/>
          </p:cNvSpPr>
          <p:nvPr>
            <p:ph sz="quarter" idx="10"/>
          </p:nvPr>
        </p:nvSpPr>
        <p:spPr>
          <a:xfrm>
            <a:off x="457200" y="1905000"/>
            <a:ext cx="8229600" cy="3962400"/>
          </a:xfrm>
        </p:spPr>
        <p:txBody>
          <a:bodyPr/>
          <a:lstStyle/>
          <a:p>
            <a:endParaRPr lang="en-US" altLang="en-US" sz="800" dirty="0"/>
          </a:p>
          <a:p>
            <a:endParaRPr lang="en-US" altLang="en-US" sz="800" dirty="0"/>
          </a:p>
          <a:p>
            <a:pPr marL="457200" indent="-457200">
              <a:buFont typeface="Arial"/>
              <a:buChar char="•"/>
            </a:pPr>
            <a:r>
              <a:rPr lang="en-US" altLang="en-US" sz="2400" dirty="0"/>
              <a:t>Only when there is no known developmental, medical, psychological, or other contraindication to its use</a:t>
            </a:r>
          </a:p>
          <a:p>
            <a:pPr marL="457200" indent="-457200">
              <a:buFont typeface="Arial"/>
              <a:buChar char="•"/>
            </a:pPr>
            <a:endParaRPr lang="en-US" altLang="en-US" sz="1200" dirty="0"/>
          </a:p>
          <a:p>
            <a:pPr marL="457200" indent="-457200">
              <a:buFont typeface="Arial"/>
              <a:buChar char="•"/>
            </a:pPr>
            <a:r>
              <a:rPr lang="en-US" altLang="en-US" sz="2400" dirty="0"/>
              <a:t>Only in a space large enough to permit safe movement that is adequately lit, heated, ventilated, free of sharp or otherwise dangerous objects, and in compliance with all fire and safety codes</a:t>
            </a:r>
          </a:p>
          <a:p>
            <a:pPr marL="457200" indent="-457200">
              <a:buFont typeface="Arial"/>
              <a:buChar char="•"/>
            </a:pPr>
            <a:endParaRPr lang="en-US" altLang="en-US" sz="1200" dirty="0"/>
          </a:p>
          <a:p>
            <a:pPr marL="457200" indent="-457200">
              <a:buFont typeface="Arial"/>
              <a:buChar char="•"/>
            </a:pPr>
            <a:r>
              <a:rPr lang="en-US" altLang="en-US" sz="2400" dirty="0"/>
              <a:t>Only when physical restraint is contraindicated</a:t>
            </a:r>
          </a:p>
          <a:p>
            <a:pPr marL="457200" indent="-457200">
              <a:buFont typeface="Arial"/>
              <a:buChar char="•"/>
            </a:pPr>
            <a:endParaRPr lang="en-US" altLang="en-US" sz="2400" dirty="0"/>
          </a:p>
          <a:p>
            <a:endParaRPr lang="en-US" altLang="en-US" sz="800" dirty="0"/>
          </a:p>
          <a:p>
            <a:endParaRPr lang="en-US" altLang="en-US" sz="2800"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200" b="1" dirty="0">
                <a:solidFill>
                  <a:srgbClr val="004F25"/>
                </a:solidFill>
              </a:rPr>
              <a:t>What???</a:t>
            </a:r>
          </a:p>
        </p:txBody>
      </p:sp>
      <p:sp>
        <p:nvSpPr>
          <p:cNvPr id="14339" name="Content Placeholder 2"/>
          <p:cNvSpPr>
            <a:spLocks noGrp="1"/>
          </p:cNvSpPr>
          <p:nvPr>
            <p:ph sz="quarter" idx="10"/>
          </p:nvPr>
        </p:nvSpPr>
        <p:spPr>
          <a:xfrm>
            <a:off x="457200" y="1447800"/>
            <a:ext cx="8229600" cy="4648200"/>
          </a:xfrm>
        </p:spPr>
        <p:txBody>
          <a:bodyPr/>
          <a:lstStyle/>
          <a:p>
            <a:pPr marL="457200" indent="-457200">
              <a:buFont typeface="Arial"/>
              <a:buChar char="•"/>
            </a:pPr>
            <a:r>
              <a:rPr lang="en-US" altLang="en-US" sz="2400" dirty="0"/>
              <a:t>Only when there is no known developmental, medical, psychological, or other contraindication to its use</a:t>
            </a:r>
          </a:p>
          <a:p>
            <a:pPr marL="457200" indent="-457200">
              <a:buFont typeface="Arial"/>
              <a:buChar char="•"/>
            </a:pPr>
            <a:endParaRPr lang="en-US" altLang="en-US" sz="1200" dirty="0"/>
          </a:p>
          <a:p>
            <a:pPr marL="457200" indent="-457200">
              <a:buFont typeface="Arial"/>
              <a:buChar char="•"/>
            </a:pPr>
            <a:r>
              <a:rPr lang="en-US" altLang="en-US" sz="2400" dirty="0"/>
              <a:t>Only in a space large enough to permit safe movement that is adequately lit, heated, ventilated, free of sharp or otherwise dangerous objects, and in compliance with all fire and safety codes</a:t>
            </a:r>
          </a:p>
          <a:p>
            <a:pPr marL="457200" indent="-457200">
              <a:buFont typeface="Arial"/>
              <a:buChar char="•"/>
            </a:pPr>
            <a:endParaRPr lang="en-US" altLang="en-US" sz="1200" dirty="0"/>
          </a:p>
          <a:p>
            <a:pPr marL="457200" indent="-457200">
              <a:buFont typeface="Arial"/>
              <a:buChar char="•"/>
            </a:pPr>
            <a:r>
              <a:rPr lang="en-US" altLang="en-US" sz="2400" b="1" dirty="0">
                <a:solidFill>
                  <a:srgbClr val="C00000"/>
                </a:solidFill>
              </a:rPr>
              <a:t>Only when physical restraint is contraindicated</a:t>
            </a:r>
          </a:p>
          <a:p>
            <a:endParaRPr lang="en-US" altLang="en-US" sz="2800" dirty="0"/>
          </a:p>
          <a:p>
            <a:pPr algn="ctr"/>
            <a:r>
              <a:rPr lang="en-US" altLang="en-US" sz="2800" dirty="0"/>
              <a:t>Therefore, seclusion is a </a:t>
            </a:r>
            <a:r>
              <a:rPr lang="en-US" altLang="en-US" sz="2800" b="1" dirty="0">
                <a:solidFill>
                  <a:srgbClr val="C00000"/>
                </a:solidFill>
              </a:rPr>
              <a:t>prohibited</a:t>
            </a:r>
            <a:r>
              <a:rPr lang="en-US" altLang="en-US" sz="2800" dirty="0"/>
              <a:t> intervention unless physical restraint is contraindicated!</a:t>
            </a:r>
          </a:p>
        </p:txBody>
      </p:sp>
    </p:spTree>
    <p:extLst>
      <p:ext uri="{BB962C8B-B14F-4D97-AF65-F5344CB8AC3E}">
        <p14:creationId xmlns:p14="http://schemas.microsoft.com/office/powerpoint/2010/main" val="1732958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POLL</a:t>
            </a:r>
          </a:p>
        </p:txBody>
      </p:sp>
      <p:sp>
        <p:nvSpPr>
          <p:cNvPr id="6" name="Text Placeholder 5"/>
          <p:cNvSpPr>
            <a:spLocks noGrp="1"/>
          </p:cNvSpPr>
          <p:nvPr>
            <p:ph type="body" sz="quarter" idx="10"/>
          </p:nvPr>
        </p:nvSpPr>
        <p:spPr>
          <a:xfrm>
            <a:off x="457200" y="3276600"/>
            <a:ext cx="8229600" cy="2286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In the following instance, is the use of seclusion permissible?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dirty="0">
              <a:latin typeface="+mj-lt"/>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rot="10800000" flipV="1">
            <a:off x="2705100" y="1371600"/>
            <a:ext cx="3733800" cy="850900"/>
          </a:xfrm>
        </p:spPr>
      </p:pic>
    </p:spTree>
    <p:extLst>
      <p:ext uri="{BB962C8B-B14F-4D97-AF65-F5344CB8AC3E}">
        <p14:creationId xmlns:p14="http://schemas.microsoft.com/office/powerpoint/2010/main" val="214735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Autofit/>
          </a:bodyPr>
          <a:lstStyle/>
          <a:p>
            <a:r>
              <a:rPr lang="en-US" b="1" dirty="0">
                <a:solidFill>
                  <a:srgbClr val="004F25"/>
                </a:solidFill>
              </a:rPr>
              <a:t>POLL CONTINUED</a:t>
            </a:r>
          </a:p>
        </p:txBody>
      </p:sp>
      <p:sp>
        <p:nvSpPr>
          <p:cNvPr id="3" name="Text Placeholder 2"/>
          <p:cNvSpPr>
            <a:spLocks noGrp="1"/>
          </p:cNvSpPr>
          <p:nvPr>
            <p:ph type="body" sz="quarter" idx="10"/>
          </p:nvPr>
        </p:nvSpPr>
        <p:spPr>
          <a:xfrm>
            <a:off x="533400" y="1143000"/>
            <a:ext cx="8153400" cy="5029200"/>
          </a:xfrm>
        </p:spPr>
        <p:txBody>
          <a:bodyPr/>
          <a:lstStyle/>
          <a:p>
            <a:pPr marL="0" indent="0" fontAlgn="auto">
              <a:spcBef>
                <a:spcPts val="0"/>
              </a:spcBef>
              <a:spcAft>
                <a:spcPts val="0"/>
              </a:spcAft>
              <a:buNone/>
            </a:pPr>
            <a:r>
              <a:rPr lang="en-US" sz="1800" dirty="0"/>
              <a:t>Jasmine is a 12 year old student who has a history of trauma, including sexual abuse by her mother’s boyfriend. She has sexually reactive and self-injurious behaviors and is often triggered by male authority figures.  In the cafeteria, Jasmine was throwing food and was directed to the “planning room” to discuss the incident with Mr. Jones, who runs the planning room and is trained and experienced in de-escalation techniques as well as in the use of restraint and seclusion.  Jasmine took out her compact makeup powder, broke the mirror, and began using it to cut her arms. Mr. Jones used a variety of techniques to support her in using different coping strategies.  Jasmine continued to cut arms, causing bleeding, and then pointed the sharp glass toward her neck.</a:t>
            </a:r>
          </a:p>
          <a:p>
            <a:pPr marL="0" indent="0" fontAlgn="auto">
              <a:spcBef>
                <a:spcPts val="0"/>
              </a:spcBef>
              <a:spcAft>
                <a:spcPts val="0"/>
              </a:spcAft>
              <a:buNone/>
            </a:pPr>
            <a:endParaRPr lang="en-US" sz="1800" dirty="0"/>
          </a:p>
          <a:p>
            <a:pPr marL="0" indent="0" fontAlgn="auto">
              <a:spcBef>
                <a:spcPts val="0"/>
              </a:spcBef>
              <a:spcAft>
                <a:spcPts val="0"/>
              </a:spcAft>
              <a:buNone/>
            </a:pPr>
            <a:r>
              <a:rPr lang="en-US" sz="1800" dirty="0"/>
              <a:t>Mr. Jones enlisted the help of a female paraprofessional to take the broken  glass from her and escorted her to a seclusion room, where she was monitored closely through a window.  As soon as she’d calmed herself and responded to simple directives, the door was opened and Mr. Jones walked with her to the nurse’s office to be assessed.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78510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1383815">
            <a:off x="2002926" y="769595"/>
            <a:ext cx="4576275" cy="835341"/>
          </a:xfrm>
          <a:prstGeom prst="rect">
            <a:avLst/>
          </a:prstGeom>
        </p:spPr>
      </p:pic>
      <p:sp>
        <p:nvSpPr>
          <p:cNvPr id="2" name="Title 1"/>
          <p:cNvSpPr>
            <a:spLocks noGrp="1"/>
          </p:cNvSpPr>
          <p:nvPr>
            <p:ph type="title"/>
          </p:nvPr>
        </p:nvSpPr>
        <p:spPr>
          <a:xfrm>
            <a:off x="457200" y="304800"/>
            <a:ext cx="8229600" cy="5334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4" name="Text Placeholder 3"/>
          <p:cNvSpPr>
            <a:spLocks noGrp="1"/>
          </p:cNvSpPr>
          <p:nvPr>
            <p:ph type="body" sz="quarter" idx="10"/>
          </p:nvPr>
        </p:nvSpPr>
        <p:spPr>
          <a:xfrm>
            <a:off x="457200" y="1524000"/>
            <a:ext cx="8229600" cy="4648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700" b="1" dirty="0">
                <a:latin typeface="+mj-lt"/>
              </a:rPr>
              <a:t>Yes, Mr. Jones did the right thing by secluding Jasmine.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The act of cutting herself to the extent that she was drawing blood represents an imminent and substantial risk of harm.</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Mr. Jones used a variety of less restrictive interventions to try and support Jasmine.</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This was only a temporary intervention that was terminated as soon as Jasmine’s behavior no longer posed an imminent threat of harm.</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Mr. Jones was trained in the use of seclusion.</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Mr. Jones directly monitored her throughout her time in the seclusion room.</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Although not explicitly stated, it’s highly likely that Jasmine’s team had determined restraint to be contraindicated, especially by a male staff member.</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dirty="0">
              <a:latin typeface="+mj-lt"/>
            </a:endParaRPr>
          </a:p>
        </p:txBody>
      </p:sp>
    </p:spTree>
    <p:extLst>
      <p:ext uri="{BB962C8B-B14F-4D97-AF65-F5344CB8AC3E}">
        <p14:creationId xmlns:p14="http://schemas.microsoft.com/office/powerpoint/2010/main" val="87421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POLL</a:t>
            </a:r>
          </a:p>
        </p:txBody>
      </p:sp>
      <p:sp>
        <p:nvSpPr>
          <p:cNvPr id="5" name="Text Placeholder 4"/>
          <p:cNvSpPr>
            <a:spLocks noGrp="1"/>
          </p:cNvSpPr>
          <p:nvPr>
            <p:ph type="body" sz="quarter" idx="10"/>
          </p:nvPr>
        </p:nvSpPr>
        <p:spPr>
          <a:xfrm>
            <a:off x="533400" y="3124200"/>
            <a:ext cx="8153400" cy="2819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Given the following scenario, would the use of seclusion be permissible?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dirty="0">
              <a:latin typeface="+mj-lt"/>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05100" y="1447800"/>
            <a:ext cx="3733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10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POLL CONTINUED</a:t>
            </a:r>
          </a:p>
        </p:txBody>
      </p:sp>
      <p:sp>
        <p:nvSpPr>
          <p:cNvPr id="3" name="Text Placeholder 2"/>
          <p:cNvSpPr>
            <a:spLocks noGrp="1"/>
          </p:cNvSpPr>
          <p:nvPr>
            <p:ph type="body" sz="quarter" idx="10"/>
          </p:nvPr>
        </p:nvSpPr>
        <p:spPr>
          <a:xfrm>
            <a:off x="533400" y="1371600"/>
            <a:ext cx="8153400" cy="4724400"/>
          </a:xfrm>
        </p:spPr>
        <p:txBody>
          <a:bodyPr/>
          <a:lstStyle/>
          <a:p>
            <a:pPr marL="0" indent="0" algn="ctr" fontAlgn="auto">
              <a:spcBef>
                <a:spcPts val="0"/>
              </a:spcBef>
              <a:spcAft>
                <a:spcPts val="0"/>
              </a:spcAft>
              <a:buNone/>
            </a:pPr>
            <a:r>
              <a:rPr lang="en-US" sz="1800" dirty="0"/>
              <a:t>Elliot is a likeable high school sophomore who has no prior history of acting-out behaviors. His father recently died in a car accident and the school community has provided Elliot and his family with a variety of supports.  </a:t>
            </a:r>
          </a:p>
          <a:p>
            <a:pPr marL="0" indent="0" algn="ctr" fontAlgn="auto">
              <a:spcBef>
                <a:spcPts val="0"/>
              </a:spcBef>
              <a:spcAft>
                <a:spcPts val="0"/>
              </a:spcAft>
              <a:buNone/>
            </a:pPr>
            <a:endParaRPr lang="en-US" sz="1800" dirty="0"/>
          </a:p>
          <a:p>
            <a:pPr marL="0" indent="0" algn="ctr" fontAlgn="auto">
              <a:spcBef>
                <a:spcPts val="0"/>
              </a:spcBef>
              <a:spcAft>
                <a:spcPts val="0"/>
              </a:spcAft>
              <a:buNone/>
            </a:pPr>
            <a:r>
              <a:rPr lang="en-US" sz="1800" dirty="0"/>
              <a:t>On a Tuesday morning, following midterm exams, one of his peers made an off-color joke about his father and Elliot lost his self control.  He grabbed the student by the neck, squeezing tightly, and slammed the student up against a window, breaking it.  </a:t>
            </a:r>
          </a:p>
          <a:p>
            <a:pPr marL="0" indent="0" algn="ctr" fontAlgn="auto">
              <a:spcBef>
                <a:spcPts val="0"/>
              </a:spcBef>
              <a:spcAft>
                <a:spcPts val="0"/>
              </a:spcAft>
              <a:buNone/>
            </a:pPr>
            <a:endParaRPr lang="en-US" sz="1800" dirty="0"/>
          </a:p>
          <a:p>
            <a:pPr marL="0" indent="0" algn="ctr" fontAlgn="auto">
              <a:spcBef>
                <a:spcPts val="0"/>
              </a:spcBef>
              <a:spcAft>
                <a:spcPts val="0"/>
              </a:spcAft>
              <a:buNone/>
            </a:pPr>
            <a:r>
              <a:rPr lang="en-US" sz="1800" dirty="0"/>
              <a:t>A special educator, who was trained in the use of restraint and seclusion attempted to verbally de-escalate Elliot and provide him with choices, but saw that there was no further time to intervene with less restrictive interventions when Elliot continued to thrash and throw his fists even after other students pulled him away.  The special educator and school principal took into account his present life circumstances and swiftly escorted Elliot to the seclusion room for privacy rather than restraining him until his mother could come and pick him up from school.  The special educator maintained constant visual monitoring.</a:t>
            </a:r>
          </a:p>
          <a:p>
            <a:pPr marL="0" indent="0" algn="ctr" fontAlgn="auto">
              <a:spcBef>
                <a:spcPts val="0"/>
              </a:spcBef>
              <a:spcAft>
                <a:spcPts val="0"/>
              </a:spcAft>
              <a:buNone/>
            </a:pPr>
            <a:endParaRPr lang="en-US" sz="2000" dirty="0"/>
          </a:p>
          <a:p>
            <a:pPr marL="0" indent="0" algn="ctr" fontAlgn="auto">
              <a:spcBef>
                <a:spcPts val="0"/>
              </a:spcBef>
              <a:spcAft>
                <a:spcPts val="0"/>
              </a:spcAft>
              <a:buNone/>
            </a:pPr>
            <a:r>
              <a:rPr lang="en-US" sz="2000" dirty="0"/>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a:p>
        </p:txBody>
      </p:sp>
    </p:spTree>
    <p:extLst>
      <p:ext uri="{BB962C8B-B14F-4D97-AF65-F5344CB8AC3E}">
        <p14:creationId xmlns:p14="http://schemas.microsoft.com/office/powerpoint/2010/main" val="164159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981200" y="916832"/>
            <a:ext cx="4660900" cy="838200"/>
          </a:xfrm>
        </p:spPr>
      </p:pic>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533400" y="1676400"/>
            <a:ext cx="8153400" cy="4572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Although this is a tough one to weigh in on, Elliot should have been restrained rather than secluded.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Elliot’s behavior certainly caused an imminent and substantial risk of injury and the special educator attempted some less restrictive interventions but was right to act quickly rather than exhaust a list of further strategies.</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The special educator was trained in the use of restraint and seclusion and monitored Elliot throughout the seclusion.</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BUT </a:t>
            </a:r>
            <a:r>
              <a:rPr lang="mr-IN" sz="1800" dirty="0"/>
              <a:t>…</a:t>
            </a:r>
            <a:r>
              <a:rPr lang="en-US" sz="1800" dirty="0"/>
              <a:t> there is no reason to believe that restraint was contraindicated, since it had never been used nor had it even been discussed, given Elliot’s lack of behavioral challenges.</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AND </a:t>
            </a:r>
            <a:r>
              <a:rPr lang="mr-IN" sz="1800" dirty="0"/>
              <a:t>…</a:t>
            </a:r>
            <a:r>
              <a:rPr lang="en-US" sz="1800" dirty="0"/>
              <a:t> this should have been a temporary intervention that was terminated as soon as Elliot no longer posed a risk.  He should not have been secluded until his mother could get there.</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870176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b="1" dirty="0">
                <a:solidFill>
                  <a:srgbClr val="004F25"/>
                </a:solidFill>
              </a:rPr>
              <a:t>Trauma-Informed Use of </a:t>
            </a:r>
            <a:br>
              <a:rPr lang="en-US" b="1" dirty="0">
                <a:solidFill>
                  <a:srgbClr val="004F25"/>
                </a:solidFill>
              </a:rPr>
            </a:br>
            <a:r>
              <a:rPr lang="en-US" b="1" dirty="0">
                <a:solidFill>
                  <a:srgbClr val="004F25"/>
                </a:solidFill>
              </a:rPr>
              <a:t>Restraint and Seclusion</a:t>
            </a:r>
          </a:p>
        </p:txBody>
      </p:sp>
      <p:sp>
        <p:nvSpPr>
          <p:cNvPr id="3" name="Text Placeholder 2"/>
          <p:cNvSpPr>
            <a:spLocks noGrp="1"/>
          </p:cNvSpPr>
          <p:nvPr>
            <p:ph type="body" sz="quarter" idx="10"/>
          </p:nvPr>
        </p:nvSpPr>
        <p:spPr/>
        <p:txBody>
          <a:bodyPr/>
          <a:lstStyle/>
          <a:p>
            <a:r>
              <a:rPr lang="en-US" sz="2400" b="1" dirty="0">
                <a:latin typeface="+mj-lt"/>
              </a:rPr>
              <a:t>Restraint and Seclusion can re-traumatize children who’ve already experienced developmental trauma.  This is one reason that these measures are to be used only “as a last resort” when the risk of substantial physical injury outweighs the risk of potential </a:t>
            </a:r>
            <a:r>
              <a:rPr lang="en-US" sz="2400" b="1" dirty="0" err="1">
                <a:latin typeface="+mj-lt"/>
              </a:rPr>
              <a:t>retraumatization</a:t>
            </a:r>
            <a:endParaRPr lang="en-US" sz="2400" b="1" dirty="0">
              <a:latin typeface="+mj-lt"/>
            </a:endParaRPr>
          </a:p>
          <a:p>
            <a:r>
              <a:rPr lang="en-US" sz="2400" b="1" dirty="0">
                <a:latin typeface="+mj-lt"/>
              </a:rPr>
              <a:t>Points to consider</a:t>
            </a:r>
            <a:r>
              <a:rPr lang="en-US" sz="2800" b="1" dirty="0">
                <a:latin typeface="+mj-lt"/>
              </a:rPr>
              <a:t>:</a:t>
            </a:r>
          </a:p>
          <a:p>
            <a:pPr lvl="1"/>
            <a:r>
              <a:rPr lang="en-US" sz="1800" dirty="0"/>
              <a:t>Control and choice</a:t>
            </a:r>
          </a:p>
          <a:p>
            <a:pPr lvl="1"/>
            <a:r>
              <a:rPr lang="en-US" sz="1800" dirty="0"/>
              <a:t>Cognitive preparation</a:t>
            </a:r>
          </a:p>
          <a:p>
            <a:pPr lvl="1"/>
            <a:r>
              <a:rPr lang="en-US" sz="1800" dirty="0"/>
              <a:t>Nonverbal behaviors</a:t>
            </a:r>
          </a:p>
          <a:p>
            <a:pPr lvl="1"/>
            <a:r>
              <a:rPr lang="en-US" sz="1800" dirty="0"/>
              <a:t>Give back control through debriefing</a:t>
            </a:r>
          </a:p>
          <a:p>
            <a:pPr lvl="1"/>
            <a:endParaRPr lang="en-US" sz="2400" b="1" dirty="0"/>
          </a:p>
        </p:txBody>
      </p:sp>
    </p:spTree>
    <p:extLst>
      <p:ext uri="{BB962C8B-B14F-4D97-AF65-F5344CB8AC3E}">
        <p14:creationId xmlns:p14="http://schemas.microsoft.com/office/powerpoint/2010/main" val="101610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a:t>
            </a:r>
          </a:p>
        </p:txBody>
      </p:sp>
      <p:sp>
        <p:nvSpPr>
          <p:cNvPr id="3" name="Text Placeholder 2"/>
          <p:cNvSpPr>
            <a:spLocks noGrp="1"/>
          </p:cNvSpPr>
          <p:nvPr>
            <p:ph type="body" sz="quarter" idx="10"/>
          </p:nvPr>
        </p:nvSpPr>
        <p:spPr>
          <a:xfrm>
            <a:off x="533400" y="1600200"/>
            <a:ext cx="8153400" cy="4572000"/>
          </a:xfrm>
        </p:spPr>
        <p:txBody>
          <a:bodyPr/>
          <a:lstStyle/>
          <a:p>
            <a:r>
              <a:rPr lang="en-US" dirty="0"/>
              <a:t>Physical escort</a:t>
            </a:r>
          </a:p>
          <a:p>
            <a:pPr marL="0" indent="0">
              <a:buNone/>
            </a:pPr>
            <a:endParaRPr lang="en-US" sz="800" dirty="0"/>
          </a:p>
          <a:p>
            <a:pPr lvl="1"/>
            <a:r>
              <a:rPr lang="en-US" dirty="0"/>
              <a:t>Temporary touching or holding of hand, wrist, arm, or back</a:t>
            </a:r>
          </a:p>
          <a:p>
            <a:pPr marL="457200" lvl="1" indent="0">
              <a:buNone/>
            </a:pPr>
            <a:endParaRPr lang="en-US" sz="800" dirty="0"/>
          </a:p>
          <a:p>
            <a:pPr lvl="1"/>
            <a:r>
              <a:rPr lang="en-US" dirty="0"/>
              <a:t>Without the use of force</a:t>
            </a:r>
          </a:p>
          <a:p>
            <a:pPr marL="457200" lvl="1" indent="0">
              <a:buNone/>
            </a:pPr>
            <a:endParaRPr lang="en-US" sz="800" dirty="0"/>
          </a:p>
          <a:p>
            <a:pPr lvl="1"/>
            <a:r>
              <a:rPr lang="en-US" dirty="0"/>
              <a:t>Of a student who is exhibiting minimal resistance</a:t>
            </a:r>
          </a:p>
          <a:p>
            <a:pPr marL="457200" lvl="1" indent="0">
              <a:buNone/>
            </a:pPr>
            <a:endParaRPr lang="en-US" sz="800" dirty="0"/>
          </a:p>
          <a:p>
            <a:pPr lvl="1"/>
            <a:r>
              <a:rPr lang="en-US" dirty="0"/>
              <a:t>For the purpose of directing movement from one place to another</a:t>
            </a:r>
          </a:p>
          <a:p>
            <a:pPr lvl="1"/>
            <a:endParaRPr lang="en-US" dirty="0"/>
          </a:p>
        </p:txBody>
      </p:sp>
    </p:spTree>
    <p:extLst>
      <p:ext uri="{BB962C8B-B14F-4D97-AF65-F5344CB8AC3E}">
        <p14:creationId xmlns:p14="http://schemas.microsoft.com/office/powerpoint/2010/main" val="323786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b="1" dirty="0">
                <a:solidFill>
                  <a:srgbClr val="004F25"/>
                </a:solidFill>
              </a:rPr>
              <a:t>Trauma-Informed Use of </a:t>
            </a:r>
            <a:br>
              <a:rPr lang="en-US" b="1" dirty="0">
                <a:solidFill>
                  <a:srgbClr val="004F25"/>
                </a:solidFill>
              </a:rPr>
            </a:br>
            <a:r>
              <a:rPr lang="en-US" b="1" dirty="0">
                <a:solidFill>
                  <a:srgbClr val="004F25"/>
                </a:solidFill>
              </a:rPr>
              <a:t>Restraint and Seclusion</a:t>
            </a:r>
          </a:p>
        </p:txBody>
      </p:sp>
      <p:sp>
        <p:nvSpPr>
          <p:cNvPr id="3" name="Text Placeholder 2"/>
          <p:cNvSpPr>
            <a:spLocks noGrp="1"/>
          </p:cNvSpPr>
          <p:nvPr>
            <p:ph type="body" sz="quarter" idx="10"/>
          </p:nvPr>
        </p:nvSpPr>
        <p:spPr/>
        <p:txBody>
          <a:bodyPr/>
          <a:lstStyle/>
          <a:p>
            <a:r>
              <a:rPr lang="en-US" sz="2400" b="1" dirty="0">
                <a:latin typeface="+mj-lt"/>
              </a:rPr>
              <a:t>Restraint and Seclusion can re-traumatize children who’ve already experienced developmental trauma.  This is one reason that these measures are to be used “as a last resort” when the risk of substantial physical injury outweighs the risk of potential </a:t>
            </a:r>
            <a:r>
              <a:rPr lang="en-US" sz="2400" b="1" dirty="0" err="1">
                <a:latin typeface="+mj-lt"/>
              </a:rPr>
              <a:t>retraumatization</a:t>
            </a:r>
            <a:endParaRPr lang="en-US" sz="2400" b="1" dirty="0">
              <a:latin typeface="+mj-lt"/>
            </a:endParaRPr>
          </a:p>
          <a:p>
            <a:r>
              <a:rPr lang="en-US" sz="2400" b="1" dirty="0">
                <a:latin typeface="+mj-lt"/>
              </a:rPr>
              <a:t>Points to consider</a:t>
            </a:r>
            <a:r>
              <a:rPr lang="en-US" sz="2800" b="1" dirty="0">
                <a:latin typeface="+mj-lt"/>
              </a:rPr>
              <a:t>:</a:t>
            </a:r>
          </a:p>
          <a:p>
            <a:pPr lvl="1"/>
            <a:r>
              <a:rPr lang="en-US" sz="1800" dirty="0"/>
              <a:t>When taking away control, look for ways to offer choice</a:t>
            </a:r>
          </a:p>
          <a:p>
            <a:pPr lvl="1"/>
            <a:r>
              <a:rPr lang="en-US" sz="1800" dirty="0"/>
              <a:t>Allow them to be cognitively prepared by narrating; this reduces the production of stress hormones</a:t>
            </a:r>
          </a:p>
          <a:p>
            <a:pPr lvl="1"/>
            <a:r>
              <a:rPr lang="en-US" sz="1800" dirty="0"/>
              <a:t>Words will be far less effective than your tone of voice, stance, and facial expressions</a:t>
            </a:r>
          </a:p>
          <a:p>
            <a:pPr lvl="1"/>
            <a:r>
              <a:rPr lang="en-US" sz="1800" dirty="0"/>
              <a:t>Give back control through debriefing</a:t>
            </a:r>
          </a:p>
          <a:p>
            <a:pPr lvl="1"/>
            <a:endParaRPr lang="en-US" sz="2400" b="1" dirty="0"/>
          </a:p>
        </p:txBody>
      </p:sp>
    </p:spTree>
    <p:extLst>
      <p:ext uri="{BB962C8B-B14F-4D97-AF65-F5344CB8AC3E}">
        <p14:creationId xmlns:p14="http://schemas.microsoft.com/office/powerpoint/2010/main" val="214133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b="1" dirty="0">
                <a:solidFill>
                  <a:srgbClr val="004F25"/>
                </a:solidFill>
              </a:rPr>
              <a:t>Termination of the Intervention</a:t>
            </a:r>
          </a:p>
        </p:txBody>
      </p:sp>
      <p:sp>
        <p:nvSpPr>
          <p:cNvPr id="14339" name="Content Placeholder 2"/>
          <p:cNvSpPr>
            <a:spLocks noGrp="1"/>
          </p:cNvSpPr>
          <p:nvPr>
            <p:ph sz="quarter" idx="10"/>
          </p:nvPr>
        </p:nvSpPr>
        <p:spPr>
          <a:xfrm>
            <a:off x="457200" y="1676400"/>
            <a:ext cx="8229600" cy="4419600"/>
          </a:xfrm>
        </p:spPr>
        <p:txBody>
          <a:bodyPr/>
          <a:lstStyle/>
          <a:p>
            <a:pPr marL="457200" indent="-457200">
              <a:buFont typeface="Arial"/>
              <a:buChar char="•"/>
            </a:pPr>
            <a:r>
              <a:rPr lang="en-US" altLang="en-US" sz="2800" b="1" dirty="0">
                <a:cs typeface="+mj-cs"/>
              </a:rPr>
              <a:t>As soon as </a:t>
            </a:r>
            <a:r>
              <a:rPr lang="mr-IN" altLang="en-US" sz="2800" b="1" dirty="0">
                <a:cs typeface="+mj-cs"/>
              </a:rPr>
              <a:t>…</a:t>
            </a:r>
            <a:endParaRPr lang="en-US" altLang="en-US" sz="2800" b="1" dirty="0">
              <a:cs typeface="+mj-cs"/>
            </a:endParaRPr>
          </a:p>
          <a:p>
            <a:pPr marL="457200" indent="-457200">
              <a:buFont typeface="Arial"/>
              <a:buChar char="•"/>
            </a:pPr>
            <a:endParaRPr lang="en-US" altLang="en-US" sz="2000" dirty="0"/>
          </a:p>
          <a:p>
            <a:pPr marL="457200" indent="-457200">
              <a:buFont typeface="Arial"/>
              <a:buChar char="•"/>
            </a:pPr>
            <a:r>
              <a:rPr lang="en-US" altLang="en-US" sz="2000" dirty="0"/>
              <a:t>unnecessary pain or significant distress</a:t>
            </a:r>
          </a:p>
          <a:p>
            <a:pPr marL="457200" indent="-457200">
              <a:buFont typeface="Arial"/>
              <a:buChar char="•"/>
            </a:pPr>
            <a:endParaRPr lang="en-US" altLang="en-US" sz="2000" dirty="0"/>
          </a:p>
          <a:p>
            <a:pPr marL="457200" indent="-457200">
              <a:buFont typeface="Arial"/>
              <a:buChar char="•"/>
            </a:pPr>
            <a:r>
              <a:rPr lang="en-US" altLang="en-US" sz="2000" dirty="0"/>
              <a:t>breathing or communication is compromised</a:t>
            </a:r>
          </a:p>
          <a:p>
            <a:endParaRPr lang="en-US" altLang="en-US" sz="2000" dirty="0"/>
          </a:p>
          <a:p>
            <a:pPr marL="457200" indent="-457200">
              <a:buFont typeface="Arial"/>
              <a:buChar char="•"/>
            </a:pPr>
            <a:r>
              <a:rPr lang="en-US" altLang="en-US" sz="2000" dirty="0"/>
              <a:t>behavior no longer poses imminent and substantial danger of physical injury or property damage</a:t>
            </a:r>
          </a:p>
          <a:p>
            <a:pPr marL="457200" indent="-457200">
              <a:buFont typeface="Arial"/>
              <a:buChar char="•"/>
            </a:pPr>
            <a:endParaRPr lang="en-US" altLang="en-US" sz="2000" dirty="0"/>
          </a:p>
          <a:p>
            <a:pPr marL="457200" indent="-457200">
              <a:buFont typeface="Arial"/>
              <a:buChar char="•"/>
            </a:pPr>
            <a:r>
              <a:rPr lang="en-US" altLang="en-US" sz="2000" dirty="0"/>
              <a:t>less restrictive interventions would be effective</a:t>
            </a:r>
          </a:p>
        </p:txBody>
      </p:sp>
    </p:spTree>
    <p:extLst>
      <p:ext uri="{BB962C8B-B14F-4D97-AF65-F5344CB8AC3E}">
        <p14:creationId xmlns:p14="http://schemas.microsoft.com/office/powerpoint/2010/main" val="1732958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371600"/>
          </a:xfrm>
        </p:spPr>
        <p:txBody>
          <a:bodyPr>
            <a:noAutofit/>
          </a:bodyPr>
          <a:lstStyle/>
          <a:p>
            <a:r>
              <a:rPr lang="en-US" altLang="en-US" b="1" dirty="0">
                <a:solidFill>
                  <a:srgbClr val="004F25"/>
                </a:solidFill>
              </a:rPr>
              <a:t>Following the Termination of the Intervention</a:t>
            </a:r>
          </a:p>
        </p:txBody>
      </p:sp>
      <p:sp>
        <p:nvSpPr>
          <p:cNvPr id="14339" name="Content Placeholder 2"/>
          <p:cNvSpPr>
            <a:spLocks noGrp="1"/>
          </p:cNvSpPr>
          <p:nvPr>
            <p:ph sz="quarter" idx="10"/>
          </p:nvPr>
        </p:nvSpPr>
        <p:spPr>
          <a:xfrm>
            <a:off x="457200" y="2362200"/>
            <a:ext cx="8229600" cy="3886200"/>
          </a:xfrm>
        </p:spPr>
        <p:txBody>
          <a:bodyPr/>
          <a:lstStyle/>
          <a:p>
            <a:pPr marL="457200" indent="-457200">
              <a:buFont typeface="Arial"/>
              <a:buChar char="•"/>
            </a:pPr>
            <a:r>
              <a:rPr lang="en-US" altLang="en-US" sz="2000" dirty="0"/>
              <a:t>Student shall be evaluated and monitored for the remainder of the school day</a:t>
            </a:r>
          </a:p>
          <a:p>
            <a:pPr marL="457200" indent="-457200">
              <a:buFont typeface="Arial"/>
              <a:buChar char="•"/>
            </a:pPr>
            <a:endParaRPr lang="en-US" altLang="en-US" sz="2000" dirty="0"/>
          </a:p>
          <a:p>
            <a:pPr marL="457200" indent="-457200">
              <a:buFont typeface="Arial"/>
              <a:buChar char="•"/>
            </a:pPr>
            <a:r>
              <a:rPr lang="en-US" altLang="en-US" sz="2000" dirty="0"/>
              <a:t>A routine physical/medical assessment shall be conducted by someone who was not involved in the intervention</a:t>
            </a:r>
          </a:p>
          <a:p>
            <a:endParaRPr lang="en-US" altLang="en-US" sz="2000" dirty="0"/>
          </a:p>
          <a:p>
            <a:pPr marL="457200" indent="-457200">
              <a:buFont typeface="Arial"/>
              <a:buChar char="•"/>
            </a:pPr>
            <a:r>
              <a:rPr lang="en-US" altLang="en-US" sz="2000" dirty="0"/>
              <a:t>Any injury received as a result of the intervention must be documented</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400" b="1" dirty="0">
                <a:solidFill>
                  <a:srgbClr val="004F25"/>
                </a:solidFill>
              </a:rPr>
              <a:t>Reporting of Restraint/Seclusion</a:t>
            </a:r>
          </a:p>
        </p:txBody>
      </p:sp>
      <p:sp>
        <p:nvSpPr>
          <p:cNvPr id="14339" name="Content Placeholder 2"/>
          <p:cNvSpPr>
            <a:spLocks noGrp="1"/>
          </p:cNvSpPr>
          <p:nvPr>
            <p:ph sz="quarter" idx="10"/>
          </p:nvPr>
        </p:nvSpPr>
        <p:spPr>
          <a:xfrm>
            <a:off x="457200" y="2667000"/>
            <a:ext cx="8229600" cy="3429000"/>
          </a:xfrm>
        </p:spPr>
        <p:txBody>
          <a:bodyPr/>
          <a:lstStyle/>
          <a:p>
            <a:pPr marL="457200" indent="-457200">
              <a:buFont typeface="Arial"/>
              <a:buChar char="•"/>
            </a:pPr>
            <a:r>
              <a:rPr lang="en-US" altLang="en-US" dirty="0"/>
              <a:t>To the School Administrator:	</a:t>
            </a:r>
          </a:p>
          <a:p>
            <a:pPr marL="1200150" lvl="1" indent="-457200">
              <a:buFont typeface="Arial"/>
              <a:buChar char="•"/>
            </a:pPr>
            <a:r>
              <a:rPr lang="en-US" altLang="en-US" sz="2200" dirty="0"/>
              <a:t>As soon as possible, no later than the end of the school day on which the intervention occurred</a:t>
            </a:r>
          </a:p>
          <a:p>
            <a:r>
              <a:rPr lang="en-US" altLang="en-US" dirty="0"/>
              <a:t>	</a:t>
            </a:r>
          </a:p>
        </p:txBody>
      </p:sp>
    </p:spTree>
    <p:extLst>
      <p:ext uri="{BB962C8B-B14F-4D97-AF65-F5344CB8AC3E}">
        <p14:creationId xmlns:p14="http://schemas.microsoft.com/office/powerpoint/2010/main" val="1732958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solidFill>
                  <a:srgbClr val="004F25"/>
                </a:solidFill>
              </a:rPr>
              <a:t>Reporting of Restraint/Seclusion</a:t>
            </a:r>
            <a:endParaRPr lang="en-US" sz="4400" dirty="0"/>
          </a:p>
        </p:txBody>
      </p:sp>
      <p:sp>
        <p:nvSpPr>
          <p:cNvPr id="3" name="Content Placeholder 2"/>
          <p:cNvSpPr>
            <a:spLocks noGrp="1"/>
          </p:cNvSpPr>
          <p:nvPr>
            <p:ph sz="quarter" idx="10"/>
          </p:nvPr>
        </p:nvSpPr>
        <p:spPr>
          <a:xfrm>
            <a:off x="457200" y="1600200"/>
            <a:ext cx="8229600" cy="4800600"/>
          </a:xfrm>
        </p:spPr>
        <p:txBody>
          <a:bodyPr/>
          <a:lstStyle/>
          <a:p>
            <a:pPr marL="457200" indent="-457200">
              <a:buFont typeface="Arial"/>
              <a:buChar char="•"/>
            </a:pPr>
            <a:r>
              <a:rPr lang="en-US" sz="2800" dirty="0"/>
              <a:t>To the parents/guardians:</a:t>
            </a:r>
          </a:p>
          <a:p>
            <a:endParaRPr lang="en-US" sz="800" dirty="0"/>
          </a:p>
          <a:p>
            <a:pPr marL="1200150" lvl="1" indent="-457200">
              <a:buFont typeface="Arial"/>
              <a:buChar char="•"/>
            </a:pPr>
            <a:r>
              <a:rPr lang="en-US" sz="2200" dirty="0"/>
              <a:t>School administrator must make documented attempt to provide verbal or electronic notice to parents as soon as possible, no later than the school day on which the intervention occurred</a:t>
            </a:r>
          </a:p>
          <a:p>
            <a:pPr lvl="1" indent="0">
              <a:buNone/>
            </a:pPr>
            <a:endParaRPr lang="en-US" sz="2200" dirty="0"/>
          </a:p>
          <a:p>
            <a:pPr marL="1200150" lvl="1" indent="-457200">
              <a:buFont typeface="Arial"/>
              <a:buChar char="•"/>
            </a:pPr>
            <a:r>
              <a:rPr lang="en-US" sz="2200" dirty="0"/>
              <a:t>Written notice must be provided to parents within 24 hours of  the intervention</a:t>
            </a:r>
          </a:p>
          <a:p>
            <a:pPr lvl="1" indent="0">
              <a:buNone/>
            </a:pPr>
            <a:endParaRPr lang="en-US" sz="2200" dirty="0"/>
          </a:p>
          <a:p>
            <a:pPr marL="1200150" lvl="1" indent="-457200">
              <a:buFont typeface="Arial"/>
              <a:buChar char="•"/>
            </a:pPr>
            <a:r>
              <a:rPr lang="en-US" sz="2200" dirty="0"/>
              <a:t>Written notice must include an invitation for the parents to participate in debriefing</a:t>
            </a:r>
          </a:p>
          <a:p>
            <a:endParaRPr lang="en-US" dirty="0"/>
          </a:p>
        </p:txBody>
      </p:sp>
    </p:spTree>
    <p:extLst>
      <p:ext uri="{BB962C8B-B14F-4D97-AF65-F5344CB8AC3E}">
        <p14:creationId xmlns:p14="http://schemas.microsoft.com/office/powerpoint/2010/main" val="2601863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400" b="1" dirty="0">
                <a:solidFill>
                  <a:srgbClr val="004F25"/>
                </a:solidFill>
              </a:rPr>
              <a:t>Reporting of Restraint / Seclusion</a:t>
            </a:r>
          </a:p>
        </p:txBody>
      </p:sp>
      <p:sp>
        <p:nvSpPr>
          <p:cNvPr id="3" name="Content Placeholder 2"/>
          <p:cNvSpPr>
            <a:spLocks noGrp="1"/>
          </p:cNvSpPr>
          <p:nvPr>
            <p:ph sz="quarter" idx="10"/>
          </p:nvPr>
        </p:nvSpPr>
        <p:spPr>
          <a:xfrm>
            <a:off x="457200" y="1219200"/>
            <a:ext cx="8229600" cy="5257800"/>
          </a:xfrm>
        </p:spPr>
        <p:txBody>
          <a:bodyPr/>
          <a:lstStyle/>
          <a:p>
            <a:pPr marL="457200" indent="-457200">
              <a:buFont typeface="Arial"/>
              <a:buChar char="•"/>
            </a:pPr>
            <a:r>
              <a:rPr lang="en-US" sz="2800" dirty="0"/>
              <a:t>To the superintendent within 3 school days of the incident:</a:t>
            </a:r>
          </a:p>
          <a:p>
            <a:pPr marL="457200" indent="-457200">
              <a:buFont typeface="Arial"/>
              <a:buChar char="•"/>
            </a:pPr>
            <a:endParaRPr lang="en-US" sz="1600" dirty="0"/>
          </a:p>
          <a:p>
            <a:pPr marL="1200150" lvl="1" indent="-457200">
              <a:buFont typeface="Arial"/>
              <a:buChar char="•"/>
            </a:pPr>
            <a:r>
              <a:rPr lang="en-US" sz="2200" dirty="0"/>
              <a:t>Any death, injury, or hospitalization</a:t>
            </a:r>
          </a:p>
          <a:p>
            <a:pPr marL="1200150" lvl="1" indent="-457200">
              <a:buFont typeface="Arial"/>
              <a:buChar char="•"/>
            </a:pPr>
            <a:r>
              <a:rPr lang="en-US" sz="2200" dirty="0"/>
              <a:t>An individual staff member who’s used restraint or seclusion 3 separate times on one or more students</a:t>
            </a:r>
          </a:p>
          <a:p>
            <a:pPr marL="1200150" lvl="1" indent="-457200">
              <a:buFont typeface="Arial"/>
              <a:buChar char="•"/>
            </a:pPr>
            <a:r>
              <a:rPr lang="en-US" sz="2200" dirty="0"/>
              <a:t>The intervention lasted more than 15 minutes</a:t>
            </a:r>
          </a:p>
          <a:p>
            <a:pPr marL="1200150" lvl="1" indent="-457200">
              <a:buFont typeface="Arial"/>
              <a:buChar char="•"/>
            </a:pPr>
            <a:r>
              <a:rPr lang="en-US" sz="2200" dirty="0"/>
              <a:t>A student has been restrained or secluded 3 or more times per school year</a:t>
            </a:r>
          </a:p>
          <a:p>
            <a:pPr marL="1200150" lvl="1" indent="-457200">
              <a:buFont typeface="Arial"/>
              <a:buChar char="•"/>
            </a:pPr>
            <a:r>
              <a:rPr lang="en-US" sz="2200" dirty="0"/>
              <a:t>A student has been restrained or secluded more than once in one school day</a:t>
            </a:r>
          </a:p>
          <a:p>
            <a:pPr marL="1200150" lvl="1" indent="-457200">
              <a:buFont typeface="Arial"/>
              <a:buChar char="•"/>
            </a:pPr>
            <a:r>
              <a:rPr lang="en-US" sz="2200" dirty="0"/>
              <a:t>The intervention was used in violation of the rules</a:t>
            </a:r>
          </a:p>
          <a:p>
            <a:pPr marL="1200150" lvl="1" indent="-457200">
              <a:buFont typeface="Arial"/>
              <a:buChar char="•"/>
            </a:pPr>
            <a:endParaRPr lang="en-US" sz="2200" dirty="0"/>
          </a:p>
          <a:p>
            <a:endParaRPr lang="en-US" dirty="0"/>
          </a:p>
        </p:txBody>
      </p:sp>
    </p:spTree>
    <p:extLst>
      <p:ext uri="{BB962C8B-B14F-4D97-AF65-F5344CB8AC3E}">
        <p14:creationId xmlns:p14="http://schemas.microsoft.com/office/powerpoint/2010/main" val="611443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4F25"/>
                </a:solidFill>
              </a:rPr>
              <a:t>Reporting of Restraint / Seclusion</a:t>
            </a:r>
          </a:p>
        </p:txBody>
      </p:sp>
      <p:sp>
        <p:nvSpPr>
          <p:cNvPr id="3" name="Content Placeholder 2"/>
          <p:cNvSpPr>
            <a:spLocks noGrp="1"/>
          </p:cNvSpPr>
          <p:nvPr>
            <p:ph sz="quarter" idx="10"/>
          </p:nvPr>
        </p:nvSpPr>
        <p:spPr>
          <a:xfrm>
            <a:off x="457200" y="1600200"/>
            <a:ext cx="8229600" cy="4800600"/>
          </a:xfrm>
        </p:spPr>
        <p:txBody>
          <a:bodyPr/>
          <a:lstStyle/>
          <a:p>
            <a:pPr marL="457200" indent="-457200">
              <a:buFont typeface="Arial"/>
              <a:buChar char="•"/>
            </a:pPr>
            <a:r>
              <a:rPr lang="en-US" sz="2800" dirty="0"/>
              <a:t>To the secretary of the Agency of Education within three school days of the superintendent’s receipt of the report:</a:t>
            </a:r>
          </a:p>
          <a:p>
            <a:endParaRPr lang="en-US" sz="800" dirty="0"/>
          </a:p>
          <a:p>
            <a:pPr marL="1200150" lvl="1" indent="-457200">
              <a:buFont typeface="Arial"/>
              <a:buChar char="•"/>
            </a:pPr>
            <a:r>
              <a:rPr lang="en-US" sz="2200" dirty="0"/>
              <a:t>Death or injury requiring outside medical attention</a:t>
            </a:r>
          </a:p>
          <a:p>
            <a:pPr lvl="1" indent="0">
              <a:buNone/>
            </a:pPr>
            <a:endParaRPr lang="en-US" sz="2200" dirty="0"/>
          </a:p>
          <a:p>
            <a:pPr marL="1200150" lvl="1" indent="-457200">
              <a:buFont typeface="Arial"/>
              <a:buChar char="•"/>
            </a:pPr>
            <a:r>
              <a:rPr lang="en-US" sz="2200" dirty="0"/>
              <a:t>Duration of more than 30 minutes</a:t>
            </a:r>
          </a:p>
          <a:p>
            <a:pPr lvl="1" indent="0">
              <a:buNone/>
            </a:pPr>
            <a:endParaRPr lang="en-US" sz="2200" dirty="0"/>
          </a:p>
          <a:p>
            <a:pPr marL="1200150" lvl="1" indent="-457200">
              <a:buFont typeface="Arial"/>
              <a:buChar char="•"/>
            </a:pPr>
            <a:r>
              <a:rPr lang="en-US" sz="2200" dirty="0"/>
              <a:t>Violation of the rule</a:t>
            </a:r>
          </a:p>
          <a:p>
            <a:pPr marL="1200150" lvl="1" indent="-457200">
              <a:buFont typeface="Arial"/>
              <a:buChar char="•"/>
            </a:pPr>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118743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800" b="1" dirty="0">
                <a:solidFill>
                  <a:srgbClr val="004F25"/>
                </a:solidFill>
              </a:rPr>
              <a:t>POLL</a:t>
            </a:r>
          </a:p>
        </p:txBody>
      </p:sp>
      <p:sp>
        <p:nvSpPr>
          <p:cNvPr id="3" name="Content Placeholder 2"/>
          <p:cNvSpPr>
            <a:spLocks noGrp="1"/>
          </p:cNvSpPr>
          <p:nvPr>
            <p:ph sz="quarter" idx="10"/>
          </p:nvPr>
        </p:nvSpPr>
        <p:spPr>
          <a:xfrm>
            <a:off x="457200" y="2743200"/>
            <a:ext cx="8229600" cy="3352800"/>
          </a:xfrm>
        </p:spPr>
        <p:txBody>
          <a:bodyPr/>
          <a:lstStyle/>
          <a:p>
            <a:pPr algn="ctr"/>
            <a:r>
              <a:rPr lang="en-US" sz="2800" b="1" dirty="0">
                <a:latin typeface="+mj-lt"/>
              </a:rPr>
              <a:t>Which party/parties should receive a report </a:t>
            </a:r>
          </a:p>
          <a:p>
            <a:pPr algn="ctr"/>
            <a:r>
              <a:rPr lang="en-US" sz="2800" b="1" dirty="0">
                <a:latin typeface="+mj-lt"/>
              </a:rPr>
              <a:t>of an incident in which a student was seen </a:t>
            </a:r>
          </a:p>
          <a:p>
            <a:pPr algn="ctr"/>
            <a:r>
              <a:rPr lang="en-US" sz="2800" b="1" dirty="0">
                <a:latin typeface="+mj-lt"/>
              </a:rPr>
              <a:t>at a walk-in clinic because of a sore knee </a:t>
            </a:r>
          </a:p>
          <a:p>
            <a:pPr algn="ctr"/>
            <a:r>
              <a:rPr lang="en-US" sz="2800" b="1" dirty="0">
                <a:latin typeface="+mj-lt"/>
              </a:rPr>
              <a:t>that resulted from being restrained?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5970334" cy="1142999"/>
          </a:xfrm>
          <a:prstGeom prst="rect">
            <a:avLst/>
          </a:prstGeom>
        </p:spPr>
      </p:pic>
    </p:spTree>
    <p:extLst>
      <p:ext uri="{BB962C8B-B14F-4D97-AF65-F5344CB8AC3E}">
        <p14:creationId xmlns:p14="http://schemas.microsoft.com/office/powerpoint/2010/main" val="397206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371600" y="1600200"/>
            <a:ext cx="6477000" cy="4495800"/>
          </a:xfrm>
        </p:spPr>
      </p:pic>
    </p:spTree>
    <p:extLst>
      <p:ext uri="{BB962C8B-B14F-4D97-AF65-F5344CB8AC3E}">
        <p14:creationId xmlns:p14="http://schemas.microsoft.com/office/powerpoint/2010/main" val="71307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Debriefing</a:t>
            </a:r>
          </a:p>
        </p:txBody>
      </p:sp>
      <p:sp>
        <p:nvSpPr>
          <p:cNvPr id="3" name="Content Placeholder 2"/>
          <p:cNvSpPr>
            <a:spLocks noGrp="1"/>
          </p:cNvSpPr>
          <p:nvPr>
            <p:ph sz="quarter" idx="10"/>
          </p:nvPr>
        </p:nvSpPr>
        <p:spPr>
          <a:xfrm>
            <a:off x="457200" y="1981200"/>
            <a:ext cx="8229600" cy="4114800"/>
          </a:xfrm>
        </p:spPr>
        <p:txBody>
          <a:bodyPr/>
          <a:lstStyle/>
          <a:p>
            <a:pPr marL="457200" indent="-457200">
              <a:buFont typeface="Arial"/>
              <a:buChar char="•"/>
            </a:pPr>
            <a:r>
              <a:rPr lang="en-US" sz="2800" dirty="0"/>
              <a:t>With the student:</a:t>
            </a:r>
          </a:p>
          <a:p>
            <a:endParaRPr lang="en-US" sz="800" dirty="0"/>
          </a:p>
          <a:p>
            <a:pPr marL="1200150" lvl="1" indent="-457200">
              <a:buFont typeface="Arial"/>
              <a:buChar char="•"/>
            </a:pPr>
            <a:r>
              <a:rPr lang="en-US" sz="2200" dirty="0"/>
              <a:t>Within 2 school days</a:t>
            </a:r>
          </a:p>
          <a:p>
            <a:pPr lvl="1" indent="0">
              <a:buNone/>
            </a:pPr>
            <a:endParaRPr lang="en-US" sz="2200" dirty="0"/>
          </a:p>
          <a:p>
            <a:pPr marL="1200150" lvl="1" indent="-457200">
              <a:buFont typeface="Arial"/>
              <a:buChar char="•"/>
            </a:pPr>
            <a:r>
              <a:rPr lang="en-US" sz="2200" dirty="0"/>
              <a:t>With a proper staff member</a:t>
            </a:r>
          </a:p>
          <a:p>
            <a:pPr lvl="1" indent="0">
              <a:buNone/>
            </a:pPr>
            <a:endParaRPr lang="en-US" sz="2200" dirty="0"/>
          </a:p>
          <a:p>
            <a:pPr marL="1200150" lvl="1" indent="-457200">
              <a:buFont typeface="Arial"/>
              <a:buChar char="•"/>
            </a:pPr>
            <a:r>
              <a:rPr lang="en-US" sz="2200" dirty="0"/>
              <a:t>To review the incident and discuss precipitating behaviors, in a manner appropriate to the student’s age and developmental ability</a:t>
            </a:r>
          </a:p>
          <a:p>
            <a:pPr lvl="1" indent="0">
              <a:buNone/>
            </a:pPr>
            <a:endParaRPr lang="en-US" dirty="0"/>
          </a:p>
          <a:p>
            <a:endParaRPr lang="en-US" dirty="0"/>
          </a:p>
        </p:txBody>
      </p:sp>
    </p:spTree>
    <p:extLst>
      <p:ext uri="{BB962C8B-B14F-4D97-AF65-F5344CB8AC3E}">
        <p14:creationId xmlns:p14="http://schemas.microsoft.com/office/powerpoint/2010/main" val="272226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a:t>
            </a:r>
          </a:p>
        </p:txBody>
      </p:sp>
      <p:sp>
        <p:nvSpPr>
          <p:cNvPr id="3" name="Text Placeholder 2"/>
          <p:cNvSpPr>
            <a:spLocks noGrp="1"/>
          </p:cNvSpPr>
          <p:nvPr>
            <p:ph type="body" sz="quarter" idx="10"/>
          </p:nvPr>
        </p:nvSpPr>
        <p:spPr>
          <a:xfrm>
            <a:off x="533400" y="1676400"/>
            <a:ext cx="8153400" cy="4267200"/>
          </a:xfrm>
        </p:spPr>
        <p:txBody>
          <a:bodyPr/>
          <a:lstStyle/>
          <a:p>
            <a:r>
              <a:rPr lang="en-US" sz="2800" b="1" dirty="0">
                <a:latin typeface="+mj-lt"/>
              </a:rPr>
              <a:t>Physical Restraint</a:t>
            </a:r>
          </a:p>
          <a:p>
            <a:pPr lvl="1"/>
            <a:r>
              <a:rPr lang="en-US" sz="2400" dirty="0"/>
              <a:t>The use of physical force to prevent an imminent and substantial risk of bodily harm to the student or others</a:t>
            </a:r>
          </a:p>
          <a:p>
            <a:pPr lvl="1"/>
            <a:endParaRPr lang="en-US" sz="1200" b="1" dirty="0">
              <a:latin typeface="+mj-lt"/>
            </a:endParaRPr>
          </a:p>
          <a:p>
            <a:r>
              <a:rPr lang="en-US" sz="2800" b="1" dirty="0">
                <a:latin typeface="+mj-lt"/>
              </a:rPr>
              <a:t>Prone Restraint</a:t>
            </a:r>
          </a:p>
          <a:p>
            <a:pPr lvl="1"/>
            <a:r>
              <a:rPr lang="en-US" sz="2400" dirty="0"/>
              <a:t>Holding the student face down on his or her stomach</a:t>
            </a:r>
          </a:p>
          <a:p>
            <a:pPr lvl="1"/>
            <a:endParaRPr lang="en-US" sz="1200" dirty="0"/>
          </a:p>
          <a:p>
            <a:r>
              <a:rPr lang="en-US" sz="2800" b="1" dirty="0">
                <a:latin typeface="+mj-lt"/>
              </a:rPr>
              <a:t>Supine Restraint</a:t>
            </a:r>
          </a:p>
          <a:p>
            <a:pPr lvl="1"/>
            <a:r>
              <a:rPr lang="en-US" sz="2400" dirty="0"/>
              <a:t>Holding the student on his or her back</a:t>
            </a:r>
          </a:p>
          <a:p>
            <a:pPr lvl="1"/>
            <a:endParaRPr lang="en-US" sz="2400" dirty="0"/>
          </a:p>
        </p:txBody>
      </p:sp>
    </p:spTree>
    <p:extLst>
      <p:ext uri="{BB962C8B-B14F-4D97-AF65-F5344CB8AC3E}">
        <p14:creationId xmlns:p14="http://schemas.microsoft.com/office/powerpoint/2010/main" val="1335908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Debriefing</a:t>
            </a:r>
          </a:p>
        </p:txBody>
      </p:sp>
      <p:sp>
        <p:nvSpPr>
          <p:cNvPr id="3" name="Content Placeholder 2"/>
          <p:cNvSpPr>
            <a:spLocks noGrp="1"/>
          </p:cNvSpPr>
          <p:nvPr>
            <p:ph sz="quarter" idx="10"/>
          </p:nvPr>
        </p:nvSpPr>
        <p:spPr>
          <a:xfrm>
            <a:off x="457200" y="2209800"/>
            <a:ext cx="8229600" cy="3886200"/>
          </a:xfrm>
        </p:spPr>
        <p:txBody>
          <a:bodyPr/>
          <a:lstStyle/>
          <a:p>
            <a:pPr marL="457200" indent="-457200">
              <a:buFont typeface="Arial"/>
              <a:buChar char="•"/>
            </a:pPr>
            <a:r>
              <a:rPr lang="en-US" sz="2800" dirty="0"/>
              <a:t>With the staff person(s) who administered the intervention:</a:t>
            </a:r>
          </a:p>
          <a:p>
            <a:endParaRPr lang="en-US" sz="800" dirty="0"/>
          </a:p>
          <a:p>
            <a:pPr marL="1200150" lvl="1" indent="-457200">
              <a:buFont typeface="Arial"/>
              <a:buChar char="•"/>
            </a:pPr>
            <a:r>
              <a:rPr lang="en-US" sz="2200" dirty="0"/>
              <a:t>Within 2 school days</a:t>
            </a:r>
          </a:p>
          <a:p>
            <a:pPr lvl="1" indent="0">
              <a:buNone/>
            </a:pPr>
            <a:endParaRPr lang="en-US" sz="2200" dirty="0"/>
          </a:p>
          <a:p>
            <a:pPr marL="1200150" lvl="1" indent="-457200">
              <a:buFont typeface="Arial"/>
              <a:buChar char="•"/>
            </a:pPr>
            <a:r>
              <a:rPr lang="en-US" sz="2200" dirty="0"/>
              <a:t>To discuss whether proper procedures were followed, including preventative strategies</a:t>
            </a:r>
          </a:p>
        </p:txBody>
      </p:sp>
    </p:spTree>
    <p:extLst>
      <p:ext uri="{BB962C8B-B14F-4D97-AF65-F5344CB8AC3E}">
        <p14:creationId xmlns:p14="http://schemas.microsoft.com/office/powerpoint/2010/main" val="1745202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Debriefing</a:t>
            </a:r>
          </a:p>
        </p:txBody>
      </p:sp>
      <p:sp>
        <p:nvSpPr>
          <p:cNvPr id="3" name="Content Placeholder 2"/>
          <p:cNvSpPr>
            <a:spLocks noGrp="1"/>
          </p:cNvSpPr>
          <p:nvPr>
            <p:ph sz="quarter" idx="10"/>
          </p:nvPr>
        </p:nvSpPr>
        <p:spPr>
          <a:xfrm>
            <a:off x="457200" y="1371600"/>
            <a:ext cx="8229600" cy="4876800"/>
          </a:xfrm>
        </p:spPr>
        <p:txBody>
          <a:bodyPr/>
          <a:lstStyle/>
          <a:p>
            <a:pPr marL="457200" indent="-457200">
              <a:buFont typeface="Arial"/>
              <a:buChar char="•"/>
            </a:pPr>
            <a:r>
              <a:rPr lang="en-US" dirty="0"/>
              <a:t>With parents (if desired):</a:t>
            </a:r>
          </a:p>
          <a:p>
            <a:endParaRPr lang="en-US" sz="800" dirty="0"/>
          </a:p>
          <a:p>
            <a:pPr marL="1200150" lvl="1" indent="-457200">
              <a:buFont typeface="Arial"/>
              <a:buChar char="•"/>
            </a:pPr>
            <a:r>
              <a:rPr lang="en-US" sz="2200" dirty="0"/>
              <a:t>Within 4 school days</a:t>
            </a:r>
          </a:p>
          <a:p>
            <a:pPr lvl="1" indent="0">
              <a:buNone/>
            </a:pPr>
            <a:endParaRPr lang="en-US" sz="2200" dirty="0"/>
          </a:p>
          <a:p>
            <a:pPr marL="1200150" lvl="1" indent="-457200">
              <a:buFont typeface="Arial"/>
              <a:buChar char="•"/>
            </a:pPr>
            <a:r>
              <a:rPr lang="en-US" sz="2200" dirty="0"/>
              <a:t>To participate in a review of the incident</a:t>
            </a:r>
          </a:p>
          <a:p>
            <a:pPr lvl="1" indent="0">
              <a:buNone/>
            </a:pPr>
            <a:endParaRPr lang="en-US" sz="2200" dirty="0"/>
          </a:p>
          <a:p>
            <a:pPr marL="1200150" lvl="1" indent="-457200">
              <a:buFont typeface="Arial"/>
              <a:buChar char="•"/>
            </a:pPr>
            <a:r>
              <a:rPr lang="en-US" sz="2200" dirty="0"/>
              <a:t>To determine any specific follow-up actions to be taken</a:t>
            </a:r>
          </a:p>
          <a:p>
            <a:pPr lvl="1" indent="0">
              <a:buNone/>
            </a:pPr>
            <a:endParaRPr lang="en-US" sz="2200" dirty="0"/>
          </a:p>
          <a:p>
            <a:pPr marL="1200150" lvl="1" indent="-457200">
              <a:buFont typeface="Arial"/>
              <a:buChar char="•"/>
            </a:pPr>
            <a:r>
              <a:rPr lang="en-US" sz="2200" dirty="0"/>
              <a:t>Parents shall receive written notice of the meeting</a:t>
            </a:r>
          </a:p>
          <a:p>
            <a:pPr lvl="1" indent="0">
              <a:buNone/>
            </a:pPr>
            <a:endParaRPr lang="en-US" sz="2200" dirty="0"/>
          </a:p>
          <a:p>
            <a:pPr marL="1200150" lvl="1" indent="-457200">
              <a:buFont typeface="Arial"/>
              <a:buChar char="•"/>
            </a:pPr>
            <a:r>
              <a:rPr lang="en-US" sz="2200" dirty="0"/>
              <a:t>Meeting shall be convened at a mutually acceptable time and place</a:t>
            </a:r>
          </a:p>
          <a:p>
            <a:endParaRPr lang="en-US" dirty="0"/>
          </a:p>
        </p:txBody>
      </p:sp>
    </p:spTree>
    <p:extLst>
      <p:ext uri="{BB962C8B-B14F-4D97-AF65-F5344CB8AC3E}">
        <p14:creationId xmlns:p14="http://schemas.microsoft.com/office/powerpoint/2010/main" val="2762562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Annual Notification</a:t>
            </a:r>
          </a:p>
        </p:txBody>
      </p:sp>
      <p:sp>
        <p:nvSpPr>
          <p:cNvPr id="3" name="Content Placeholder 2"/>
          <p:cNvSpPr>
            <a:spLocks noGrp="1"/>
          </p:cNvSpPr>
          <p:nvPr>
            <p:ph sz="quarter" idx="10"/>
          </p:nvPr>
        </p:nvSpPr>
        <p:spPr>
          <a:xfrm>
            <a:off x="457200" y="2057400"/>
            <a:ext cx="8229600" cy="4191000"/>
          </a:xfrm>
        </p:spPr>
        <p:txBody>
          <a:bodyPr/>
          <a:lstStyle/>
          <a:p>
            <a:pPr marL="457200" indent="-457200">
              <a:buFont typeface="Arial"/>
              <a:buChar char="•"/>
            </a:pPr>
            <a:r>
              <a:rPr lang="en-US" sz="2800" dirty="0"/>
              <a:t>At or before the beginning of each </a:t>
            </a:r>
            <a:r>
              <a:rPr lang="en-US" sz="2800"/>
              <a:t>school year</a:t>
            </a:r>
            <a:endParaRPr lang="en-US" sz="2800" dirty="0"/>
          </a:p>
          <a:p>
            <a:endParaRPr lang="en-US" sz="800" dirty="0"/>
          </a:p>
          <a:p>
            <a:pPr marL="1200150" lvl="1" indent="-457200">
              <a:buFont typeface="Arial"/>
              <a:buChar char="•"/>
            </a:pPr>
            <a:r>
              <a:rPr lang="en-US" sz="2200" dirty="0"/>
              <a:t>The policies pertaining to restraint and seclusion</a:t>
            </a:r>
          </a:p>
          <a:p>
            <a:pPr lvl="1" indent="0">
              <a:buNone/>
            </a:pPr>
            <a:endParaRPr lang="en-US" sz="2200" dirty="0"/>
          </a:p>
          <a:p>
            <a:pPr marL="1200150" lvl="1" indent="-457200">
              <a:buFont typeface="Arial"/>
              <a:buChar char="•"/>
            </a:pPr>
            <a:r>
              <a:rPr lang="en-US" sz="2200" dirty="0"/>
              <a:t>The intent to emphasize the use of positive behavioral interventions and supports</a:t>
            </a:r>
          </a:p>
          <a:p>
            <a:pPr lvl="1" indent="0">
              <a:buNone/>
            </a:pPr>
            <a:endParaRPr lang="en-US" sz="2200" dirty="0"/>
          </a:p>
          <a:p>
            <a:pPr marL="1200150" lvl="1" indent="-457200">
              <a:buFont typeface="Arial"/>
              <a:buChar char="•"/>
            </a:pPr>
            <a:r>
              <a:rPr lang="en-US" sz="2200" dirty="0"/>
              <a:t>The intention to avoid restraint and seclusion to address student behavior</a:t>
            </a:r>
          </a:p>
          <a:p>
            <a:endParaRPr lang="en-US" dirty="0"/>
          </a:p>
        </p:txBody>
      </p:sp>
    </p:spTree>
    <p:extLst>
      <p:ext uri="{BB962C8B-B14F-4D97-AF65-F5344CB8AC3E}">
        <p14:creationId xmlns:p14="http://schemas.microsoft.com/office/powerpoint/2010/main" val="3016965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COMMENTS &amp; QUESTIONS</a:t>
            </a:r>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531937" y="1524000"/>
            <a:ext cx="6080125" cy="4291853"/>
          </a:xfrm>
        </p:spPr>
      </p:pic>
    </p:spTree>
    <p:extLst>
      <p:ext uri="{BB962C8B-B14F-4D97-AF65-F5344CB8AC3E}">
        <p14:creationId xmlns:p14="http://schemas.microsoft.com/office/powerpoint/2010/main" val="97177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Note About Prone &amp; Supine Restraints</a:t>
            </a:r>
          </a:p>
        </p:txBody>
      </p:sp>
      <p:sp>
        <p:nvSpPr>
          <p:cNvPr id="3" name="Text Placeholder 2"/>
          <p:cNvSpPr>
            <a:spLocks noGrp="1"/>
          </p:cNvSpPr>
          <p:nvPr>
            <p:ph type="body" sz="quarter" idx="10"/>
          </p:nvPr>
        </p:nvSpPr>
        <p:spPr>
          <a:xfrm>
            <a:off x="533400" y="2286000"/>
            <a:ext cx="8153400" cy="3657600"/>
          </a:xfrm>
        </p:spPr>
        <p:txBody>
          <a:bodyPr/>
          <a:lstStyle/>
          <a:p>
            <a:r>
              <a:rPr lang="en-US" sz="2400" dirty="0"/>
              <a:t>More restrictive than other forms of restraint</a:t>
            </a:r>
          </a:p>
          <a:p>
            <a:endParaRPr lang="en-US" sz="2400" dirty="0"/>
          </a:p>
          <a:p>
            <a:r>
              <a:rPr lang="en-US" sz="2400" dirty="0"/>
              <a:t>Potentially more dangerous</a:t>
            </a:r>
          </a:p>
          <a:p>
            <a:endParaRPr lang="en-US" sz="2400" dirty="0"/>
          </a:p>
          <a:p>
            <a:r>
              <a:rPr lang="en-US" sz="2400" dirty="0"/>
              <a:t>May be used only when student’s size and severity of behavior require it because a less restrictive restraint has failed or would be ineffective</a:t>
            </a:r>
          </a:p>
        </p:txBody>
      </p:sp>
    </p:spTree>
    <p:extLst>
      <p:ext uri="{BB962C8B-B14F-4D97-AF65-F5344CB8AC3E}">
        <p14:creationId xmlns:p14="http://schemas.microsoft.com/office/powerpoint/2010/main" val="150916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a:t>
            </a:r>
          </a:p>
        </p:txBody>
      </p:sp>
      <p:sp>
        <p:nvSpPr>
          <p:cNvPr id="3" name="Text Placeholder 2"/>
          <p:cNvSpPr>
            <a:spLocks noGrp="1"/>
          </p:cNvSpPr>
          <p:nvPr>
            <p:ph type="body" sz="quarter" idx="10"/>
          </p:nvPr>
        </p:nvSpPr>
        <p:spPr>
          <a:xfrm>
            <a:off x="533400" y="1600200"/>
            <a:ext cx="8153400" cy="4648200"/>
          </a:xfrm>
        </p:spPr>
        <p:txBody>
          <a:bodyPr/>
          <a:lstStyle/>
          <a:p>
            <a:r>
              <a:rPr lang="en-US" dirty="0"/>
              <a:t>Physical restraint does NOT include:</a:t>
            </a:r>
          </a:p>
          <a:p>
            <a:pPr marL="0" indent="0">
              <a:buNone/>
            </a:pPr>
            <a:endParaRPr lang="en-US" sz="800" dirty="0"/>
          </a:p>
          <a:p>
            <a:pPr lvl="1"/>
            <a:r>
              <a:rPr lang="en-US" sz="2600" dirty="0"/>
              <a:t>Momentary periods of physical restriction accomplished with limited force</a:t>
            </a:r>
          </a:p>
          <a:p>
            <a:pPr marL="457200" lvl="1" indent="0">
              <a:buNone/>
            </a:pPr>
            <a:endParaRPr lang="en-US" sz="800" dirty="0"/>
          </a:p>
          <a:p>
            <a:pPr lvl="1"/>
            <a:r>
              <a:rPr lang="en-US" sz="2600" dirty="0"/>
              <a:t>The minimum contact necessary to physically escort a student from one place to another</a:t>
            </a:r>
          </a:p>
          <a:p>
            <a:pPr marL="457200" lvl="1" indent="0">
              <a:buNone/>
            </a:pPr>
            <a:endParaRPr lang="en-US" sz="800" dirty="0"/>
          </a:p>
          <a:p>
            <a:pPr lvl="1"/>
            <a:r>
              <a:rPr lang="en-US" sz="2600" dirty="0"/>
              <a:t>Hand-over-hand assistance with a task</a:t>
            </a:r>
          </a:p>
          <a:p>
            <a:pPr marL="457200" lvl="1" indent="0">
              <a:buNone/>
            </a:pPr>
            <a:endParaRPr lang="en-US" sz="800" dirty="0"/>
          </a:p>
          <a:p>
            <a:pPr lvl="1"/>
            <a:r>
              <a:rPr lang="en-US" sz="2600" dirty="0"/>
              <a:t>Techniques prescribed by a  qualified medical professional for safety or therapeutic or medical treatment</a:t>
            </a:r>
          </a:p>
          <a:p>
            <a:pPr marL="457200" lvl="1" indent="0">
              <a:buNone/>
            </a:pPr>
            <a:endParaRPr lang="en-US" dirty="0"/>
          </a:p>
        </p:txBody>
      </p:sp>
    </p:spTree>
    <p:extLst>
      <p:ext uri="{BB962C8B-B14F-4D97-AF65-F5344CB8AC3E}">
        <p14:creationId xmlns:p14="http://schemas.microsoft.com/office/powerpoint/2010/main" val="165741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5400" b="1" dirty="0">
                <a:solidFill>
                  <a:schemeClr val="tx2">
                    <a:lumMod val="75000"/>
                  </a:schemeClr>
                </a:solidFill>
              </a:rPr>
              <a:t>POLL</a:t>
            </a:r>
          </a:p>
        </p:txBody>
      </p:sp>
      <p:sp>
        <p:nvSpPr>
          <p:cNvPr id="3" name="Text Placeholder 2"/>
          <p:cNvSpPr>
            <a:spLocks noGrp="1"/>
          </p:cNvSpPr>
          <p:nvPr>
            <p:ph type="body" sz="quarter" idx="10"/>
          </p:nvPr>
        </p:nvSpPr>
        <p:spPr>
          <a:xfrm>
            <a:off x="533400" y="2362200"/>
            <a:ext cx="8153400" cy="3733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the following incident involve the use of physical restraint?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6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Sabrina was asked to step outside into the hallway to discuss a matter with the classroom assistant.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She refused and, instead, crawled under her desk.</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The assistant pulled Sabrina out from under her desk and,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t>with her hands underneath Sabrina’s arms, guided the student out into the hallway while Sabrina went limp and tried to trip the assistant with her legs.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905000" y="1333500"/>
            <a:ext cx="5105400" cy="838200"/>
          </a:xfrm>
          <a:prstGeom prst="rect">
            <a:avLst/>
          </a:prstGeom>
        </p:spPr>
      </p:pic>
    </p:spTree>
    <p:extLst>
      <p:ext uri="{BB962C8B-B14F-4D97-AF65-F5344CB8AC3E}">
        <p14:creationId xmlns:p14="http://schemas.microsoft.com/office/powerpoint/2010/main" val="42239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457200" y="2438400"/>
            <a:ext cx="8257162" cy="3810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Yes, the incident described in the last slide does represent a restraint.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The assistant used more than just momentary contact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and exerted more than minimal contact,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with Sabrina actively resisting.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a:t>
            </a:r>
            <a:r>
              <a:rPr lang="en-US" sz="2000" dirty="0"/>
              <a:t>We’ll talk later about whether or not the restraint was allowable under Rule 4500)</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p>
        </p:txBody>
      </p:sp>
      <p:pic>
        <p:nvPicPr>
          <p:cNvPr id="4" name="Picture 3"/>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981200" y="1095982"/>
            <a:ext cx="5181600" cy="1037617"/>
          </a:xfrm>
          <a:prstGeom prst="rect">
            <a:avLst/>
          </a:prstGeom>
        </p:spPr>
      </p:pic>
    </p:spTree>
    <p:extLst>
      <p:ext uri="{BB962C8B-B14F-4D97-AF65-F5344CB8AC3E}">
        <p14:creationId xmlns:p14="http://schemas.microsoft.com/office/powerpoint/2010/main" val="809837728"/>
      </p:ext>
    </p:extLst>
  </p:cSld>
  <p:clrMapOvr>
    <a:masterClrMapping/>
  </p:clrMapOvr>
</p:sld>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edu-aoe-power-point-presentation</Template>
  <TotalTime>1750</TotalTime>
  <Words>3233</Words>
  <Application>Microsoft Macintosh PowerPoint</Application>
  <PresentationFormat>On-screen Show (4:3)</PresentationFormat>
  <Paragraphs>383</Paragraphs>
  <Slides>53</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ＭＳ Ｐゴシック</vt:lpstr>
      <vt:lpstr>Arial</vt:lpstr>
      <vt:lpstr>Calibri</vt:lpstr>
      <vt:lpstr>Franklin Gothic Book</vt:lpstr>
      <vt:lpstr>Palatino Linotype</vt:lpstr>
      <vt:lpstr>Custom Design</vt:lpstr>
      <vt:lpstr>Seclusion and Restraint  in Vermont Schools</vt:lpstr>
      <vt:lpstr>Webinar Logistics</vt:lpstr>
      <vt:lpstr>Purposes of Rule 4500</vt:lpstr>
      <vt:lpstr>Definitions</vt:lpstr>
      <vt:lpstr>Definitions</vt:lpstr>
      <vt:lpstr>A Note About Prone &amp; Supine Restraints</vt:lpstr>
      <vt:lpstr>Definitions</vt:lpstr>
      <vt:lpstr>POLL</vt:lpstr>
      <vt:lpstr>AND THE ANSWER IS …</vt:lpstr>
      <vt:lpstr>Definitions</vt:lpstr>
      <vt:lpstr>POLL</vt:lpstr>
      <vt:lpstr>AND THE ANSWER IS …</vt:lpstr>
      <vt:lpstr>POLL</vt:lpstr>
      <vt:lpstr>AND THE ANSWER IS …</vt:lpstr>
      <vt:lpstr>POLL</vt:lpstr>
      <vt:lpstr>AND THE ANSWER IS …</vt:lpstr>
      <vt:lpstr>Definitions</vt:lpstr>
      <vt:lpstr>Prohibited Interventions</vt:lpstr>
      <vt:lpstr>Prohibited Interventions Cont.</vt:lpstr>
      <vt:lpstr>POLL</vt:lpstr>
      <vt:lpstr>AND THE ANSWER IS …</vt:lpstr>
      <vt:lpstr>POLL</vt:lpstr>
      <vt:lpstr>AND THE ANSWER IS …</vt:lpstr>
      <vt:lpstr>Conditions Under Which Restraint or Seclusion Can be Used</vt:lpstr>
      <vt:lpstr>Permissible Use of Restraint</vt:lpstr>
      <vt:lpstr>Permissible Use of Restraint Cont.</vt:lpstr>
      <vt:lpstr>Permissible Use of Restraint Cont.</vt:lpstr>
      <vt:lpstr>POLL</vt:lpstr>
      <vt:lpstr>AND THE ANSWER IS …</vt:lpstr>
      <vt:lpstr>Permissible Use of Seclusion</vt:lpstr>
      <vt:lpstr>Permissible Use of Seclusion Cont.</vt:lpstr>
      <vt:lpstr>What???</vt:lpstr>
      <vt:lpstr>POLL</vt:lpstr>
      <vt:lpstr>POLL CONTINUED</vt:lpstr>
      <vt:lpstr>AND THE ANSWER IS …</vt:lpstr>
      <vt:lpstr>POLL</vt:lpstr>
      <vt:lpstr>POLL CONTINUED</vt:lpstr>
      <vt:lpstr>AND THE ANSWER IS …</vt:lpstr>
      <vt:lpstr>Trauma-Informed Use of  Restraint and Seclusion</vt:lpstr>
      <vt:lpstr>Trauma-Informed Use of  Restraint and Seclusion</vt:lpstr>
      <vt:lpstr>Termination of the Intervention</vt:lpstr>
      <vt:lpstr>Following the Termination of the Intervention</vt:lpstr>
      <vt:lpstr>Reporting of Restraint/Seclusion</vt:lpstr>
      <vt:lpstr>Reporting of Restraint/Seclusion</vt:lpstr>
      <vt:lpstr>Reporting of Restraint / Seclusion</vt:lpstr>
      <vt:lpstr>Reporting of Restraint / Seclusion</vt:lpstr>
      <vt:lpstr>POLL</vt:lpstr>
      <vt:lpstr>AND THE ANSWER IS …</vt:lpstr>
      <vt:lpstr>Debriefing</vt:lpstr>
      <vt:lpstr>Debriefing</vt:lpstr>
      <vt:lpstr>Debriefing</vt:lpstr>
      <vt:lpstr>Annual Notification</vt:lpstr>
      <vt:lpstr>COMMENTS &amp; QUESTIONS</vt:lpstr>
    </vt:vector>
  </TitlesOfParts>
  <Company>Vermont Agency of Education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Vermont Agency of Education</dc:creator>
  <cp:lastModifiedBy>Microsoft Office User</cp:lastModifiedBy>
  <cp:revision>82</cp:revision>
  <dcterms:created xsi:type="dcterms:W3CDTF">2016-07-25T13:30:01Z</dcterms:created>
  <dcterms:modified xsi:type="dcterms:W3CDTF">2018-09-12T15:25:20Z</dcterms:modified>
</cp:coreProperties>
</file>