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42"/>
  </p:notesMasterIdLst>
  <p:sldIdLst>
    <p:sldId id="257" r:id="rId12"/>
    <p:sldId id="258" r:id="rId13"/>
    <p:sldId id="259" r:id="rId14"/>
    <p:sldId id="260" r:id="rId15"/>
    <p:sldId id="261" r:id="rId16"/>
    <p:sldId id="288" r:id="rId17"/>
    <p:sldId id="283" r:id="rId18"/>
    <p:sldId id="284" r:id="rId19"/>
    <p:sldId id="262" r:id="rId20"/>
    <p:sldId id="279" r:id="rId21"/>
    <p:sldId id="278" r:id="rId22"/>
    <p:sldId id="286" r:id="rId23"/>
    <p:sldId id="287" r:id="rId24"/>
    <p:sldId id="263" r:id="rId25"/>
    <p:sldId id="264" r:id="rId26"/>
    <p:sldId id="285" r:id="rId27"/>
    <p:sldId id="281" r:id="rId28"/>
    <p:sldId id="282" r:id="rId29"/>
    <p:sldId id="270" r:id="rId30"/>
    <p:sldId id="271" r:id="rId31"/>
    <p:sldId id="272" r:id="rId32"/>
    <p:sldId id="273" r:id="rId33"/>
    <p:sldId id="274" r:id="rId34"/>
    <p:sldId id="275" r:id="rId35"/>
    <p:sldId id="276" r:id="rId36"/>
    <p:sldId id="277" r:id="rId37"/>
    <p:sldId id="280" r:id="rId38"/>
    <p:sldId id="266" r:id="rId39"/>
    <p:sldId id="267" r:id="rId40"/>
    <p:sldId id="26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172"/>
    <p:restoredTop sz="94669"/>
  </p:normalViewPr>
  <p:slideViewPr>
    <p:cSldViewPr snapToGrid="0" snapToObjects="1">
      <p:cViewPr>
        <p:scale>
          <a:sx n="77" d="100"/>
          <a:sy n="77" d="100"/>
        </p:scale>
        <p:origin x="2176" y="7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3784" y="20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766AB-A480-B840-8B7B-F9BF0E53AC6D}" type="datetimeFigureOut">
              <a:rPr lang="en-US" smtClean="0"/>
              <a:t>11/28/17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F2708-70F0-894D-BAE8-E52EC1D32BF9}" type="slidenum">
              <a:rPr lang="en-US" smtClean="0"/>
              <a:t>‹#›</a:t>
            </a:fld>
            <a:endParaRPr lang="en-US"/>
          </a:p>
        </p:txBody>
      </p:sp>
    </p:spTree>
    <p:extLst>
      <p:ext uri="{BB962C8B-B14F-4D97-AF65-F5344CB8AC3E}">
        <p14:creationId xmlns:p14="http://schemas.microsoft.com/office/powerpoint/2010/main" val="60582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2.xml"/><Relationship Id="rId4" Type="http://schemas.openxmlformats.org/officeDocument/2006/relationships/oleObject" Target="../embeddings/oleObject1.bin"/><Relationship Id="rId5"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image" Target="../media/image19.gif"/></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image" Target="../media/image19.gif"/></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image" Target="../media/image3.png"/></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image" Target="../media/image5.png"/></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image" Target="../media/image12.png"/></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image" Target="../media/image13.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D8D929-C685-4FDE-9EED-E7BEA267516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8277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Grp="1" noChangeArrowheads="1"/>
          </p:cNvSpPr>
          <p:nvPr>
            <p:ph type="sldNum" sz="quarter" idx="5"/>
          </p:nvPr>
        </p:nvSpPr>
        <p:spPr>
          <a:noFill/>
        </p:spPr>
        <p:txBody>
          <a:bodyPr/>
          <a:lstStyle/>
          <a:p>
            <a:fld id="{DD2CAD63-34A6-4B34-BDA3-E30455AED435}" type="slidenum">
              <a:rPr lang="en-US" smtClean="0">
                <a:solidFill>
                  <a:prstClr val="black"/>
                </a:solidFill>
              </a:rPr>
              <a:pPr/>
              <a:t>22</a:t>
            </a:fld>
            <a:endParaRPr lang="en-US">
              <a:solidFill>
                <a:prstClr val="black"/>
              </a:solidFill>
            </a:endParaRPr>
          </a:p>
        </p:txBody>
      </p:sp>
      <p:sp>
        <p:nvSpPr>
          <p:cNvPr id="7172" name="Text Box 4"/>
          <p:cNvSpPr txBox="1">
            <a:spLocks noChangeArrowheads="1"/>
          </p:cNvSpPr>
          <p:nvPr/>
        </p:nvSpPr>
        <p:spPr bwMode="auto">
          <a:xfrm>
            <a:off x="152400" y="1804798"/>
            <a:ext cx="6553200" cy="738664"/>
          </a:xfrm>
          <a:prstGeom prst="rect">
            <a:avLst/>
          </a:prstGeom>
          <a:noFill/>
          <a:ln w="9525">
            <a:noFill/>
            <a:miter lim="800000"/>
            <a:headEnd/>
            <a:tailEnd/>
          </a:ln>
        </p:spPr>
        <p:txBody>
          <a:bodyPr>
            <a:spAutoFit/>
          </a:bodyPr>
          <a:lstStyle/>
          <a:p>
            <a:pPr>
              <a:spcBef>
                <a:spcPct val="50000"/>
              </a:spcBef>
            </a:pPr>
            <a:r>
              <a:rPr lang="en-US" sz="1400">
                <a:solidFill>
                  <a:prstClr val="black"/>
                </a:solidFill>
              </a:rPr>
              <a:t>If they believe they’re monsters, then they are monsters in their own eyes. Our goal is to help kids change their feelings about themselves. When we do this, we can help a student change their life!</a:t>
            </a:r>
          </a:p>
        </p:txBody>
      </p:sp>
      <p:graphicFrame>
        <p:nvGraphicFramePr>
          <p:cNvPr id="7170" name="Object 5"/>
          <p:cNvGraphicFramePr>
            <a:graphicFrameLocks noChangeAspect="1"/>
          </p:cNvGraphicFramePr>
          <p:nvPr/>
        </p:nvGraphicFramePr>
        <p:xfrm>
          <a:off x="1" y="1"/>
          <a:ext cx="836613" cy="981885"/>
        </p:xfrm>
        <a:graphic>
          <a:graphicData uri="http://schemas.openxmlformats.org/presentationml/2006/ole">
            <mc:AlternateContent xmlns:mc="http://schemas.openxmlformats.org/markup-compatibility/2006">
              <mc:Choice xmlns:v="urn:schemas-microsoft-com:vml" Requires="v">
                <p:oleObj spid="_x0000_s2066" name="Clip" r:id="rId4" imgW="9398880" imgH="11235960" progId="">
                  <p:embed/>
                </p:oleObj>
              </mc:Choice>
              <mc:Fallback>
                <p:oleObj name="Clip" r:id="rId4" imgW="9398880" imgH="11235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836613" cy="9818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oleObj>
              </mc:Fallback>
            </mc:AlternateContent>
          </a:graphicData>
        </a:graphic>
      </p:graphicFrame>
      <p:sp>
        <p:nvSpPr>
          <p:cNvPr id="7173" name="Rectangle 6"/>
          <p:cNvSpPr>
            <a:spLocks noChangeArrowheads="1"/>
          </p:cNvSpPr>
          <p:nvPr/>
        </p:nvSpPr>
        <p:spPr bwMode="auto">
          <a:xfrm>
            <a:off x="1066800" y="158972"/>
            <a:ext cx="5270500" cy="1015663"/>
          </a:xfrm>
          <a:prstGeom prst="rect">
            <a:avLst/>
          </a:prstGeom>
          <a:noFill/>
          <a:ln w="9525" algn="ctr">
            <a:noFill/>
            <a:miter lim="800000"/>
            <a:headEnd/>
            <a:tailEnd/>
          </a:ln>
        </p:spPr>
        <p:txBody>
          <a:bodyPr lIns="0" rIns="0">
            <a:spAutoFit/>
          </a:bodyPr>
          <a:lstStyle/>
          <a:p>
            <a:pPr marL="342900" indent="-342900">
              <a:spcBef>
                <a:spcPct val="50000"/>
              </a:spcBef>
            </a:pPr>
            <a:r>
              <a:rPr lang="en-US" sz="1200">
                <a:solidFill>
                  <a:srgbClr val="FF3300"/>
                </a:solidFill>
              </a:rPr>
              <a:t>What kids believe about themselves is more important in determining their behavior than any facts about them.</a:t>
            </a:r>
          </a:p>
          <a:p>
            <a:pPr marL="342900" indent="-342900">
              <a:spcBef>
                <a:spcPct val="50000"/>
              </a:spcBef>
            </a:pPr>
            <a:endParaRPr lang="en-US" sz="1200">
              <a:solidFill>
                <a:srgbClr val="FF3300"/>
              </a:solidFill>
            </a:endParaRPr>
          </a:p>
          <a:p>
            <a:pPr marL="342900" indent="-342900">
              <a:spcBef>
                <a:spcPct val="50000"/>
              </a:spcBef>
            </a:pPr>
            <a:r>
              <a:rPr lang="en-US" sz="1200">
                <a:solidFill>
                  <a:prstClr val="black"/>
                </a:solidFill>
              </a:rPr>
              <a:t>Participant Manual page 18</a:t>
            </a:r>
          </a:p>
        </p:txBody>
      </p:sp>
    </p:spTree>
    <p:extLst>
      <p:ext uri="{BB962C8B-B14F-4D97-AF65-F5344CB8AC3E}">
        <p14:creationId xmlns:p14="http://schemas.microsoft.com/office/powerpoint/2010/main" val="25156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5058CA9E-2069-4015-9FED-CA0EB2914485}" type="slidenum">
              <a:rPr lang="en-US" smtClean="0"/>
              <a:pPr/>
              <a:t>26</a:t>
            </a:fld>
            <a:endParaRPr lang="en-US"/>
          </a:p>
        </p:txBody>
      </p:sp>
      <p:sp>
        <p:nvSpPr>
          <p:cNvPr id="197635" name="Text Box 4"/>
          <p:cNvSpPr txBox="1">
            <a:spLocks noChangeArrowheads="1"/>
          </p:cNvSpPr>
          <p:nvPr/>
        </p:nvSpPr>
        <p:spPr bwMode="auto">
          <a:xfrm>
            <a:off x="1066801" y="233782"/>
            <a:ext cx="4911725" cy="1492716"/>
          </a:xfrm>
          <a:prstGeom prst="rect">
            <a:avLst/>
          </a:prstGeom>
          <a:noFill/>
          <a:ln w="9525">
            <a:noFill/>
            <a:miter lim="800000"/>
            <a:headEnd/>
            <a:tailEnd/>
          </a:ln>
        </p:spPr>
        <p:txBody>
          <a:bodyPr>
            <a:spAutoFit/>
          </a:bodyPr>
          <a:lstStyle/>
          <a:p>
            <a:pPr>
              <a:spcBef>
                <a:spcPct val="50000"/>
              </a:spcBef>
            </a:pPr>
            <a:r>
              <a:rPr lang="en-US" sz="1400">
                <a:solidFill>
                  <a:srgbClr val="FF3300"/>
                </a:solidFill>
              </a:rPr>
              <a:t>Remember, during crisis, act like a thermostat, not like a thermometer!</a:t>
            </a:r>
          </a:p>
          <a:p>
            <a:pPr>
              <a:spcBef>
                <a:spcPct val="50000"/>
              </a:spcBef>
            </a:pPr>
            <a:endParaRPr lang="en-US" sz="1400">
              <a:solidFill>
                <a:srgbClr val="FF3300"/>
              </a:solidFill>
            </a:endParaRPr>
          </a:p>
          <a:p>
            <a:pPr>
              <a:spcBef>
                <a:spcPct val="50000"/>
              </a:spcBef>
            </a:pPr>
            <a:r>
              <a:rPr lang="en-US" sz="1400" b="0">
                <a:solidFill>
                  <a:schemeClr val="tx1"/>
                </a:solidFill>
              </a:rPr>
              <a:t>Participant Manual page 28</a:t>
            </a:r>
          </a:p>
          <a:p>
            <a:pPr>
              <a:spcBef>
                <a:spcPct val="50000"/>
              </a:spcBef>
            </a:pPr>
            <a:endParaRPr lang="en-US" sz="1400">
              <a:solidFill>
                <a:srgbClr val="FF3300"/>
              </a:solidFill>
            </a:endParaRPr>
          </a:p>
        </p:txBody>
      </p:sp>
      <p:pic>
        <p:nvPicPr>
          <p:cNvPr id="197636" name="Picture 5" descr="j0234703"/>
          <p:cNvPicPr>
            <a:picLocks noChangeAspect="1" noChangeArrowheads="1" noCrop="1"/>
          </p:cNvPicPr>
          <p:nvPr/>
        </p:nvPicPr>
        <p:blipFill>
          <a:blip r:embed="rId3"/>
          <a:srcRect/>
          <a:stretch>
            <a:fillRect/>
          </a:stretch>
        </p:blipFill>
        <p:spPr bwMode="auto">
          <a:xfrm>
            <a:off x="0" y="158972"/>
            <a:ext cx="609600" cy="598482"/>
          </a:xfrm>
          <a:prstGeom prst="rect">
            <a:avLst/>
          </a:prstGeom>
          <a:noFill/>
          <a:ln w="9525">
            <a:noFill/>
            <a:miter lim="800000"/>
            <a:headEnd/>
            <a:tailEnd/>
          </a:ln>
        </p:spPr>
      </p:pic>
      <p:sp>
        <p:nvSpPr>
          <p:cNvPr id="197637" name="Text Box 6"/>
          <p:cNvSpPr txBox="1">
            <a:spLocks noChangeArrowheads="1"/>
          </p:cNvSpPr>
          <p:nvPr/>
        </p:nvSpPr>
        <p:spPr bwMode="auto">
          <a:xfrm>
            <a:off x="381000" y="1952861"/>
            <a:ext cx="6172200" cy="3517886"/>
          </a:xfrm>
          <a:prstGeom prst="rect">
            <a:avLst/>
          </a:prstGeom>
          <a:noFill/>
          <a:ln w="9525" algn="ctr">
            <a:noFill/>
            <a:miter lim="800000"/>
            <a:headEnd/>
            <a:tailEnd/>
          </a:ln>
        </p:spPr>
        <p:txBody>
          <a:bodyPr lIns="0" rIns="0">
            <a:spAutoFit/>
          </a:bodyPr>
          <a:lstStyle/>
          <a:p>
            <a:pPr marL="342900" indent="-342900" algn="l">
              <a:lnSpc>
                <a:spcPct val="110000"/>
              </a:lnSpc>
              <a:spcBef>
                <a:spcPct val="50000"/>
              </a:spcBef>
            </a:pPr>
            <a:r>
              <a:rPr lang="en-US" sz="1400" b="0">
                <a:solidFill>
                  <a:schemeClr val="tx1"/>
                </a:solidFill>
              </a:rPr>
              <a:t>You will have counter-aggressive feelings; things will go wrong. This is the reason volunteers don’t last long in a program serving troubled students. When we treat others with kindness and respect, and we do good for them, we expect some kind of reciprocation; at least appreciation. Our students do not usually respond in ways that endear them to volunteers. As the responsible staff, our response to the student’s behavior is the critical point. We will either reinforce the student’s self-fulfilling prophecy, or present him with an alternative example. To make a difference we must do what’s best for the student not act on our feelings. In effect, we have to bring the student’s emotions under control while controlling our own emotions. A good analogy is that of the thermometer and the thermostat. A thermometer reflects the heat in the setting whereas the thermostat controls the temperature. Helping adults will be good emotional thermostats.</a:t>
            </a:r>
          </a:p>
          <a:p>
            <a:pPr marL="342900" indent="-342900" algn="l">
              <a:lnSpc>
                <a:spcPct val="110000"/>
              </a:lnSpc>
              <a:spcBef>
                <a:spcPct val="50000"/>
              </a:spcBef>
            </a:pPr>
            <a:r>
              <a:rPr lang="en-US" sz="1400" b="0">
                <a:solidFill>
                  <a:schemeClr val="tx1"/>
                </a:solidFill>
              </a:rPr>
              <a:t>If you do what comes “naturally” you will usually make matters worse.</a:t>
            </a:r>
          </a:p>
        </p:txBody>
      </p:sp>
    </p:spTree>
    <p:extLst>
      <p:ext uri="{BB962C8B-B14F-4D97-AF65-F5344CB8AC3E}">
        <p14:creationId xmlns:p14="http://schemas.microsoft.com/office/powerpoint/2010/main" val="170601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5058CA9E-2069-4015-9FED-CA0EB2914485}" type="slidenum">
              <a:rPr lang="en-US" smtClean="0"/>
              <a:pPr/>
              <a:t>27</a:t>
            </a:fld>
            <a:endParaRPr lang="en-US"/>
          </a:p>
        </p:txBody>
      </p:sp>
      <p:sp>
        <p:nvSpPr>
          <p:cNvPr id="197635" name="Text Box 4"/>
          <p:cNvSpPr txBox="1">
            <a:spLocks noChangeArrowheads="1"/>
          </p:cNvSpPr>
          <p:nvPr/>
        </p:nvSpPr>
        <p:spPr bwMode="auto">
          <a:xfrm>
            <a:off x="1066801" y="233782"/>
            <a:ext cx="4911725" cy="1492716"/>
          </a:xfrm>
          <a:prstGeom prst="rect">
            <a:avLst/>
          </a:prstGeom>
          <a:noFill/>
          <a:ln w="9525">
            <a:noFill/>
            <a:miter lim="800000"/>
            <a:headEnd/>
            <a:tailEnd/>
          </a:ln>
        </p:spPr>
        <p:txBody>
          <a:bodyPr>
            <a:spAutoFit/>
          </a:bodyPr>
          <a:lstStyle/>
          <a:p>
            <a:pPr>
              <a:spcBef>
                <a:spcPct val="50000"/>
              </a:spcBef>
            </a:pPr>
            <a:r>
              <a:rPr lang="en-US" sz="1400">
                <a:solidFill>
                  <a:srgbClr val="FF3300"/>
                </a:solidFill>
              </a:rPr>
              <a:t>Remember, during crisis, act like a thermostat, not like a thermometer!</a:t>
            </a:r>
          </a:p>
          <a:p>
            <a:pPr>
              <a:spcBef>
                <a:spcPct val="50000"/>
              </a:spcBef>
            </a:pPr>
            <a:endParaRPr lang="en-US" sz="1400">
              <a:solidFill>
                <a:srgbClr val="FF3300"/>
              </a:solidFill>
            </a:endParaRPr>
          </a:p>
          <a:p>
            <a:pPr>
              <a:spcBef>
                <a:spcPct val="50000"/>
              </a:spcBef>
            </a:pPr>
            <a:r>
              <a:rPr lang="en-US" sz="1400" b="0">
                <a:solidFill>
                  <a:schemeClr val="tx1"/>
                </a:solidFill>
              </a:rPr>
              <a:t>Participant Manual page 28</a:t>
            </a:r>
          </a:p>
          <a:p>
            <a:pPr>
              <a:spcBef>
                <a:spcPct val="50000"/>
              </a:spcBef>
            </a:pPr>
            <a:endParaRPr lang="en-US" sz="1400">
              <a:solidFill>
                <a:srgbClr val="FF3300"/>
              </a:solidFill>
            </a:endParaRPr>
          </a:p>
        </p:txBody>
      </p:sp>
      <p:pic>
        <p:nvPicPr>
          <p:cNvPr id="197636" name="Picture 5" descr="j0234703"/>
          <p:cNvPicPr>
            <a:picLocks noChangeAspect="1" noChangeArrowheads="1" noCrop="1"/>
          </p:cNvPicPr>
          <p:nvPr/>
        </p:nvPicPr>
        <p:blipFill>
          <a:blip r:embed="rId3"/>
          <a:srcRect/>
          <a:stretch>
            <a:fillRect/>
          </a:stretch>
        </p:blipFill>
        <p:spPr bwMode="auto">
          <a:xfrm>
            <a:off x="0" y="158972"/>
            <a:ext cx="609600" cy="598482"/>
          </a:xfrm>
          <a:prstGeom prst="rect">
            <a:avLst/>
          </a:prstGeom>
          <a:noFill/>
          <a:ln w="9525">
            <a:noFill/>
            <a:miter lim="800000"/>
            <a:headEnd/>
            <a:tailEnd/>
          </a:ln>
        </p:spPr>
      </p:pic>
      <p:sp>
        <p:nvSpPr>
          <p:cNvPr id="197637" name="Text Box 6"/>
          <p:cNvSpPr txBox="1">
            <a:spLocks noChangeArrowheads="1"/>
          </p:cNvSpPr>
          <p:nvPr/>
        </p:nvSpPr>
        <p:spPr bwMode="auto">
          <a:xfrm>
            <a:off x="381000" y="1952861"/>
            <a:ext cx="6172200" cy="3517886"/>
          </a:xfrm>
          <a:prstGeom prst="rect">
            <a:avLst/>
          </a:prstGeom>
          <a:noFill/>
          <a:ln w="9525" algn="ctr">
            <a:noFill/>
            <a:miter lim="800000"/>
            <a:headEnd/>
            <a:tailEnd/>
          </a:ln>
        </p:spPr>
        <p:txBody>
          <a:bodyPr lIns="0" rIns="0">
            <a:spAutoFit/>
          </a:bodyPr>
          <a:lstStyle/>
          <a:p>
            <a:pPr marL="342900" indent="-342900" algn="l">
              <a:lnSpc>
                <a:spcPct val="110000"/>
              </a:lnSpc>
              <a:spcBef>
                <a:spcPct val="50000"/>
              </a:spcBef>
            </a:pPr>
            <a:r>
              <a:rPr lang="en-US" sz="1400" b="0">
                <a:solidFill>
                  <a:schemeClr val="tx1"/>
                </a:solidFill>
              </a:rPr>
              <a:t>You will have counter-aggressive feelings; things will go wrong. This is the reason volunteers don’t last long in a program serving troubled students. When we treat others with kindness and respect, and we do good for them, we expect some kind of reciprocation; at least appreciation. Our students do not usually respond in ways that endear them to volunteers. As the responsible staff, our response to the student’s behavior is the critical point. We will either reinforce the student’s self-fulfilling prophecy, or present him with an alternative example. To make a difference we must do what’s best for the student not act on our feelings. In effect, we have to bring the student’s emotions under control while controlling our own emotions. A good analogy is that of the thermometer and the thermostat. A thermometer reflects the heat in the setting whereas the thermostat controls the temperature. Helping adults will be good emotional thermostats.</a:t>
            </a:r>
          </a:p>
          <a:p>
            <a:pPr marL="342900" indent="-342900" algn="l">
              <a:lnSpc>
                <a:spcPct val="110000"/>
              </a:lnSpc>
              <a:spcBef>
                <a:spcPct val="50000"/>
              </a:spcBef>
            </a:pPr>
            <a:r>
              <a:rPr lang="en-US" sz="1400" b="0">
                <a:solidFill>
                  <a:schemeClr val="tx1"/>
                </a:solidFill>
              </a:rPr>
              <a:t>If you do what comes “naturally” you will usually make matters worse.</a:t>
            </a:r>
          </a:p>
        </p:txBody>
      </p:sp>
    </p:spTree>
    <p:extLst>
      <p:ext uri="{BB962C8B-B14F-4D97-AF65-F5344CB8AC3E}">
        <p14:creationId xmlns:p14="http://schemas.microsoft.com/office/powerpoint/2010/main" val="155735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A0ACB46-D0CC-4998-AA7F-3268E45AB10F}" type="slidenum">
              <a:rPr lang="en-US" smtClean="0">
                <a:solidFill>
                  <a:prstClr val="black"/>
                </a:solidFill>
              </a:rPr>
              <a:pPr/>
              <a:t>8</a:t>
            </a:fld>
            <a:endParaRPr lang="en-US" smtClean="0">
              <a:solidFill>
                <a:prstClr val="black"/>
              </a:solidFill>
            </a:endParaRPr>
          </a:p>
        </p:txBody>
      </p:sp>
      <p:pic>
        <p:nvPicPr>
          <p:cNvPr id="144387" name="Picture 4"/>
          <p:cNvPicPr>
            <a:picLocks noChangeAspect="1" noChangeArrowheads="1"/>
          </p:cNvPicPr>
          <p:nvPr/>
        </p:nvPicPr>
        <p:blipFill>
          <a:blip r:embed="rId3"/>
          <a:srcRect/>
          <a:stretch>
            <a:fillRect/>
          </a:stretch>
        </p:blipFill>
        <p:spPr bwMode="auto">
          <a:xfrm>
            <a:off x="0" y="0"/>
            <a:ext cx="838200" cy="684203"/>
          </a:xfrm>
          <a:prstGeom prst="rect">
            <a:avLst/>
          </a:prstGeom>
          <a:noFill/>
          <a:ln w="9525">
            <a:noFill/>
            <a:miter lim="800000"/>
            <a:headEnd/>
            <a:tailEnd/>
          </a:ln>
        </p:spPr>
      </p:pic>
      <p:sp>
        <p:nvSpPr>
          <p:cNvPr id="144388" name="Text Box 5"/>
          <p:cNvSpPr txBox="1">
            <a:spLocks noChangeArrowheads="1"/>
          </p:cNvSpPr>
          <p:nvPr/>
        </p:nvSpPr>
        <p:spPr bwMode="auto">
          <a:xfrm>
            <a:off x="990600" y="232225"/>
            <a:ext cx="5867400" cy="707886"/>
          </a:xfrm>
          <a:prstGeom prst="rect">
            <a:avLst/>
          </a:prstGeom>
          <a:noFill/>
          <a:ln w="9525">
            <a:noFill/>
            <a:miter lim="800000"/>
            <a:headEnd/>
            <a:tailEnd/>
          </a:ln>
        </p:spPr>
        <p:txBody>
          <a:bodyPr>
            <a:spAutoFit/>
          </a:bodyPr>
          <a:lstStyle/>
          <a:p>
            <a:pPr>
              <a:lnSpc>
                <a:spcPct val="40000"/>
              </a:lnSpc>
              <a:spcBef>
                <a:spcPct val="50000"/>
              </a:spcBef>
            </a:pPr>
            <a:r>
              <a:rPr lang="en-US" sz="2000">
                <a:solidFill>
                  <a:prstClr val="black"/>
                </a:solidFill>
              </a:rPr>
              <a:t>Three Possible Outcomes of a Crisis – </a:t>
            </a:r>
          </a:p>
          <a:p>
            <a:r>
              <a:rPr lang="en-US" sz="1200">
                <a:solidFill>
                  <a:prstClr val="black"/>
                </a:solidFill>
              </a:rPr>
              <a:t>Participant Manual page 4</a:t>
            </a:r>
          </a:p>
          <a:p>
            <a:endParaRPr lang="en-US" sz="2000">
              <a:solidFill>
                <a:prstClr val="black"/>
              </a:solidFill>
            </a:endParaRPr>
          </a:p>
        </p:txBody>
      </p:sp>
      <p:sp>
        <p:nvSpPr>
          <p:cNvPr id="144389" name="Text Box 6"/>
          <p:cNvSpPr txBox="1">
            <a:spLocks noChangeArrowheads="1"/>
          </p:cNvSpPr>
          <p:nvPr/>
        </p:nvSpPr>
        <p:spPr bwMode="auto">
          <a:xfrm>
            <a:off x="0" y="681086"/>
            <a:ext cx="6858000" cy="307777"/>
          </a:xfrm>
          <a:prstGeom prst="rect">
            <a:avLst/>
          </a:prstGeom>
          <a:noFill/>
          <a:ln w="9525">
            <a:noFill/>
            <a:miter lim="800000"/>
            <a:headEnd/>
            <a:tailEnd/>
          </a:ln>
        </p:spPr>
        <p:txBody>
          <a:bodyPr>
            <a:spAutoFit/>
          </a:bodyPr>
          <a:lstStyle/>
          <a:p>
            <a:pPr>
              <a:spcBef>
                <a:spcPct val="50000"/>
              </a:spcBef>
            </a:pPr>
            <a:r>
              <a:rPr lang="en-US" sz="1400">
                <a:solidFill>
                  <a:srgbClr val="FF3300"/>
                </a:solidFill>
              </a:rPr>
              <a:t>Staff- Student Relationship Improved /  Unchanged /   Damaged</a:t>
            </a:r>
          </a:p>
        </p:txBody>
      </p:sp>
      <p:sp>
        <p:nvSpPr>
          <p:cNvPr id="144390" name="Text Box 9"/>
          <p:cNvSpPr txBox="1">
            <a:spLocks noChangeArrowheads="1"/>
          </p:cNvSpPr>
          <p:nvPr/>
        </p:nvSpPr>
        <p:spPr bwMode="auto">
          <a:xfrm>
            <a:off x="0" y="1056696"/>
            <a:ext cx="6858000" cy="2785378"/>
          </a:xfrm>
          <a:prstGeom prst="rect">
            <a:avLst/>
          </a:prstGeom>
          <a:noFill/>
          <a:ln w="9525">
            <a:noFill/>
            <a:miter lim="800000"/>
            <a:headEnd/>
            <a:tailEnd/>
          </a:ln>
        </p:spPr>
        <p:txBody>
          <a:bodyPr>
            <a:spAutoFit/>
          </a:bodyPr>
          <a:lstStyle/>
          <a:p>
            <a:pPr>
              <a:spcBef>
                <a:spcPct val="50000"/>
              </a:spcBef>
            </a:pPr>
            <a:r>
              <a:rPr lang="en-US" sz="1400">
                <a:solidFill>
                  <a:prstClr val="black"/>
                </a:solidFill>
              </a:rPr>
              <a:t>In schools or other settings for children and youth, the staff reaction to a crisis or conflict is punishment. Many settings have an established list of “consequences” for specific infractions. </a:t>
            </a:r>
          </a:p>
          <a:p>
            <a:pPr>
              <a:spcBef>
                <a:spcPct val="50000"/>
              </a:spcBef>
            </a:pPr>
            <a:r>
              <a:rPr lang="en-US" sz="1400">
                <a:solidFill>
                  <a:prstClr val="black"/>
                </a:solidFill>
              </a:rPr>
              <a:t>There is little or no consideration of the circumstances surrounding the situation or the student’s perception of the event.</a:t>
            </a:r>
          </a:p>
          <a:p>
            <a:pPr>
              <a:spcBef>
                <a:spcPct val="50000"/>
              </a:spcBef>
            </a:pPr>
            <a:r>
              <a:rPr lang="en-US" sz="1400">
                <a:solidFill>
                  <a:prstClr val="black"/>
                </a:solidFill>
              </a:rPr>
              <a:t>For many troubled or challenging students, these rote punishments have little effect on changing behavior because they address only the symptoms, and not the beliefs and feelings which underlie the behavior. </a:t>
            </a:r>
          </a:p>
          <a:p>
            <a:pPr>
              <a:spcBef>
                <a:spcPct val="50000"/>
              </a:spcBef>
            </a:pPr>
            <a:r>
              <a:rPr lang="en-US" sz="1400">
                <a:solidFill>
                  <a:prstClr val="black"/>
                </a:solidFill>
              </a:rPr>
              <a:t>The student does not feel that the staff is genuinely concerned about him, and his relationship with them is not changed. As a result, nothing changes and the likelihood of future problems increases.</a:t>
            </a:r>
          </a:p>
        </p:txBody>
      </p:sp>
      <p:sp>
        <p:nvSpPr>
          <p:cNvPr id="144391" name="Text Box 10"/>
          <p:cNvSpPr txBox="1">
            <a:spLocks noChangeArrowheads="1"/>
          </p:cNvSpPr>
          <p:nvPr/>
        </p:nvSpPr>
        <p:spPr bwMode="auto">
          <a:xfrm>
            <a:off x="0" y="3986765"/>
            <a:ext cx="6858000" cy="4401205"/>
          </a:xfrm>
          <a:prstGeom prst="rect">
            <a:avLst/>
          </a:prstGeom>
          <a:noFill/>
          <a:ln w="9525">
            <a:noFill/>
            <a:miter lim="800000"/>
            <a:headEnd/>
            <a:tailEnd/>
          </a:ln>
        </p:spPr>
        <p:txBody>
          <a:bodyPr>
            <a:spAutoFit/>
          </a:bodyPr>
          <a:lstStyle/>
          <a:p>
            <a:pPr>
              <a:spcBef>
                <a:spcPct val="50000"/>
              </a:spcBef>
            </a:pPr>
            <a:r>
              <a:rPr lang="en-US" sz="1400" u="sng">
                <a:solidFill>
                  <a:prstClr val="black"/>
                </a:solidFill>
              </a:rPr>
              <a:t>Illustration: </a:t>
            </a:r>
          </a:p>
          <a:p>
            <a:pPr>
              <a:spcBef>
                <a:spcPct val="50000"/>
              </a:spcBef>
            </a:pPr>
            <a:r>
              <a:rPr lang="en-US" sz="1400">
                <a:solidFill>
                  <a:prstClr val="black"/>
                </a:solidFill>
              </a:rPr>
              <a:t>A large urban school district adopted a zero-tolerance policy regarding weapons. A comprehensive policy statement was prepared listing all manner of weapons and devices that were not permitted on school grounds or on school transportation, and what staff were to do should they discover contraband. The policy was distributed to all school employees, students, and parents. Clearly, the awareness-level of the importance of safety had been raised. </a:t>
            </a:r>
          </a:p>
          <a:p>
            <a:pPr>
              <a:spcBef>
                <a:spcPct val="50000"/>
              </a:spcBef>
            </a:pPr>
            <a:r>
              <a:rPr lang="en-US" sz="1400">
                <a:solidFill>
                  <a:prstClr val="black"/>
                </a:solidFill>
              </a:rPr>
              <a:t>Shortly after the policy was in place, a kindergarten student was standing at his bus stop when he noticed a razor blade lying on the ground. Recognizing this as one of the dangerous weapons he had learned about, he did the responsible thing; he picked it up, brought it on the bus, and gave it to the driver. </a:t>
            </a:r>
          </a:p>
          <a:p>
            <a:pPr>
              <a:spcBef>
                <a:spcPct val="50000"/>
              </a:spcBef>
            </a:pPr>
            <a:r>
              <a:rPr lang="en-US" sz="1400">
                <a:solidFill>
                  <a:prstClr val="black"/>
                </a:solidFill>
              </a:rPr>
              <a:t>The driver consulted the policy statement regarding possession of weapons, reported the incident to the principal, and turned in the “weapon.” The principal in turn brought the matter to the superintendent. </a:t>
            </a:r>
          </a:p>
          <a:p>
            <a:pPr>
              <a:spcBef>
                <a:spcPct val="50000"/>
              </a:spcBef>
            </a:pPr>
            <a:r>
              <a:rPr lang="en-US" sz="1400">
                <a:solidFill>
                  <a:prstClr val="black"/>
                </a:solidFill>
              </a:rPr>
              <a:t>Following the zero tolerance policy, the young student was suspended and transferred to another school in the district despite the parent’s appeal to the board. Instead of using this situation as a learning experience, the adults chose to throw out reason and create a hostile situation where none needed to exist.</a:t>
            </a:r>
          </a:p>
        </p:txBody>
      </p:sp>
    </p:spTree>
    <p:extLst>
      <p:ext uri="{BB962C8B-B14F-4D97-AF65-F5344CB8AC3E}">
        <p14:creationId xmlns:p14="http://schemas.microsoft.com/office/powerpoint/2010/main" val="140806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BACD79E5-57B1-46E2-884F-DA747A4D77E1}" type="slidenum">
              <a:rPr lang="en-US" smtClean="0"/>
              <a:pPr/>
              <a:t>9</a:t>
            </a:fld>
            <a:endParaRPr lang="en-US"/>
          </a:p>
        </p:txBody>
      </p:sp>
      <p:pic>
        <p:nvPicPr>
          <p:cNvPr id="190467" name="Picture 4"/>
          <p:cNvPicPr>
            <a:picLocks noChangeAspect="1" noChangeArrowheads="1"/>
          </p:cNvPicPr>
          <p:nvPr/>
        </p:nvPicPr>
        <p:blipFill>
          <a:blip r:embed="rId3"/>
          <a:srcRect/>
          <a:stretch>
            <a:fillRect/>
          </a:stretch>
        </p:blipFill>
        <p:spPr bwMode="auto">
          <a:xfrm>
            <a:off x="5588000" y="0"/>
            <a:ext cx="1270000" cy="1608421"/>
          </a:xfrm>
          <a:prstGeom prst="rect">
            <a:avLst/>
          </a:prstGeom>
          <a:noFill/>
          <a:ln w="9525" algn="ctr">
            <a:noFill/>
            <a:miter lim="800000"/>
            <a:headEnd/>
            <a:tailEnd/>
          </a:ln>
        </p:spPr>
      </p:pic>
      <p:sp>
        <p:nvSpPr>
          <p:cNvPr id="190468" name="Text Box 5"/>
          <p:cNvSpPr txBox="1">
            <a:spLocks noChangeArrowheads="1"/>
          </p:cNvSpPr>
          <p:nvPr/>
        </p:nvSpPr>
        <p:spPr bwMode="auto">
          <a:xfrm>
            <a:off x="609600" y="607834"/>
            <a:ext cx="4343400" cy="2012859"/>
          </a:xfrm>
          <a:prstGeom prst="rect">
            <a:avLst/>
          </a:prstGeom>
          <a:noFill/>
          <a:ln w="9525" algn="ctr">
            <a:noFill/>
            <a:miter lim="800000"/>
            <a:headEnd/>
            <a:tailEnd/>
          </a:ln>
        </p:spPr>
        <p:txBody>
          <a:bodyPr lIns="0" rIns="0">
            <a:spAutoFit/>
          </a:bodyPr>
          <a:lstStyle/>
          <a:p>
            <a:pPr marL="342900" indent="-342900" algn="l">
              <a:lnSpc>
                <a:spcPct val="110000"/>
              </a:lnSpc>
              <a:spcBef>
                <a:spcPct val="50000"/>
              </a:spcBef>
            </a:pPr>
            <a:r>
              <a:rPr lang="en-US" sz="1600">
                <a:solidFill>
                  <a:schemeClr val="tx1"/>
                </a:solidFill>
              </a:rPr>
              <a:t>The Conflict Cycle</a:t>
            </a:r>
          </a:p>
          <a:p>
            <a:pPr marL="342900" indent="-342900" algn="l">
              <a:lnSpc>
                <a:spcPct val="110000"/>
              </a:lnSpc>
              <a:spcBef>
                <a:spcPct val="50000"/>
              </a:spcBef>
            </a:pPr>
            <a:endParaRPr lang="en-US" sz="1600">
              <a:solidFill>
                <a:schemeClr val="tx1"/>
              </a:solidFill>
            </a:endParaRPr>
          </a:p>
          <a:p>
            <a:pPr marL="342900" indent="-342900" algn="l">
              <a:lnSpc>
                <a:spcPct val="110000"/>
              </a:lnSpc>
              <a:spcBef>
                <a:spcPct val="50000"/>
              </a:spcBef>
            </a:pPr>
            <a:r>
              <a:rPr lang="en-US" sz="1200" b="0">
                <a:solidFill>
                  <a:schemeClr val="tx1"/>
                </a:solidFill>
              </a:rPr>
              <a:t>Participant Manual page 24</a:t>
            </a:r>
          </a:p>
          <a:p>
            <a:pPr marL="342900" indent="-342900" algn="l">
              <a:lnSpc>
                <a:spcPct val="110000"/>
              </a:lnSpc>
              <a:spcBef>
                <a:spcPct val="50000"/>
              </a:spcBef>
            </a:pPr>
            <a:endParaRPr lang="en-US" sz="1200" b="0">
              <a:solidFill>
                <a:schemeClr val="tx1"/>
              </a:solidFill>
            </a:endParaRPr>
          </a:p>
          <a:p>
            <a:pPr marL="342900" indent="-342900" algn="l">
              <a:lnSpc>
                <a:spcPct val="110000"/>
              </a:lnSpc>
              <a:spcBef>
                <a:spcPct val="50000"/>
              </a:spcBef>
            </a:pPr>
            <a:r>
              <a:rPr lang="en-US" sz="1600" b="0">
                <a:solidFill>
                  <a:schemeClr val="tx1"/>
                </a:solidFill>
              </a:rPr>
              <a:t>This is simply a full page visual for participants to refer back to.  Nothing new here.</a:t>
            </a:r>
          </a:p>
        </p:txBody>
      </p:sp>
    </p:spTree>
    <p:extLst>
      <p:ext uri="{BB962C8B-B14F-4D97-AF65-F5344CB8AC3E}">
        <p14:creationId xmlns:p14="http://schemas.microsoft.com/office/powerpoint/2010/main" val="83329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p:spPr>
        <p:txBody>
          <a:bodyPr/>
          <a:lstStyle/>
          <a:p>
            <a:pPr defTabSz="933398"/>
            <a:r>
              <a:rPr lang="en-US" dirty="0"/>
              <a:t>Carol A. Dawson, </a:t>
            </a:r>
            <a:r>
              <a:rPr lang="en-US" dirty="0" err="1"/>
              <a:t>Ed.D</a:t>
            </a:r>
            <a:r>
              <a:rPr lang="en-US" dirty="0"/>
              <a:t>., Office of School and Youth Development</a:t>
            </a:r>
          </a:p>
        </p:txBody>
      </p:sp>
      <p:sp>
        <p:nvSpPr>
          <p:cNvPr id="51203" name="Rectangle 7"/>
          <p:cNvSpPr>
            <a:spLocks noGrp="1" noChangeArrowheads="1"/>
          </p:cNvSpPr>
          <p:nvPr>
            <p:ph type="sldNum" sz="quarter" idx="5"/>
          </p:nvPr>
        </p:nvSpPr>
        <p:spPr>
          <a:noFill/>
        </p:spPr>
        <p:txBody>
          <a:bodyPr/>
          <a:lstStyle/>
          <a:p>
            <a:pPr defTabSz="933398"/>
            <a:fld id="{EFA4061E-196D-4290-A2F8-9F31F5672B88}" type="slidenum">
              <a:rPr lang="en-US" smtClean="0"/>
              <a:pPr defTabSz="933398"/>
              <a:t>10</a:t>
            </a:fld>
            <a:endParaRPr lang="en-US" dirty="0"/>
          </a:p>
        </p:txBody>
      </p:sp>
      <p:sp>
        <p:nvSpPr>
          <p:cNvPr id="51204" name="Rectangle 2"/>
          <p:cNvSpPr>
            <a:spLocks noGrp="1" noRot="1" noChangeAspect="1" noChangeArrowheads="1" noTextEdit="1"/>
          </p:cNvSpPr>
          <p:nvPr>
            <p:ph type="sldImg"/>
          </p:nvPr>
        </p:nvSpPr>
        <p:spPr>
          <a:xfrm>
            <a:off x="406400" y="696913"/>
            <a:ext cx="6197600" cy="3486150"/>
          </a:xfrm>
          <a:ln/>
        </p:spPr>
      </p:sp>
      <p:sp>
        <p:nvSpPr>
          <p:cNvPr id="51205" name="Rectangle 3"/>
          <p:cNvSpPr>
            <a:spLocks noGrp="1" noChangeArrowheads="1"/>
          </p:cNvSpPr>
          <p:nvPr>
            <p:ph type="body" idx="1"/>
          </p:nvPr>
        </p:nvSpPr>
        <p:spPr>
          <a:xfrm>
            <a:off x="701520" y="4416633"/>
            <a:ext cx="5607362" cy="4182960"/>
          </a:xfrm>
          <a:noFill/>
          <a:ln/>
        </p:spPr>
        <p:txBody>
          <a:bodyPr/>
          <a:lstStyle/>
          <a:p>
            <a:pPr eaLnBrk="1" hangingPunct="1"/>
            <a:endParaRPr lang="en-US"/>
          </a:p>
        </p:txBody>
      </p:sp>
    </p:spTree>
    <p:extLst>
      <p:ext uri="{BB962C8B-B14F-4D97-AF65-F5344CB8AC3E}">
        <p14:creationId xmlns:p14="http://schemas.microsoft.com/office/powerpoint/2010/main" val="29263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D8D929-C685-4FDE-9EED-E7BEA267516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147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5"/>
          </p:nvPr>
        </p:nvSpPr>
        <p:spPr>
          <a:noFill/>
        </p:spPr>
        <p:txBody>
          <a:bodyPr/>
          <a:lstStyle/>
          <a:p>
            <a:fld id="{A81FCF5D-2069-41AD-BE83-F9C1F6931E9E}" type="slidenum">
              <a:rPr lang="en-US" smtClean="0">
                <a:solidFill>
                  <a:prstClr val="black"/>
                </a:solidFill>
              </a:rPr>
              <a:pPr/>
              <a:t>17</a:t>
            </a:fld>
            <a:endParaRPr lang="en-US" smtClean="0">
              <a:solidFill>
                <a:prstClr val="black"/>
              </a:solidFill>
            </a:endParaRPr>
          </a:p>
        </p:txBody>
      </p:sp>
    </p:spTree>
    <p:extLst>
      <p:ext uri="{BB962C8B-B14F-4D97-AF65-F5344CB8AC3E}">
        <p14:creationId xmlns:p14="http://schemas.microsoft.com/office/powerpoint/2010/main" val="162631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5"/>
          </p:nvPr>
        </p:nvSpPr>
        <p:spPr>
          <a:noFill/>
        </p:spPr>
        <p:txBody>
          <a:bodyPr/>
          <a:lstStyle/>
          <a:p>
            <a:fld id="{5B067446-8E10-4678-ACB9-781CD131C3CB}" type="slidenum">
              <a:rPr lang="en-US" smtClean="0">
                <a:solidFill>
                  <a:prstClr val="black"/>
                </a:solidFill>
              </a:rPr>
              <a:pPr/>
              <a:t>18</a:t>
            </a:fld>
            <a:endParaRPr lang="en-US" smtClean="0">
              <a:solidFill>
                <a:prstClr val="black"/>
              </a:solidFill>
            </a:endParaRPr>
          </a:p>
        </p:txBody>
      </p:sp>
    </p:spTree>
    <p:extLst>
      <p:ext uri="{BB962C8B-B14F-4D97-AF65-F5344CB8AC3E}">
        <p14:creationId xmlns:p14="http://schemas.microsoft.com/office/powerpoint/2010/main" val="17579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7EF76D62-5989-4036-9619-F065427FD17E}" type="slidenum">
              <a:rPr lang="en-US" smtClean="0"/>
              <a:pPr/>
              <a:t>20</a:t>
            </a:fld>
            <a:endParaRPr lang="en-US"/>
          </a:p>
        </p:txBody>
      </p:sp>
      <p:pic>
        <p:nvPicPr>
          <p:cNvPr id="168963" name="Picture 4"/>
          <p:cNvPicPr>
            <a:picLocks noChangeAspect="1" noChangeArrowheads="1"/>
          </p:cNvPicPr>
          <p:nvPr/>
        </p:nvPicPr>
        <p:blipFill>
          <a:blip r:embed="rId3"/>
          <a:srcRect/>
          <a:stretch>
            <a:fillRect/>
          </a:stretch>
        </p:blipFill>
        <p:spPr bwMode="auto">
          <a:xfrm>
            <a:off x="0" y="9352"/>
            <a:ext cx="1284288" cy="1505557"/>
          </a:xfrm>
          <a:prstGeom prst="rect">
            <a:avLst/>
          </a:prstGeom>
          <a:noFill/>
          <a:ln w="9525">
            <a:noFill/>
            <a:miter lim="800000"/>
            <a:headEnd/>
            <a:tailEnd/>
          </a:ln>
        </p:spPr>
      </p:pic>
      <p:sp>
        <p:nvSpPr>
          <p:cNvPr id="168964" name="Text Box 5"/>
          <p:cNvSpPr txBox="1">
            <a:spLocks noChangeArrowheads="1"/>
          </p:cNvSpPr>
          <p:nvPr/>
        </p:nvSpPr>
        <p:spPr bwMode="auto">
          <a:xfrm>
            <a:off x="1447800" y="233782"/>
            <a:ext cx="5410200" cy="553998"/>
          </a:xfrm>
          <a:prstGeom prst="rect">
            <a:avLst/>
          </a:prstGeom>
          <a:noFill/>
          <a:ln w="9525">
            <a:noFill/>
            <a:miter lim="800000"/>
            <a:headEnd/>
            <a:tailEnd/>
          </a:ln>
        </p:spPr>
        <p:txBody>
          <a:bodyPr>
            <a:spAutoFit/>
          </a:bodyPr>
          <a:lstStyle/>
          <a:p>
            <a:pPr algn="l">
              <a:spcBef>
                <a:spcPct val="50000"/>
              </a:spcBef>
            </a:pPr>
            <a:r>
              <a:rPr lang="en-US" sz="1200">
                <a:solidFill>
                  <a:srgbClr val="FF3300"/>
                </a:solidFill>
              </a:rPr>
              <a:t>It’s not the event which causes the feeling…</a:t>
            </a:r>
          </a:p>
          <a:p>
            <a:pPr algn="l">
              <a:spcBef>
                <a:spcPct val="50000"/>
              </a:spcBef>
            </a:pPr>
            <a:r>
              <a:rPr lang="en-US" sz="1200">
                <a:solidFill>
                  <a:srgbClr val="FF3300"/>
                </a:solidFill>
              </a:rPr>
              <a:t>It’s HOW you think about it.</a:t>
            </a:r>
          </a:p>
        </p:txBody>
      </p:sp>
      <p:sp>
        <p:nvSpPr>
          <p:cNvPr id="168965" name="Text Box 6"/>
          <p:cNvSpPr txBox="1">
            <a:spLocks noChangeArrowheads="1"/>
          </p:cNvSpPr>
          <p:nvPr/>
        </p:nvSpPr>
        <p:spPr bwMode="auto">
          <a:xfrm>
            <a:off x="152400" y="1655178"/>
            <a:ext cx="6477000" cy="900246"/>
          </a:xfrm>
          <a:prstGeom prst="rect">
            <a:avLst/>
          </a:prstGeom>
          <a:noFill/>
          <a:ln w="9525" algn="ctr">
            <a:noFill/>
            <a:miter lim="800000"/>
            <a:headEnd/>
            <a:tailEnd/>
          </a:ln>
        </p:spPr>
        <p:txBody>
          <a:bodyPr lIns="0" rIns="0">
            <a:spAutoFit/>
          </a:bodyPr>
          <a:lstStyle/>
          <a:p>
            <a:pPr marL="342900" indent="-342900" algn="l">
              <a:lnSpc>
                <a:spcPct val="125000"/>
              </a:lnSpc>
              <a:spcBef>
                <a:spcPct val="50000"/>
              </a:spcBef>
            </a:pPr>
            <a:r>
              <a:rPr lang="en-US" sz="1400" b="0">
                <a:solidFill>
                  <a:schemeClr val="tx1"/>
                </a:solidFill>
              </a:rPr>
              <a:t>Some students can be like the fellow in this cartoon who have an irrational belief that someone is always messing with him. The emotions which follow that way of thinking are not usually useful in problem solving. </a:t>
            </a:r>
          </a:p>
        </p:txBody>
      </p:sp>
      <p:sp>
        <p:nvSpPr>
          <p:cNvPr id="168966" name="Rectangle 7"/>
          <p:cNvSpPr>
            <a:spLocks noChangeArrowheads="1"/>
          </p:cNvSpPr>
          <p:nvPr/>
        </p:nvSpPr>
        <p:spPr bwMode="auto">
          <a:xfrm>
            <a:off x="533400" y="3525435"/>
            <a:ext cx="3787704" cy="361637"/>
          </a:xfrm>
          <a:prstGeom prst="rect">
            <a:avLst/>
          </a:prstGeom>
          <a:noFill/>
          <a:ln w="9525" algn="ctr">
            <a:noFill/>
            <a:miter lim="800000"/>
            <a:headEnd/>
            <a:tailEnd/>
          </a:ln>
        </p:spPr>
        <p:txBody>
          <a:bodyPr wrap="none" lIns="0" rIns="0">
            <a:spAutoFit/>
          </a:bodyPr>
          <a:lstStyle/>
          <a:p>
            <a:pPr marL="342900" indent="-342900" algn="l">
              <a:lnSpc>
                <a:spcPct val="125000"/>
              </a:lnSpc>
              <a:spcBef>
                <a:spcPct val="50000"/>
              </a:spcBef>
            </a:pPr>
            <a:r>
              <a:rPr lang="en-US" sz="1400" b="0">
                <a:solidFill>
                  <a:schemeClr val="tx1"/>
                </a:solidFill>
              </a:rPr>
              <a:t>Here are some other irrational beliefs --- (next slide)</a:t>
            </a:r>
          </a:p>
        </p:txBody>
      </p:sp>
    </p:spTree>
    <p:extLst>
      <p:ext uri="{BB962C8B-B14F-4D97-AF65-F5344CB8AC3E}">
        <p14:creationId xmlns:p14="http://schemas.microsoft.com/office/powerpoint/2010/main" val="24048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AE483161-4C92-46AA-9DB1-D330225CF5EC}" type="slidenum">
              <a:rPr lang="en-US" smtClean="0">
                <a:solidFill>
                  <a:prstClr val="black"/>
                </a:solidFill>
              </a:rPr>
              <a:pPr/>
              <a:t>21</a:t>
            </a:fld>
            <a:endParaRPr lang="en-US">
              <a:solidFill>
                <a:prstClr val="black"/>
              </a:solidFill>
            </a:endParaRPr>
          </a:p>
        </p:txBody>
      </p:sp>
      <p:pic>
        <p:nvPicPr>
          <p:cNvPr id="175107" name="Picture 4"/>
          <p:cNvPicPr>
            <a:picLocks noChangeAspect="1" noChangeArrowheads="1"/>
          </p:cNvPicPr>
          <p:nvPr/>
        </p:nvPicPr>
        <p:blipFill>
          <a:blip r:embed="rId3"/>
          <a:srcRect/>
          <a:stretch>
            <a:fillRect/>
          </a:stretch>
        </p:blipFill>
        <p:spPr bwMode="auto">
          <a:xfrm>
            <a:off x="76200" y="84162"/>
            <a:ext cx="315913" cy="748103"/>
          </a:xfrm>
          <a:prstGeom prst="rect">
            <a:avLst/>
          </a:prstGeom>
          <a:noFill/>
          <a:ln w="9525">
            <a:noFill/>
            <a:miter lim="800000"/>
            <a:headEnd/>
            <a:tailEnd/>
          </a:ln>
        </p:spPr>
      </p:pic>
      <p:sp>
        <p:nvSpPr>
          <p:cNvPr id="175108" name="Text Box 5"/>
          <p:cNvSpPr txBox="1">
            <a:spLocks noChangeArrowheads="1"/>
          </p:cNvSpPr>
          <p:nvPr/>
        </p:nvSpPr>
        <p:spPr bwMode="auto">
          <a:xfrm>
            <a:off x="609600" y="158972"/>
            <a:ext cx="4267200" cy="461665"/>
          </a:xfrm>
          <a:prstGeom prst="rect">
            <a:avLst/>
          </a:prstGeom>
          <a:noFill/>
          <a:ln w="9525">
            <a:noFill/>
            <a:miter lim="800000"/>
            <a:headEnd/>
            <a:tailEnd/>
          </a:ln>
        </p:spPr>
        <p:txBody>
          <a:bodyPr>
            <a:spAutoFit/>
          </a:bodyPr>
          <a:lstStyle/>
          <a:p>
            <a:pPr>
              <a:spcBef>
                <a:spcPct val="50000"/>
              </a:spcBef>
            </a:pPr>
            <a:r>
              <a:rPr lang="en-US" sz="1200">
                <a:solidFill>
                  <a:srgbClr val="FF3300"/>
                </a:solidFill>
              </a:rPr>
              <a:t>“People are disturbed not by things, but by the view which they take of them.”</a:t>
            </a:r>
          </a:p>
        </p:txBody>
      </p:sp>
      <p:sp>
        <p:nvSpPr>
          <p:cNvPr id="175109" name="Text Box 6"/>
          <p:cNvSpPr txBox="1">
            <a:spLocks noChangeArrowheads="1"/>
          </p:cNvSpPr>
          <p:nvPr/>
        </p:nvSpPr>
        <p:spPr bwMode="auto">
          <a:xfrm>
            <a:off x="5181600" y="158972"/>
            <a:ext cx="1600200" cy="461665"/>
          </a:xfrm>
          <a:prstGeom prst="rect">
            <a:avLst/>
          </a:prstGeom>
          <a:noFill/>
          <a:ln w="9525">
            <a:noFill/>
            <a:miter lim="800000"/>
            <a:headEnd/>
            <a:tailEnd/>
          </a:ln>
        </p:spPr>
        <p:txBody>
          <a:bodyPr>
            <a:spAutoFit/>
          </a:bodyPr>
          <a:lstStyle/>
          <a:p>
            <a:pPr>
              <a:spcBef>
                <a:spcPct val="50000"/>
              </a:spcBef>
            </a:pPr>
            <a:r>
              <a:rPr lang="en-US" sz="1200">
                <a:solidFill>
                  <a:prstClr val="black"/>
                </a:solidFill>
              </a:rPr>
              <a:t>--- Epictetus,</a:t>
            </a:r>
            <a:br>
              <a:rPr lang="en-US" sz="1200">
                <a:solidFill>
                  <a:prstClr val="black"/>
                </a:solidFill>
              </a:rPr>
            </a:br>
            <a:r>
              <a:rPr lang="en-US" sz="1200">
                <a:solidFill>
                  <a:prstClr val="black"/>
                </a:solidFill>
              </a:rPr>
              <a:t>1</a:t>
            </a:r>
            <a:r>
              <a:rPr lang="en-US" sz="1200" baseline="30000">
                <a:solidFill>
                  <a:prstClr val="black"/>
                </a:solidFill>
              </a:rPr>
              <a:t>st</a:t>
            </a:r>
            <a:r>
              <a:rPr lang="en-US" sz="1200">
                <a:solidFill>
                  <a:prstClr val="black"/>
                </a:solidFill>
              </a:rPr>
              <a:t> Century A.D.</a:t>
            </a:r>
          </a:p>
        </p:txBody>
      </p:sp>
      <p:sp>
        <p:nvSpPr>
          <p:cNvPr id="175110" name="Text Box 7"/>
          <p:cNvSpPr txBox="1">
            <a:spLocks noChangeArrowheads="1"/>
          </p:cNvSpPr>
          <p:nvPr/>
        </p:nvSpPr>
        <p:spPr bwMode="auto">
          <a:xfrm>
            <a:off x="304800" y="832265"/>
            <a:ext cx="6477000" cy="3797963"/>
          </a:xfrm>
          <a:prstGeom prst="rect">
            <a:avLst/>
          </a:prstGeom>
          <a:noFill/>
          <a:ln w="9525" algn="ctr">
            <a:noFill/>
            <a:miter lim="800000"/>
            <a:headEnd/>
            <a:tailEnd/>
          </a:ln>
        </p:spPr>
        <p:txBody>
          <a:bodyPr lIns="0" rIns="0">
            <a:spAutoFit/>
          </a:bodyPr>
          <a:lstStyle/>
          <a:p>
            <a:pPr marL="457200" indent="-457200">
              <a:lnSpc>
                <a:spcPct val="120000"/>
              </a:lnSpc>
              <a:spcBef>
                <a:spcPct val="50000"/>
              </a:spcBef>
            </a:pPr>
            <a:r>
              <a:rPr lang="en-US" sz="1400">
                <a:solidFill>
                  <a:prstClr val="black"/>
                </a:solidFill>
              </a:rPr>
              <a:t>Participant manual page 18</a:t>
            </a:r>
          </a:p>
          <a:p>
            <a:pPr marL="457200" indent="-457200">
              <a:lnSpc>
                <a:spcPct val="120000"/>
              </a:lnSpc>
              <a:spcBef>
                <a:spcPct val="50000"/>
              </a:spcBef>
            </a:pPr>
            <a:endParaRPr lang="en-US" sz="1400">
              <a:solidFill>
                <a:prstClr val="black"/>
              </a:solidFill>
            </a:endParaRPr>
          </a:p>
          <a:p>
            <a:pPr marL="457200" indent="-457200">
              <a:lnSpc>
                <a:spcPct val="120000"/>
              </a:lnSpc>
              <a:spcBef>
                <a:spcPct val="50000"/>
              </a:spcBef>
            </a:pPr>
            <a:r>
              <a:rPr lang="en-US" sz="1400">
                <a:solidFill>
                  <a:prstClr val="black"/>
                </a:solidFill>
              </a:rPr>
              <a:t>Cognitive restructuring is  the process of changing one’s view about the half-empty glass.</a:t>
            </a:r>
          </a:p>
          <a:p>
            <a:pPr marL="457200" indent="-457200">
              <a:lnSpc>
                <a:spcPct val="120000"/>
              </a:lnSpc>
              <a:spcBef>
                <a:spcPct val="50000"/>
              </a:spcBef>
            </a:pPr>
            <a:endParaRPr lang="en-US" sz="1400">
              <a:solidFill>
                <a:prstClr val="black"/>
              </a:solidFill>
            </a:endParaRPr>
          </a:p>
          <a:p>
            <a:pPr marL="457200" indent="-457200">
              <a:lnSpc>
                <a:spcPct val="120000"/>
              </a:lnSpc>
              <a:spcBef>
                <a:spcPct val="50000"/>
              </a:spcBef>
            </a:pPr>
            <a:r>
              <a:rPr lang="en-US" sz="1400">
                <a:solidFill>
                  <a:prstClr val="black"/>
                </a:solidFill>
              </a:rPr>
              <a:t>Our task working with troubled kids is to help them recognize and refute “faulty thinking,” with the goal of replacing their cognitive distortions with more accurate and beneficial ones.</a:t>
            </a:r>
          </a:p>
          <a:p>
            <a:pPr marL="457200" indent="-457200">
              <a:lnSpc>
                <a:spcPct val="120000"/>
              </a:lnSpc>
              <a:spcBef>
                <a:spcPct val="50000"/>
              </a:spcBef>
            </a:pPr>
            <a:r>
              <a:rPr lang="en-US" sz="1400">
                <a:solidFill>
                  <a:prstClr val="black"/>
                </a:solidFill>
              </a:rPr>
              <a:t>This is accomplished by leading the child to:</a:t>
            </a:r>
          </a:p>
          <a:p>
            <a:pPr marL="457200" indent="-457200">
              <a:lnSpc>
                <a:spcPct val="120000"/>
              </a:lnSpc>
              <a:spcBef>
                <a:spcPct val="50000"/>
              </a:spcBef>
              <a:buFontTx/>
              <a:buAutoNum type="arabicPeriod"/>
            </a:pPr>
            <a:r>
              <a:rPr lang="en-US" sz="1400">
                <a:solidFill>
                  <a:prstClr val="black"/>
                </a:solidFill>
              </a:rPr>
              <a:t>Gain awareness of detrimental thought habits</a:t>
            </a:r>
          </a:p>
          <a:p>
            <a:pPr marL="457200" indent="-457200">
              <a:lnSpc>
                <a:spcPct val="120000"/>
              </a:lnSpc>
              <a:spcBef>
                <a:spcPct val="50000"/>
              </a:spcBef>
              <a:buFontTx/>
              <a:buAutoNum type="arabicPeriod"/>
            </a:pPr>
            <a:r>
              <a:rPr lang="en-US" sz="1400">
                <a:solidFill>
                  <a:prstClr val="black"/>
                </a:solidFill>
              </a:rPr>
              <a:t>Learn to challenge them</a:t>
            </a:r>
          </a:p>
          <a:p>
            <a:pPr marL="457200" indent="-457200">
              <a:lnSpc>
                <a:spcPct val="120000"/>
              </a:lnSpc>
              <a:spcBef>
                <a:spcPct val="50000"/>
              </a:spcBef>
              <a:buFontTx/>
              <a:buAutoNum type="arabicPeriod"/>
            </a:pPr>
            <a:r>
              <a:rPr lang="en-US" sz="1400">
                <a:solidFill>
                  <a:prstClr val="black"/>
                </a:solidFill>
              </a:rPr>
              <a:t>Substitute more accurate thoughts and beliefs.</a:t>
            </a:r>
          </a:p>
        </p:txBody>
      </p:sp>
    </p:spTree>
    <p:extLst>
      <p:ext uri="{BB962C8B-B14F-4D97-AF65-F5344CB8AC3E}">
        <p14:creationId xmlns:p14="http://schemas.microsoft.com/office/powerpoint/2010/main" val="134319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31DA1-FC08-E043-9112-CA2E99563A84}"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206140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31DA1-FC08-E043-9112-CA2E99563A84}"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7142923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31DA1-FC08-E043-9112-CA2E99563A84}"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4713888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31DA1-FC08-E043-9112-CA2E99563A84}"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650426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31DA1-FC08-E043-9112-CA2E99563A84}" type="datetimeFigureOut">
              <a:rPr lang="en-US" smtClean="0"/>
              <a:t>11/28/17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024170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31DA1-FC08-E043-9112-CA2E99563A84}"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145977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31DA1-FC08-E043-9112-CA2E99563A84}" type="datetimeFigureOut">
              <a:rPr lang="en-US" smtClean="0"/>
              <a:t>11/28/17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815857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31DA1-FC08-E043-9112-CA2E99563A84}" type="datetimeFigureOut">
              <a:rPr lang="en-US" smtClean="0"/>
              <a:t>11/28/17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2291975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31DA1-FC08-E043-9112-CA2E99563A84}" type="datetimeFigureOut">
              <a:rPr lang="en-US" smtClean="0"/>
              <a:t>11/28/17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330404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31DA1-FC08-E043-9112-CA2E99563A84}"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8590694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solidFill>
            <a:srgbClr val="132D5D"/>
          </a:solidFill>
          <a:effectLst/>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a:solidFill>
            <a:srgbClr val="132D5D"/>
          </a:solidFill>
          <a:effectLst/>
        </p:spPr>
        <p:txBody>
          <a:bodyPr/>
          <a:lstStyle>
            <a:lvl1pPr marL="0" indent="0" algn="ctr">
              <a:buNone/>
              <a:defRPr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31DA1-FC08-E043-9112-CA2E99563A84}" type="datetimeFigureOut">
              <a:rPr lang="en-US" smtClean="0"/>
              <a:t>11/28/17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23EA9-352A-C343-A370-615C51662567}" type="slidenum">
              <a:rPr lang="en-US" smtClean="0"/>
              <a:t>‹#›</a:t>
            </a:fld>
            <a:endParaRPr lang="en-US"/>
          </a:p>
        </p:txBody>
      </p:sp>
    </p:spTree>
    <p:extLst>
      <p:ext uri="{BB962C8B-B14F-4D97-AF65-F5344CB8AC3E}">
        <p14:creationId xmlns:p14="http://schemas.microsoft.com/office/powerpoint/2010/main" val="16412205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indent="-283464">
              <a:lnSpc>
                <a:spcPct val="100000"/>
              </a:lnSpc>
              <a:spcBef>
                <a:spcPts val="600"/>
              </a:spcBef>
              <a:defRPr/>
            </a:lvl1pPr>
            <a:lvl2pPr indent="-283464">
              <a:lnSpc>
                <a:spcPct val="100000"/>
              </a:lnSpc>
              <a:spcBef>
                <a:spcPts val="600"/>
              </a:spcBef>
              <a:defRPr/>
            </a:lvl2pPr>
            <a:lvl3pPr indent="-283464">
              <a:lnSpc>
                <a:spcPct val="100000"/>
              </a:lnSpc>
              <a:spcBef>
                <a:spcPts val="600"/>
              </a:spcBef>
              <a:defRPr/>
            </a:lvl3pPr>
            <a:lvl4pPr indent="-283464">
              <a:lnSpc>
                <a:spcPct val="100000"/>
              </a:lnSpc>
              <a:spcBef>
                <a:spcPts val="600"/>
              </a:spcBef>
              <a:defRPr/>
            </a:lvl4pPr>
            <a:lvl5pPr indent="-283464">
              <a:lnSpc>
                <a:spcPct val="100000"/>
              </a:lnSpc>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2057401"/>
            <a:ext cx="10363200" cy="1362075"/>
          </a:xfrm>
          <a:solidFill>
            <a:srgbClr val="132D5D"/>
          </a:solidFill>
          <a:effectLst/>
        </p:spPr>
        <p:txBody>
          <a:bodyPr anchor="t">
            <a:scene3d>
              <a:camera prst="orthographicFront"/>
              <a:lightRig rig="soft" dir="t">
                <a:rot lat="0" lon="0" rev="10800000"/>
              </a:lightRig>
            </a:scene3d>
            <a:sp3d>
              <a:bevelT w="27940" h="12700"/>
              <a:contourClr>
                <a:srgbClr val="DDDDDD"/>
              </a:contourClr>
            </a:sp3d>
          </a:bodyPr>
          <a:lstStyle>
            <a:lvl1pPr algn="l">
              <a:defRPr sz="4000" b="1" cap="none" spc="150">
                <a:ln w="11430"/>
                <a:solidFill>
                  <a:srgbClr val="F8F8F8"/>
                </a:solidFill>
                <a:effectLst>
                  <a:outerShdw blurRad="25400" algn="tl" rotWithShape="0">
                    <a:srgbClr val="000000">
                      <a:alpha val="43000"/>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3352801"/>
            <a:ext cx="10363200" cy="1500187"/>
          </a:xfrm>
          <a:solidFill>
            <a:srgbClr val="132D5D"/>
          </a:solidFill>
          <a:effectLst/>
        </p:spPr>
        <p:txBody>
          <a:bodyPr anchor="b"/>
          <a:lstStyle>
            <a:lvl1pPr marL="0" indent="0">
              <a:buNone/>
              <a:defRPr sz="2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effectLst/>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F30C04D-02AE-48AD-9EC6-0B2221725576}" type="datetimeFigureOut">
              <a:rPr lang="en-US" smtClean="0">
                <a:solidFill>
                  <a:prstClr val="black"/>
                </a:solidFill>
              </a:rPr>
              <a:pPr/>
              <a:t>11/28/17</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31DA1-FC08-E043-9112-CA2E99563A84}" type="datetimeFigureOut">
              <a:rPr lang="en-US" smtClean="0"/>
              <a:t>11/28/17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23EA9-352A-C343-A370-615C51662567}" type="slidenum">
              <a:rPr lang="en-US" smtClean="0"/>
              <a:t>‹#›</a:t>
            </a:fld>
            <a:endParaRPr lang="en-US"/>
          </a:p>
        </p:txBody>
      </p:sp>
    </p:spTree>
    <p:extLst>
      <p:ext uri="{BB962C8B-B14F-4D97-AF65-F5344CB8AC3E}">
        <p14:creationId xmlns:p14="http://schemas.microsoft.com/office/powerpoint/2010/main" val="88571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4972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6726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68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636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357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0680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5441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3632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5223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32D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noFill/>
          <a:ln>
            <a:solidFill>
              <a:srgbClr val="132D5D"/>
            </a:solidFill>
          </a:ln>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a:solidFill>
            <a:srgbClr val="132D5D"/>
          </a:solidFill>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8C4A-B624-4360-BEBC-66DC339569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4085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283464" indent="-283464" algn="l" defTabSz="914400" rtl="0" eaLnBrk="1" latinLnBrk="0" hangingPunct="1">
        <a:lnSpc>
          <a:spcPct val="100000"/>
        </a:lnSpc>
        <a:spcBef>
          <a:spcPts val="600"/>
        </a:spcBef>
        <a:buClr>
          <a:srgbClr val="95C64F"/>
        </a:buClr>
        <a:buFont typeface="Calibri" pitchFamily="34" charset="0"/>
        <a:buChar char="•"/>
        <a:defRPr sz="3200" kern="1200">
          <a:solidFill>
            <a:schemeClr val="bg1"/>
          </a:solidFill>
          <a:effectLst>
            <a:outerShdw blurRad="50800" dist="38100" dir="5400000" algn="t" rotWithShape="0">
              <a:prstClr val="black">
                <a:alpha val="40000"/>
              </a:prstClr>
            </a:outerShdw>
          </a:effectLst>
          <a:latin typeface="+mn-lt"/>
          <a:ea typeface="+mn-ea"/>
          <a:cs typeface="+mn-cs"/>
        </a:defRPr>
      </a:lvl1pPr>
      <a:lvl2pPr marL="283464" indent="-283464" algn="l" defTabSz="914400" rtl="0" eaLnBrk="1" latinLnBrk="0" hangingPunct="1">
        <a:lnSpc>
          <a:spcPct val="100000"/>
        </a:lnSpc>
        <a:spcBef>
          <a:spcPts val="600"/>
        </a:spcBef>
        <a:buClr>
          <a:srgbClr val="95C64F"/>
        </a:buClr>
        <a:buFont typeface="Calibri" pitchFamily="34" charset="0"/>
        <a:buChar char="•"/>
        <a:defRPr sz="2800" kern="1200">
          <a:solidFill>
            <a:schemeClr val="bg1"/>
          </a:solidFill>
          <a:effectLst>
            <a:outerShdw blurRad="50800" dist="38100" dir="5400000" algn="t" rotWithShape="0">
              <a:prstClr val="black">
                <a:alpha val="40000"/>
              </a:prstClr>
            </a:outerShdw>
          </a:effectLst>
          <a:latin typeface="+mn-lt"/>
          <a:ea typeface="+mn-ea"/>
          <a:cs typeface="+mn-cs"/>
        </a:defRPr>
      </a:lvl2pPr>
      <a:lvl3pPr marL="283464" indent="-283464" algn="l" defTabSz="914400" rtl="0" eaLnBrk="1" latinLnBrk="0" hangingPunct="1">
        <a:lnSpc>
          <a:spcPct val="100000"/>
        </a:lnSpc>
        <a:spcBef>
          <a:spcPts val="600"/>
        </a:spcBef>
        <a:buClr>
          <a:srgbClr val="95C64F"/>
        </a:buClr>
        <a:buFont typeface="Calibri" pitchFamily="34" charset="0"/>
        <a:buChar char="•"/>
        <a:defRPr sz="2400" kern="1200">
          <a:solidFill>
            <a:schemeClr val="bg1"/>
          </a:solidFill>
          <a:effectLst>
            <a:outerShdw blurRad="50800" dist="38100" dir="5400000" algn="t" rotWithShape="0">
              <a:prstClr val="black">
                <a:alpha val="40000"/>
              </a:prstClr>
            </a:outerShdw>
          </a:effectLst>
          <a:latin typeface="+mn-lt"/>
          <a:ea typeface="+mn-ea"/>
          <a:cs typeface="+mn-cs"/>
        </a:defRPr>
      </a:lvl3pPr>
      <a:lvl4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4pPr>
      <a:lvl5pPr marL="283464" indent="-283464" algn="l" defTabSz="914400" rtl="0" eaLnBrk="1" latinLnBrk="0" hangingPunct="1">
        <a:lnSpc>
          <a:spcPct val="100000"/>
        </a:lnSpc>
        <a:spcBef>
          <a:spcPts val="600"/>
        </a:spcBef>
        <a:buClr>
          <a:srgbClr val="95C64F"/>
        </a:buClr>
        <a:buFont typeface="Calibri" pitchFamily="34" charset="0"/>
        <a:buChar char="•"/>
        <a:defRPr sz="2000" kern="1200">
          <a:solidFill>
            <a:schemeClr val="bg1"/>
          </a:solidFill>
          <a:effectLst>
            <a:outerShdw blurRad="50800" dist="38100" dir="5400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 Id="rId3" Type="http://schemas.openxmlformats.org/officeDocument/2006/relationships/image" Target="../media/image2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xml"/><Relationship Id="rId4" Type="http://schemas.openxmlformats.org/officeDocument/2006/relationships/slideLayout" Target="../slideLayouts/slideLayout84.xml"/><Relationship Id="rId5" Type="http://schemas.openxmlformats.org/officeDocument/2006/relationships/notesSlide" Target="../notesSlides/notesSlide1.xml"/><Relationship Id="rId6" Type="http://schemas.openxmlformats.org/officeDocument/2006/relationships/image" Target="../media/image1.jpeg"/><Relationship Id="rId7" Type="http://schemas.openxmlformats.org/officeDocument/2006/relationships/image" Target="../media/image2.png"/><Relationship Id="rId8" Type="http://schemas.openxmlformats.org/officeDocument/2006/relationships/hyperlink" Target="Change%20Course.mp4" TargetMode="External"/><Relationship Id="rId1" Type="http://schemas.microsoft.com/office/2007/relationships/media" Target="file:////Users/kenkramberg/Desktop/Desc17/Change%20Course.mp4" TargetMode="External"/><Relationship Id="rId2" Type="http://schemas.openxmlformats.org/officeDocument/2006/relationships/video" Target="file:////Users/kenkramberg/Desktop/Desc17/Change%20Course.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De-escalation and </a:t>
            </a:r>
            <a:br>
              <a:rPr lang="en-US" dirty="0" smtClean="0"/>
            </a:br>
            <a:r>
              <a:rPr lang="en-US" dirty="0" smtClean="0"/>
              <a:t>Relationship Building Skills</a:t>
            </a:r>
            <a:endParaRPr lang="en-US" dirty="0"/>
          </a:p>
        </p:txBody>
      </p:sp>
      <p:sp>
        <p:nvSpPr>
          <p:cNvPr id="3" name="Subtitle 2"/>
          <p:cNvSpPr>
            <a:spLocks noGrp="1"/>
          </p:cNvSpPr>
          <p:nvPr>
            <p:ph type="subTitle" idx="1"/>
          </p:nvPr>
        </p:nvSpPr>
        <p:spPr/>
        <p:txBody>
          <a:bodyPr>
            <a:normAutofit/>
          </a:bodyPr>
          <a:lstStyle/>
          <a:p>
            <a:r>
              <a:rPr lang="en-US" dirty="0" smtClean="0"/>
              <a:t>Applying the Foundations of Life Space Crisis Intervention</a:t>
            </a:r>
          </a:p>
          <a:p>
            <a:endParaRPr lang="en-US" dirty="0" smtClean="0"/>
          </a:p>
          <a:p>
            <a:r>
              <a:rPr lang="en-US" dirty="0" smtClean="0"/>
              <a:t>Ken Kramberg</a:t>
            </a:r>
          </a:p>
          <a:p>
            <a:endParaRPr lang="en-US" dirty="0"/>
          </a:p>
        </p:txBody>
      </p:sp>
    </p:spTree>
    <p:extLst>
      <p:ext uri="{BB962C8B-B14F-4D97-AF65-F5344CB8AC3E}">
        <p14:creationId xmlns:p14="http://schemas.microsoft.com/office/powerpoint/2010/main" val="1321088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AutoShape 3"/>
          <p:cNvSpPr>
            <a:spLocks noChangeArrowheads="1"/>
          </p:cNvSpPr>
          <p:nvPr/>
        </p:nvSpPr>
        <p:spPr bwMode="auto">
          <a:xfrm>
            <a:off x="7309822" y="1600200"/>
            <a:ext cx="870928" cy="6096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en-US"/>
          </a:p>
        </p:txBody>
      </p:sp>
      <p:sp>
        <p:nvSpPr>
          <p:cNvPr id="196612" name="Oval 4"/>
          <p:cNvSpPr>
            <a:spLocks noChangeArrowheads="1"/>
          </p:cNvSpPr>
          <p:nvPr/>
        </p:nvSpPr>
        <p:spPr bwMode="auto">
          <a:xfrm>
            <a:off x="7543800" y="2895600"/>
            <a:ext cx="2743200" cy="1600200"/>
          </a:xfrm>
          <a:prstGeom prst="ellipse">
            <a:avLst/>
          </a:prstGeom>
          <a:solidFill>
            <a:schemeClr val="bg1"/>
          </a:solidFill>
          <a:ln w="28575">
            <a:solidFill>
              <a:schemeClr val="tx1"/>
            </a:solidFill>
            <a:round/>
            <a:headEnd/>
            <a:tailEnd/>
          </a:ln>
        </p:spPr>
        <p:txBody>
          <a:bodyPr wrap="none" anchor="ctr"/>
          <a:lstStyle/>
          <a:p>
            <a:pPr algn="ctr" eaLnBrk="1" hangingPunct="1"/>
            <a:r>
              <a:rPr lang="en-US" sz="1600" b="1" i="1" dirty="0">
                <a:solidFill>
                  <a:srgbClr val="FF3300"/>
                </a:solidFill>
              </a:rPr>
              <a:t>Student’s Feelings:</a:t>
            </a:r>
          </a:p>
          <a:p>
            <a:pPr algn="ctr" eaLnBrk="1" hangingPunct="1"/>
            <a:endParaRPr lang="en-US" sz="1400" b="1" dirty="0">
              <a:solidFill>
                <a:srgbClr val="FF3300"/>
              </a:solidFill>
            </a:endParaRPr>
          </a:p>
          <a:p>
            <a:pPr algn="ctr" eaLnBrk="1" hangingPunct="1"/>
            <a:r>
              <a:rPr lang="en-US" b="1" dirty="0">
                <a:solidFill>
                  <a:srgbClr val="FF3300"/>
                </a:solidFill>
              </a:rPr>
              <a:t>ANXIOUS</a:t>
            </a:r>
          </a:p>
        </p:txBody>
      </p:sp>
      <p:sp>
        <p:nvSpPr>
          <p:cNvPr id="196613" name="Oval 5"/>
          <p:cNvSpPr>
            <a:spLocks noChangeArrowheads="1"/>
          </p:cNvSpPr>
          <p:nvPr/>
        </p:nvSpPr>
        <p:spPr bwMode="auto">
          <a:xfrm>
            <a:off x="4528883" y="4741427"/>
            <a:ext cx="2844800" cy="1893887"/>
          </a:xfrm>
          <a:prstGeom prst="ellipse">
            <a:avLst/>
          </a:prstGeom>
          <a:solidFill>
            <a:schemeClr val="bg1"/>
          </a:solidFill>
          <a:ln w="28575">
            <a:solidFill>
              <a:schemeClr val="tx1"/>
            </a:solidFill>
            <a:round/>
            <a:headEnd/>
            <a:tailEnd/>
          </a:ln>
        </p:spPr>
        <p:txBody>
          <a:bodyPr wrap="none" anchor="ctr"/>
          <a:lstStyle/>
          <a:p>
            <a:pPr algn="ctr" eaLnBrk="1" hangingPunct="1"/>
            <a:r>
              <a:rPr lang="en-US" sz="1400" b="1" dirty="0">
                <a:solidFill>
                  <a:srgbClr val="FF3300"/>
                </a:solidFill>
              </a:rPr>
              <a:t>Student’s Behavior:</a:t>
            </a:r>
          </a:p>
          <a:p>
            <a:pPr algn="ctr" eaLnBrk="1" hangingPunct="1"/>
            <a:r>
              <a:rPr lang="en-US" b="1" dirty="0">
                <a:solidFill>
                  <a:srgbClr val="FF3300"/>
                </a:solidFill>
              </a:rPr>
              <a:t>“I’m not </a:t>
            </a:r>
          </a:p>
          <a:p>
            <a:pPr algn="ctr" eaLnBrk="1" hangingPunct="1"/>
            <a:r>
              <a:rPr lang="en-US" b="1" dirty="0">
                <a:solidFill>
                  <a:srgbClr val="FF3300"/>
                </a:solidFill>
              </a:rPr>
              <a:t> going to do it.  </a:t>
            </a:r>
          </a:p>
          <a:p>
            <a:pPr algn="ctr" eaLnBrk="1" hangingPunct="1"/>
            <a:r>
              <a:rPr lang="en-US" b="1" dirty="0">
                <a:solidFill>
                  <a:srgbClr val="FF3300"/>
                </a:solidFill>
              </a:rPr>
              <a:t>Leave me the </a:t>
            </a:r>
          </a:p>
          <a:p>
            <a:pPr algn="ctr" eaLnBrk="1" hangingPunct="1"/>
            <a:r>
              <a:rPr lang="en-US" b="1" dirty="0">
                <a:solidFill>
                  <a:srgbClr val="FF3300"/>
                </a:solidFill>
              </a:rPr>
              <a:t>#$% alone.”</a:t>
            </a:r>
          </a:p>
        </p:txBody>
      </p:sp>
      <p:sp>
        <p:nvSpPr>
          <p:cNvPr id="196614" name="AutoShape 6"/>
          <p:cNvSpPr>
            <a:spLocks noChangeArrowheads="1"/>
          </p:cNvSpPr>
          <p:nvPr/>
        </p:nvSpPr>
        <p:spPr bwMode="auto">
          <a:xfrm rot="2950928">
            <a:off x="7402385" y="4506085"/>
            <a:ext cx="685800" cy="839510"/>
          </a:xfrm>
          <a:prstGeom prst="downArrow">
            <a:avLst>
              <a:gd name="adj1" fmla="val 50000"/>
              <a:gd name="adj2" fmla="val 25000"/>
            </a:avLst>
          </a:prstGeom>
          <a:solidFill>
            <a:srgbClr val="FFFF00"/>
          </a:solidFill>
          <a:ln w="9525">
            <a:solidFill>
              <a:schemeClr val="tx1"/>
            </a:solidFill>
            <a:miter lim="800000"/>
            <a:headEnd/>
            <a:tailEnd/>
          </a:ln>
        </p:spPr>
        <p:txBody>
          <a:bodyPr rot="10800000" vert="eaVert" wrap="none" anchor="ctr"/>
          <a:lstStyle/>
          <a:p>
            <a:pPr algn="ctr" eaLnBrk="1" hangingPunct="1"/>
            <a:endParaRPr lang="en-US" dirty="0">
              <a:solidFill>
                <a:srgbClr val="FFFF00"/>
              </a:solidFill>
            </a:endParaRPr>
          </a:p>
        </p:txBody>
      </p:sp>
      <p:sp>
        <p:nvSpPr>
          <p:cNvPr id="196615" name="Oval 7"/>
          <p:cNvSpPr>
            <a:spLocks noChangeArrowheads="1"/>
          </p:cNvSpPr>
          <p:nvPr/>
        </p:nvSpPr>
        <p:spPr bwMode="auto">
          <a:xfrm>
            <a:off x="1824144" y="2911159"/>
            <a:ext cx="2844800" cy="1685925"/>
          </a:xfrm>
          <a:prstGeom prst="ellipse">
            <a:avLst/>
          </a:prstGeom>
          <a:solidFill>
            <a:schemeClr val="bg1"/>
          </a:solidFill>
          <a:ln w="28575">
            <a:solidFill>
              <a:schemeClr val="tx1"/>
            </a:solidFill>
            <a:round/>
            <a:headEnd/>
            <a:tailEnd/>
          </a:ln>
        </p:spPr>
        <p:txBody>
          <a:bodyPr wrap="none" anchor="ctr"/>
          <a:lstStyle/>
          <a:p>
            <a:pPr algn="ctr" eaLnBrk="1" hangingPunct="1"/>
            <a:r>
              <a:rPr lang="en-US" sz="1400" b="1" i="1" dirty="0">
                <a:solidFill>
                  <a:srgbClr val="FF3300"/>
                </a:solidFill>
              </a:rPr>
              <a:t>Adult Reaction:</a:t>
            </a:r>
          </a:p>
          <a:p>
            <a:pPr algn="ctr" eaLnBrk="1" hangingPunct="1"/>
            <a:r>
              <a:rPr lang="en-US" b="1" dirty="0">
                <a:solidFill>
                  <a:srgbClr val="FF3300"/>
                </a:solidFill>
              </a:rPr>
              <a:t>“Don’t talk </a:t>
            </a:r>
          </a:p>
          <a:p>
            <a:pPr algn="ctr" eaLnBrk="1" hangingPunct="1"/>
            <a:r>
              <a:rPr lang="en-US" b="1" dirty="0">
                <a:solidFill>
                  <a:srgbClr val="FF3300"/>
                </a:solidFill>
              </a:rPr>
              <a:t>to me that way.</a:t>
            </a:r>
          </a:p>
          <a:p>
            <a:pPr algn="ctr" eaLnBrk="1" hangingPunct="1"/>
            <a:r>
              <a:rPr lang="en-US" b="1" dirty="0">
                <a:solidFill>
                  <a:srgbClr val="FF3300"/>
                </a:solidFill>
              </a:rPr>
              <a:t>You’ll do as</a:t>
            </a:r>
          </a:p>
          <a:p>
            <a:pPr algn="ctr" eaLnBrk="1" hangingPunct="1"/>
            <a:r>
              <a:rPr lang="en-US" b="1" dirty="0">
                <a:solidFill>
                  <a:srgbClr val="FF3300"/>
                </a:solidFill>
              </a:rPr>
              <a:t>I say.”</a:t>
            </a:r>
          </a:p>
        </p:txBody>
      </p:sp>
      <p:sp>
        <p:nvSpPr>
          <p:cNvPr id="196616" name="AutoShape 8"/>
          <p:cNvSpPr>
            <a:spLocks noChangeArrowheads="1"/>
          </p:cNvSpPr>
          <p:nvPr/>
        </p:nvSpPr>
        <p:spPr bwMode="auto">
          <a:xfrm rot="-2459668">
            <a:off x="3635160" y="2194578"/>
            <a:ext cx="685800" cy="533400"/>
          </a:xfrm>
          <a:prstGeom prst="rightArrow">
            <a:avLst>
              <a:gd name="adj1" fmla="val 50000"/>
              <a:gd name="adj2" fmla="val 32143"/>
            </a:avLst>
          </a:prstGeom>
          <a:solidFill>
            <a:srgbClr val="FFFF00"/>
          </a:solidFill>
          <a:ln w="9525">
            <a:solidFill>
              <a:schemeClr val="tx1"/>
            </a:solidFill>
            <a:miter lim="800000"/>
            <a:headEnd/>
            <a:tailEnd/>
          </a:ln>
        </p:spPr>
        <p:txBody>
          <a:bodyPr wrap="none" anchor="ctr"/>
          <a:lstStyle/>
          <a:p>
            <a:endParaRPr lang="en-US"/>
          </a:p>
        </p:txBody>
      </p:sp>
      <p:sp>
        <p:nvSpPr>
          <p:cNvPr id="196617" name="AutoShape 9"/>
          <p:cNvSpPr>
            <a:spLocks noChangeArrowheads="1"/>
          </p:cNvSpPr>
          <p:nvPr/>
        </p:nvSpPr>
        <p:spPr bwMode="auto">
          <a:xfrm rot="-2882018">
            <a:off x="3840833" y="4595046"/>
            <a:ext cx="608013" cy="765429"/>
          </a:xfrm>
          <a:prstGeom prst="upArrow">
            <a:avLst>
              <a:gd name="adj1" fmla="val 50000"/>
              <a:gd name="adj2" fmla="val 25065"/>
            </a:avLst>
          </a:prstGeom>
          <a:solidFill>
            <a:srgbClr val="FFFF00"/>
          </a:solidFill>
          <a:ln w="9525">
            <a:solidFill>
              <a:schemeClr val="tx1"/>
            </a:solidFill>
            <a:miter lim="800000"/>
            <a:headEnd/>
            <a:tailEnd/>
          </a:ln>
        </p:spPr>
        <p:txBody>
          <a:bodyPr wrap="none" anchor="ctr"/>
          <a:lstStyle/>
          <a:p>
            <a:endParaRPr lang="en-US"/>
          </a:p>
        </p:txBody>
      </p:sp>
      <p:sp>
        <p:nvSpPr>
          <p:cNvPr id="196618" name="AutoShape 10"/>
          <p:cNvSpPr>
            <a:spLocks noChangeArrowheads="1"/>
          </p:cNvSpPr>
          <p:nvPr/>
        </p:nvSpPr>
        <p:spPr bwMode="auto">
          <a:xfrm>
            <a:off x="4818611" y="3635793"/>
            <a:ext cx="2235200" cy="1033462"/>
          </a:xfrm>
          <a:prstGeom prst="star16">
            <a:avLst>
              <a:gd name="adj" fmla="val 37500"/>
            </a:avLst>
          </a:prstGeom>
          <a:solidFill>
            <a:srgbClr val="FF3300"/>
          </a:solidFill>
          <a:ln w="9525">
            <a:solidFill>
              <a:schemeClr val="tx1"/>
            </a:solidFill>
            <a:miter lim="800000"/>
            <a:headEnd/>
            <a:tailEnd/>
          </a:ln>
        </p:spPr>
        <p:txBody>
          <a:bodyPr wrap="none" anchor="ctr"/>
          <a:lstStyle/>
          <a:p>
            <a:pPr algn="ctr" eaLnBrk="1" hangingPunct="1"/>
            <a:r>
              <a:rPr lang="en-US" b="1" dirty="0"/>
              <a:t>Conflict</a:t>
            </a:r>
          </a:p>
          <a:p>
            <a:pPr algn="ctr" eaLnBrk="1" hangingPunct="1"/>
            <a:r>
              <a:rPr lang="en-US" b="1" dirty="0"/>
              <a:t>Cycle 1</a:t>
            </a:r>
          </a:p>
        </p:txBody>
      </p:sp>
      <p:sp>
        <p:nvSpPr>
          <p:cNvPr id="196619" name="Oval 11"/>
          <p:cNvSpPr>
            <a:spLocks noChangeArrowheads="1"/>
          </p:cNvSpPr>
          <p:nvPr/>
        </p:nvSpPr>
        <p:spPr bwMode="auto">
          <a:xfrm>
            <a:off x="4470075" y="1580657"/>
            <a:ext cx="3048000" cy="1981201"/>
          </a:xfrm>
          <a:prstGeom prst="ellipse">
            <a:avLst/>
          </a:prstGeom>
          <a:solidFill>
            <a:schemeClr val="bg1"/>
          </a:solidFill>
          <a:ln w="28575">
            <a:solidFill>
              <a:schemeClr val="tx1"/>
            </a:solidFill>
            <a:round/>
            <a:headEnd/>
            <a:tailEnd/>
          </a:ln>
        </p:spPr>
        <p:txBody>
          <a:bodyPr wrap="none" anchor="ctr"/>
          <a:lstStyle/>
          <a:p>
            <a:pPr algn="ctr" eaLnBrk="1" hangingPunct="1"/>
            <a:endParaRPr lang="en-US" sz="1600" b="1" i="1" dirty="0">
              <a:solidFill>
                <a:srgbClr val="FF0000"/>
              </a:solidFill>
            </a:endParaRPr>
          </a:p>
          <a:p>
            <a:pPr algn="ctr" eaLnBrk="1" hangingPunct="1"/>
            <a:r>
              <a:rPr lang="en-US" sz="1600" b="1" i="1" dirty="0">
                <a:solidFill>
                  <a:srgbClr val="FF0000"/>
                </a:solidFill>
              </a:rPr>
              <a:t>Student’s Stressful Event</a:t>
            </a:r>
          </a:p>
          <a:p>
            <a:pPr algn="ctr" eaLnBrk="1" hangingPunct="1"/>
            <a:r>
              <a:rPr lang="en-US" b="1" dirty="0">
                <a:solidFill>
                  <a:srgbClr val="000000"/>
                </a:solidFill>
              </a:rPr>
              <a:t>Teacher:  </a:t>
            </a:r>
          </a:p>
          <a:p>
            <a:pPr algn="ctr" eaLnBrk="1" hangingPunct="1"/>
            <a:r>
              <a:rPr lang="en-US" b="1" dirty="0">
                <a:solidFill>
                  <a:srgbClr val="000000"/>
                </a:solidFill>
              </a:rPr>
              <a:t>“Answer the next </a:t>
            </a:r>
          </a:p>
          <a:p>
            <a:pPr algn="ctr" eaLnBrk="1" hangingPunct="1"/>
            <a:r>
              <a:rPr lang="en-US" b="1" dirty="0">
                <a:solidFill>
                  <a:srgbClr val="000000"/>
                </a:solidFill>
              </a:rPr>
              <a:t>question.”</a:t>
            </a:r>
          </a:p>
        </p:txBody>
      </p:sp>
      <p:sp>
        <p:nvSpPr>
          <p:cNvPr id="196623" name="Text Box 15"/>
          <p:cNvSpPr txBox="1">
            <a:spLocks noChangeArrowheads="1"/>
          </p:cNvSpPr>
          <p:nvPr/>
        </p:nvSpPr>
        <p:spPr bwMode="auto">
          <a:xfrm rot="19500000">
            <a:off x="7700022" y="833735"/>
            <a:ext cx="3429000" cy="923330"/>
          </a:xfrm>
          <a:prstGeom prst="rect">
            <a:avLst/>
          </a:prstGeom>
          <a:noFill/>
          <a:ln w="9525">
            <a:noFill/>
            <a:miter lim="800000"/>
            <a:headEnd/>
            <a:tailEnd/>
          </a:ln>
        </p:spPr>
        <p:txBody>
          <a:bodyPr wrap="square">
            <a:spAutoFit/>
          </a:bodyPr>
          <a:lstStyle/>
          <a:p>
            <a:pPr algn="ctr" eaLnBrk="1" hangingPunct="1">
              <a:spcBef>
                <a:spcPct val="50000"/>
              </a:spcBef>
            </a:pPr>
            <a:r>
              <a:rPr lang="en-US" i="1" dirty="0">
                <a:solidFill>
                  <a:schemeClr val="bg1"/>
                </a:solidFill>
              </a:rPr>
              <a:t>Student’s Thoughts:                              </a:t>
            </a:r>
            <a:r>
              <a:rPr lang="en-US" dirty="0">
                <a:solidFill>
                  <a:schemeClr val="bg1"/>
                </a:solidFill>
              </a:rPr>
              <a:t>She’s picking on me. Why do I have to answer?</a:t>
            </a:r>
          </a:p>
        </p:txBody>
      </p:sp>
      <p:sp>
        <p:nvSpPr>
          <p:cNvPr id="17" name="AutoShape 3"/>
          <p:cNvSpPr>
            <a:spLocks noChangeArrowheads="1"/>
          </p:cNvSpPr>
          <p:nvPr/>
        </p:nvSpPr>
        <p:spPr bwMode="auto">
          <a:xfrm rot="5400000">
            <a:off x="8610600" y="2286000"/>
            <a:ext cx="609600" cy="6096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en-US"/>
          </a:p>
        </p:txBody>
      </p:sp>
      <p:sp>
        <p:nvSpPr>
          <p:cNvPr id="3" name="Thought Bubble: Cloud 2"/>
          <p:cNvSpPr/>
          <p:nvPr/>
        </p:nvSpPr>
        <p:spPr>
          <a:xfrm>
            <a:off x="3447671" y="-19021"/>
            <a:ext cx="4418878" cy="19053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dirty="0">
                <a:solidFill>
                  <a:schemeClr val="bg1"/>
                </a:solidFill>
              </a:rPr>
              <a:t>Student’s Belief:                                             Adults are all unfair…I can’t trust anyone…I can’t do anything right!</a:t>
            </a:r>
          </a:p>
        </p:txBody>
      </p:sp>
    </p:spTree>
    <p:extLst>
      <p:ext uri="{BB962C8B-B14F-4D97-AF65-F5344CB8AC3E}">
        <p14:creationId xmlns:p14="http://schemas.microsoft.com/office/powerpoint/2010/main" val="303350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6618"/>
                                        </p:tgtEl>
                                        <p:attrNameLst>
                                          <p:attrName>style.visibility</p:attrName>
                                        </p:attrNameLst>
                                      </p:cBhvr>
                                      <p:to>
                                        <p:strVal val="visible"/>
                                      </p:to>
                                    </p:set>
                                    <p:anim calcmode="lin" valueType="num">
                                      <p:cBhvr>
                                        <p:cTn id="7" dur="1000" fill="hold"/>
                                        <p:tgtEl>
                                          <p:spTgt spid="196618"/>
                                        </p:tgtEl>
                                        <p:attrNameLst>
                                          <p:attrName>ppt_w</p:attrName>
                                        </p:attrNameLst>
                                      </p:cBhvr>
                                      <p:tavLst>
                                        <p:tav tm="0">
                                          <p:val>
                                            <p:fltVal val="0"/>
                                          </p:val>
                                        </p:tav>
                                        <p:tav tm="100000">
                                          <p:val>
                                            <p:strVal val="#ppt_w"/>
                                          </p:val>
                                        </p:tav>
                                      </p:tavLst>
                                    </p:anim>
                                    <p:anim calcmode="lin" valueType="num">
                                      <p:cBhvr>
                                        <p:cTn id="8" dur="1000" fill="hold"/>
                                        <p:tgtEl>
                                          <p:spTgt spid="196618"/>
                                        </p:tgtEl>
                                        <p:attrNameLst>
                                          <p:attrName>ppt_h</p:attrName>
                                        </p:attrNameLst>
                                      </p:cBhvr>
                                      <p:tavLst>
                                        <p:tav tm="0">
                                          <p:val>
                                            <p:fltVal val="0"/>
                                          </p:val>
                                        </p:tav>
                                        <p:tav tm="100000">
                                          <p:val>
                                            <p:strVal val="#ppt_h"/>
                                          </p:val>
                                        </p:tav>
                                      </p:tavLst>
                                    </p:anim>
                                    <p:anim calcmode="lin" valueType="num">
                                      <p:cBhvr>
                                        <p:cTn id="9" dur="1000" fill="hold"/>
                                        <p:tgtEl>
                                          <p:spTgt spid="1966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66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66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66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96623"/>
                                        </p:tgtEl>
                                        <p:attrNameLst>
                                          <p:attrName>style.visibility</p:attrName>
                                        </p:attrNameLst>
                                      </p:cBhvr>
                                      <p:to>
                                        <p:strVal val="visible"/>
                                      </p:to>
                                    </p:set>
                                    <p:anim calcmode="lin" valueType="num">
                                      <p:cBhvr additive="base">
                                        <p:cTn id="23" dur="500" fill="hold"/>
                                        <p:tgtEl>
                                          <p:spTgt spid="196623"/>
                                        </p:tgtEl>
                                        <p:attrNameLst>
                                          <p:attrName>ppt_x</p:attrName>
                                        </p:attrNameLst>
                                      </p:cBhvr>
                                      <p:tavLst>
                                        <p:tav tm="0">
                                          <p:val>
                                            <p:strVal val="#ppt_x"/>
                                          </p:val>
                                        </p:tav>
                                        <p:tav tm="100000">
                                          <p:val>
                                            <p:strVal val="#ppt_x"/>
                                          </p:val>
                                        </p:tav>
                                      </p:tavLst>
                                    </p:anim>
                                    <p:anim calcmode="lin" valueType="num">
                                      <p:cBhvr additive="base">
                                        <p:cTn id="24" dur="500" fill="hold"/>
                                        <p:tgtEl>
                                          <p:spTgt spid="19662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966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966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966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966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966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96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animBg="1"/>
      <p:bldP spid="196612" grpId="0" animBg="1" autoUpdateAnimBg="0"/>
      <p:bldP spid="196613" grpId="0" animBg="1" autoUpdateAnimBg="0"/>
      <p:bldP spid="196614" grpId="0" animBg="1" autoUpdateAnimBg="0"/>
      <p:bldP spid="196615" grpId="0" animBg="1" autoUpdateAnimBg="0"/>
      <p:bldP spid="196616" grpId="0" animBg="1"/>
      <p:bldP spid="196617" grpId="0" animBg="1"/>
      <p:bldP spid="196618" grpId="0" animBg="1" autoUpdateAnimBg="0"/>
      <p:bldP spid="196619" grpId="0" animBg="1" autoUpdateAnimBg="0"/>
      <p:bldP spid="196623"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0" y="278296"/>
            <a:ext cx="9144000" cy="838200"/>
          </a:xfrm>
          <a:solidFill>
            <a:srgbClr val="44618A"/>
          </a:solidFill>
          <a:ln>
            <a:solidFill>
              <a:srgbClr val="95C64F"/>
            </a:solidFill>
          </a:ln>
        </p:spPr>
        <p:txBody>
          <a:bodyPr>
            <a:normAutofit/>
          </a:bodyPr>
          <a:lstStyle/>
          <a:p>
            <a:pPr eaLnBrk="1" hangingPunct="1"/>
            <a:r>
              <a:rPr lang="en-US" sz="3200" b="1" dirty="0">
                <a:latin typeface="+mn-lt"/>
              </a:rPr>
              <a:t>THE CONFLICT CYCLE PARADIGM</a:t>
            </a:r>
          </a:p>
        </p:txBody>
      </p:sp>
      <p:sp>
        <p:nvSpPr>
          <p:cNvPr id="156675" name="Rectangle 3"/>
          <p:cNvSpPr>
            <a:spLocks noGrp="1" noChangeArrowheads="1"/>
          </p:cNvSpPr>
          <p:nvPr>
            <p:ph type="body" idx="1"/>
          </p:nvPr>
        </p:nvSpPr>
        <p:spPr>
          <a:xfrm>
            <a:off x="1868557" y="1490867"/>
            <a:ext cx="8415130" cy="5241236"/>
          </a:xfrm>
          <a:ln>
            <a:noFill/>
          </a:ln>
        </p:spPr>
        <p:txBody>
          <a:bodyPr>
            <a:normAutofit fontScale="92500" lnSpcReduction="20000"/>
          </a:bodyPr>
          <a:lstStyle/>
          <a:p>
            <a:pPr eaLnBrk="1" hangingPunct="1"/>
            <a:r>
              <a:rPr lang="en-US" sz="2000" dirty="0">
                <a:latin typeface="Arial" charset="0"/>
              </a:rPr>
              <a:t>A </a:t>
            </a:r>
            <a:r>
              <a:rPr lang="en-US" sz="2000" b="1" i="1" dirty="0">
                <a:solidFill>
                  <a:srgbClr val="95C64F"/>
                </a:solidFill>
                <a:latin typeface="Arial" charset="0"/>
              </a:rPr>
              <a:t>STRESSFUL EVENT </a:t>
            </a:r>
            <a:r>
              <a:rPr lang="en-US" sz="2000" dirty="0">
                <a:latin typeface="Arial" charset="0"/>
              </a:rPr>
              <a:t>occurs which activates a troubled student’s irrational beliefs.</a:t>
            </a:r>
          </a:p>
          <a:p>
            <a:pPr eaLnBrk="1" hangingPunct="1"/>
            <a:endParaRPr lang="en-US" sz="2000" dirty="0">
              <a:latin typeface="Arial" charset="0"/>
            </a:endParaRPr>
          </a:p>
          <a:p>
            <a:pPr eaLnBrk="1" hangingPunct="1"/>
            <a:r>
              <a:rPr lang="en-US" sz="2000" dirty="0">
                <a:latin typeface="Arial" charset="0"/>
              </a:rPr>
              <a:t>These </a:t>
            </a:r>
            <a:r>
              <a:rPr lang="en-US" sz="2000" b="1" i="1" dirty="0">
                <a:solidFill>
                  <a:srgbClr val="95C64F"/>
                </a:solidFill>
                <a:latin typeface="Arial" charset="0"/>
              </a:rPr>
              <a:t>NEGATIVE THOUGHTS </a:t>
            </a:r>
            <a:r>
              <a:rPr lang="en-US" sz="2000" dirty="0">
                <a:latin typeface="Arial" charset="0"/>
              </a:rPr>
              <a:t>determine and trigger feelings.</a:t>
            </a:r>
          </a:p>
          <a:p>
            <a:pPr eaLnBrk="1" hangingPunct="1"/>
            <a:endParaRPr lang="en-US" sz="2000" dirty="0">
              <a:latin typeface="Arial" charset="0"/>
            </a:endParaRPr>
          </a:p>
          <a:p>
            <a:pPr eaLnBrk="1" hangingPunct="1"/>
            <a:r>
              <a:rPr lang="en-US" sz="2000" b="1" i="1" dirty="0">
                <a:solidFill>
                  <a:srgbClr val="95C64F"/>
                </a:solidFill>
                <a:latin typeface="Arial" charset="0"/>
              </a:rPr>
              <a:t>FEELINGS</a:t>
            </a:r>
            <a:r>
              <a:rPr lang="en-US" sz="2000" dirty="0">
                <a:latin typeface="Arial" charset="0"/>
              </a:rPr>
              <a:t>, not rational forces, drive inappropriate behaviors.</a:t>
            </a:r>
          </a:p>
          <a:p>
            <a:pPr eaLnBrk="1" hangingPunct="1"/>
            <a:endParaRPr lang="en-US" sz="2000" dirty="0">
              <a:latin typeface="Arial" charset="0"/>
            </a:endParaRPr>
          </a:p>
          <a:p>
            <a:pPr eaLnBrk="1" hangingPunct="1"/>
            <a:r>
              <a:rPr lang="en-US" sz="2000" dirty="0">
                <a:latin typeface="Arial" charset="0"/>
              </a:rPr>
              <a:t>Inappropriate </a:t>
            </a:r>
            <a:r>
              <a:rPr lang="en-US" sz="2000" b="1" i="1" dirty="0">
                <a:solidFill>
                  <a:srgbClr val="95C64F"/>
                </a:solidFill>
                <a:latin typeface="Arial" charset="0"/>
              </a:rPr>
              <a:t>BEHAVIORS</a:t>
            </a:r>
            <a:r>
              <a:rPr lang="en-US" sz="2000" dirty="0">
                <a:latin typeface="Arial" charset="0"/>
              </a:rPr>
              <a:t> incite</a:t>
            </a:r>
            <a:r>
              <a:rPr lang="en-US" sz="2000" b="1" dirty="0">
                <a:latin typeface="Arial" charset="0"/>
              </a:rPr>
              <a:t> </a:t>
            </a:r>
            <a:r>
              <a:rPr lang="en-US" sz="2000" dirty="0">
                <a:latin typeface="Arial" charset="0"/>
              </a:rPr>
              <a:t>adults.</a:t>
            </a:r>
          </a:p>
          <a:p>
            <a:pPr eaLnBrk="1" hangingPunct="1"/>
            <a:endParaRPr lang="en-US" sz="2000" dirty="0">
              <a:latin typeface="Arial" charset="0"/>
            </a:endParaRPr>
          </a:p>
          <a:p>
            <a:pPr eaLnBrk="1" hangingPunct="1"/>
            <a:r>
              <a:rPr lang="en-US" sz="2000" dirty="0">
                <a:latin typeface="Arial" charset="0"/>
              </a:rPr>
              <a:t>Adults take on the student’s feelings and may </a:t>
            </a:r>
            <a:r>
              <a:rPr lang="en-US" sz="2000" b="1" i="1" dirty="0">
                <a:solidFill>
                  <a:srgbClr val="95C64F"/>
                </a:solidFill>
                <a:latin typeface="Arial" charset="0"/>
              </a:rPr>
              <a:t>MIRROR</a:t>
            </a:r>
            <a:r>
              <a:rPr lang="en-US" sz="2000" dirty="0">
                <a:latin typeface="Arial" charset="0"/>
              </a:rPr>
              <a:t> his behaviors.</a:t>
            </a:r>
          </a:p>
          <a:p>
            <a:pPr eaLnBrk="1" hangingPunct="1"/>
            <a:endParaRPr lang="en-US" sz="2000" dirty="0">
              <a:latin typeface="Arial" charset="0"/>
            </a:endParaRPr>
          </a:p>
          <a:p>
            <a:pPr eaLnBrk="1" hangingPunct="1"/>
            <a:r>
              <a:rPr lang="en-US" sz="2000" dirty="0">
                <a:latin typeface="Arial" charset="0"/>
              </a:rPr>
              <a:t>This negative adult </a:t>
            </a:r>
            <a:r>
              <a:rPr lang="en-US" sz="2000" b="1" i="1" dirty="0">
                <a:solidFill>
                  <a:srgbClr val="95C64F"/>
                </a:solidFill>
                <a:latin typeface="Arial" charset="0"/>
              </a:rPr>
              <a:t>REACTION</a:t>
            </a:r>
            <a:r>
              <a:rPr lang="en-US" sz="2000" dirty="0">
                <a:latin typeface="Arial" charset="0"/>
              </a:rPr>
              <a:t> increases the student’s stress, escalating the conflict into a self-defeating power struggle.</a:t>
            </a:r>
          </a:p>
          <a:p>
            <a:pPr eaLnBrk="1" hangingPunct="1"/>
            <a:endParaRPr lang="en-US" sz="2000" dirty="0">
              <a:latin typeface="Arial" charset="0"/>
            </a:endParaRPr>
          </a:p>
          <a:p>
            <a:pPr eaLnBrk="1" hangingPunct="1"/>
            <a:r>
              <a:rPr lang="en-US" sz="2000" dirty="0">
                <a:latin typeface="Arial" charset="0"/>
              </a:rPr>
              <a:t>The student’s </a:t>
            </a:r>
            <a:r>
              <a:rPr lang="en-US" sz="2000" b="1" i="1" dirty="0">
                <a:solidFill>
                  <a:srgbClr val="95C64F"/>
                </a:solidFill>
                <a:latin typeface="Arial" charset="0"/>
              </a:rPr>
              <a:t>SELF-FULFILLING PROPHECY</a:t>
            </a:r>
            <a:r>
              <a:rPr lang="en-US" sz="2000" dirty="0">
                <a:solidFill>
                  <a:srgbClr val="95C64F"/>
                </a:solidFill>
                <a:latin typeface="Arial" charset="0"/>
              </a:rPr>
              <a:t> </a:t>
            </a:r>
            <a:r>
              <a:rPr lang="en-US" sz="2000" dirty="0">
                <a:latin typeface="Arial" charset="0"/>
              </a:rPr>
              <a:t>(irrational beliefs) is </a:t>
            </a:r>
            <a:r>
              <a:rPr lang="en-US" sz="2000" b="1" i="1" dirty="0">
                <a:solidFill>
                  <a:srgbClr val="95C64F"/>
                </a:solidFill>
                <a:latin typeface="Arial" charset="0"/>
              </a:rPr>
              <a:t>REINFORCED</a:t>
            </a:r>
            <a:r>
              <a:rPr lang="en-US" sz="2000" dirty="0">
                <a:latin typeface="Arial" charset="0"/>
              </a:rPr>
              <a:t>; the student has no motivation to change thinking or behavior.</a:t>
            </a:r>
          </a:p>
          <a:p>
            <a:pPr eaLnBrk="1" hangingPunct="1"/>
            <a:endParaRPr lang="en-US" sz="2000" dirty="0">
              <a:latin typeface="Arial"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5498" y="115242"/>
            <a:ext cx="1460021" cy="1164308"/>
          </a:xfrm>
          <a:prstGeom prst="rect">
            <a:avLst/>
          </a:prstGeom>
        </p:spPr>
      </p:pic>
    </p:spTree>
    <p:extLst>
      <p:ext uri="{BB962C8B-B14F-4D97-AF65-F5344CB8AC3E}">
        <p14:creationId xmlns:p14="http://schemas.microsoft.com/office/powerpoint/2010/main" val="412540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6675">
                                            <p:txEl>
                                              <p:pRg st="2" end="2"/>
                                            </p:txEl>
                                          </p:spTgt>
                                        </p:tgtEl>
                                        <p:attrNameLst>
                                          <p:attrName>style.visibility</p:attrName>
                                        </p:attrNameLst>
                                      </p:cBhvr>
                                      <p:to>
                                        <p:strVal val="visible"/>
                                      </p:to>
                                    </p:set>
                                    <p:anim calcmode="lin" valueType="num">
                                      <p:cBhvr additive="base">
                                        <p:cTn id="13" dur="5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6675">
                                            <p:txEl>
                                              <p:pRg st="4" end="4"/>
                                            </p:txEl>
                                          </p:spTgt>
                                        </p:tgtEl>
                                        <p:attrNameLst>
                                          <p:attrName>style.visibility</p:attrName>
                                        </p:attrNameLst>
                                      </p:cBhvr>
                                      <p:to>
                                        <p:strVal val="visible"/>
                                      </p:to>
                                    </p:set>
                                    <p:anim calcmode="lin" valueType="num">
                                      <p:cBhvr additive="base">
                                        <p:cTn id="19" dur="5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6675">
                                            <p:txEl>
                                              <p:pRg st="6" end="6"/>
                                            </p:txEl>
                                          </p:spTgt>
                                        </p:tgtEl>
                                        <p:attrNameLst>
                                          <p:attrName>style.visibility</p:attrName>
                                        </p:attrNameLst>
                                      </p:cBhvr>
                                      <p:to>
                                        <p:strVal val="visible"/>
                                      </p:to>
                                    </p:set>
                                    <p:anim calcmode="lin" valueType="num">
                                      <p:cBhvr additive="base">
                                        <p:cTn id="25" dur="500" fill="hold"/>
                                        <p:tgtEl>
                                          <p:spTgt spid="1566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6675">
                                            <p:txEl>
                                              <p:pRg st="8" end="8"/>
                                            </p:txEl>
                                          </p:spTgt>
                                        </p:tgtEl>
                                        <p:attrNameLst>
                                          <p:attrName>style.visibility</p:attrName>
                                        </p:attrNameLst>
                                      </p:cBhvr>
                                      <p:to>
                                        <p:strVal val="visible"/>
                                      </p:to>
                                    </p:set>
                                    <p:anim calcmode="lin" valueType="num">
                                      <p:cBhvr additive="base">
                                        <p:cTn id="31" dur="500" fill="hold"/>
                                        <p:tgtEl>
                                          <p:spTgt spid="15667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667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6675">
                                            <p:txEl>
                                              <p:pRg st="10" end="10"/>
                                            </p:txEl>
                                          </p:spTgt>
                                        </p:tgtEl>
                                        <p:attrNameLst>
                                          <p:attrName>style.visibility</p:attrName>
                                        </p:attrNameLst>
                                      </p:cBhvr>
                                      <p:to>
                                        <p:strVal val="visible"/>
                                      </p:to>
                                    </p:set>
                                    <p:anim calcmode="lin" valueType="num">
                                      <p:cBhvr additive="base">
                                        <p:cTn id="37" dur="500" fill="hold"/>
                                        <p:tgtEl>
                                          <p:spTgt spid="15667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6675">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56675">
                                            <p:txEl>
                                              <p:pRg st="12" end="12"/>
                                            </p:txEl>
                                          </p:spTgt>
                                        </p:tgtEl>
                                        <p:attrNameLst>
                                          <p:attrName>style.visibility</p:attrName>
                                        </p:attrNameLst>
                                      </p:cBhvr>
                                      <p:to>
                                        <p:strVal val="visible"/>
                                      </p:to>
                                    </p:set>
                                    <p:anim calcmode="lin" valueType="num">
                                      <p:cBhvr additive="base">
                                        <p:cTn id="43" dur="500" fill="hold"/>
                                        <p:tgtEl>
                                          <p:spTgt spid="156675">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6675">
                                            <p:txEl>
                                              <p:pRg st="12" end="1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709532"/>
            <a:ext cx="9144000" cy="1364973"/>
          </a:xfrm>
          <a:prstGeom prst="rect">
            <a:avLst/>
          </a:prstGeom>
          <a:solidFill>
            <a:srgbClr val="44618A"/>
          </a:solidFill>
          <a:ln>
            <a:solidFill>
              <a:srgbClr val="95C64F"/>
            </a:solidFill>
          </a:ln>
        </p:spPr>
        <p:txBody>
          <a:bodyPr anchor="ctr">
            <a:noAutofit/>
          </a:bodyPr>
          <a:lstStyle/>
          <a:p>
            <a:pPr algn="ctr">
              <a:spcBef>
                <a:spcPct val="0"/>
              </a:spcBef>
              <a:defRPr/>
            </a:pPr>
            <a:endParaRPr lang="en-US" sz="4400" dirty="0">
              <a:solidFill>
                <a:prstClr val="white"/>
              </a:solidFill>
              <a:effectLst>
                <a:outerShdw blurRad="50800" dist="38100" dir="5400000" algn="t" rotWithShape="0">
                  <a:prstClr val="black">
                    <a:alpha val="40000"/>
                  </a:prstClr>
                </a:outerShdw>
              </a:effectLst>
              <a:cs typeface="Calibri" pitchFamily="34" charset="0"/>
            </a:endParaRPr>
          </a:p>
        </p:txBody>
      </p:sp>
      <p:sp>
        <p:nvSpPr>
          <p:cNvPr id="3" name="TextBox 2"/>
          <p:cNvSpPr txBox="1"/>
          <p:nvPr/>
        </p:nvSpPr>
        <p:spPr>
          <a:xfrm>
            <a:off x="4429821" y="3458818"/>
            <a:ext cx="184731" cy="707886"/>
          </a:xfrm>
          <a:prstGeom prst="rect">
            <a:avLst/>
          </a:prstGeom>
          <a:noFill/>
        </p:spPr>
        <p:txBody>
          <a:bodyPr wrap="none" rtlCol="0">
            <a:spAutoFit/>
          </a:bodyPr>
          <a:lstStyle/>
          <a:p>
            <a:endParaRPr lang="en-US" sz="4000" dirty="0">
              <a:solidFill>
                <a:srgbClr val="95C64F"/>
              </a:solidFill>
            </a:endParaRPr>
          </a:p>
        </p:txBody>
      </p:sp>
      <p:pic>
        <p:nvPicPr>
          <p:cNvPr id="5" name="Picture 13" descr="LSCI%20Logo"/>
          <p:cNvPicPr>
            <a:picLocks noChangeAspect="1" noChangeArrowheads="1"/>
          </p:cNvPicPr>
          <p:nvPr/>
        </p:nvPicPr>
        <p:blipFill>
          <a:blip r:embed="rId3" cstate="print"/>
          <a:srcRect/>
          <a:stretch>
            <a:fillRect/>
          </a:stretch>
        </p:blipFill>
        <p:spPr bwMode="auto">
          <a:xfrm>
            <a:off x="1935909" y="1567544"/>
            <a:ext cx="1740446" cy="163285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676356" y="1340199"/>
            <a:ext cx="2040751" cy="369332"/>
          </a:xfrm>
          <a:prstGeom prst="rect">
            <a:avLst/>
          </a:prstGeom>
          <a:noFill/>
        </p:spPr>
        <p:txBody>
          <a:bodyPr wrap="none" rtlCol="0">
            <a:spAutoFit/>
          </a:bodyPr>
          <a:lstStyle/>
          <a:p>
            <a:r>
              <a:rPr lang="en-US" dirty="0">
                <a:solidFill>
                  <a:prstClr val="white"/>
                </a:solidFill>
              </a:rPr>
              <a:t>Click to View Video:</a:t>
            </a:r>
          </a:p>
        </p:txBody>
      </p:sp>
      <p:sp>
        <p:nvSpPr>
          <p:cNvPr id="7" name="TextBox 6"/>
          <p:cNvSpPr txBox="1"/>
          <p:nvPr/>
        </p:nvSpPr>
        <p:spPr>
          <a:xfrm>
            <a:off x="4463823" y="3458819"/>
            <a:ext cx="3264355" cy="1323439"/>
          </a:xfrm>
          <a:prstGeom prst="rect">
            <a:avLst/>
          </a:prstGeom>
          <a:noFill/>
        </p:spPr>
        <p:txBody>
          <a:bodyPr wrap="none" rtlCol="0">
            <a:spAutoFit/>
          </a:bodyPr>
          <a:lstStyle/>
          <a:p>
            <a:pPr algn="ctr"/>
            <a:r>
              <a:rPr lang="en-US" sz="4000" dirty="0">
                <a:solidFill>
                  <a:srgbClr val="95C64F"/>
                </a:solidFill>
              </a:rPr>
              <a:t>Conflict Cycle</a:t>
            </a:r>
            <a:br>
              <a:rPr lang="en-US" sz="4000" dirty="0">
                <a:solidFill>
                  <a:srgbClr val="95C64F"/>
                </a:solidFill>
              </a:rPr>
            </a:br>
            <a:r>
              <a:rPr lang="en-US" sz="4000" dirty="0">
                <a:solidFill>
                  <a:srgbClr val="95C64F"/>
                </a:solidFill>
              </a:rPr>
              <a:t>Video Example</a:t>
            </a:r>
          </a:p>
        </p:txBody>
      </p:sp>
    </p:spTree>
    <p:extLst>
      <p:ext uri="{BB962C8B-B14F-4D97-AF65-F5344CB8AC3E}">
        <p14:creationId xmlns:p14="http://schemas.microsoft.com/office/powerpoint/2010/main" val="1616090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9" y="1878676"/>
            <a:ext cx="10980795" cy="3539430"/>
          </a:xfrm>
          <a:prstGeom prst="rect">
            <a:avLst/>
          </a:prstGeom>
          <a:noFill/>
        </p:spPr>
        <p:txBody>
          <a:bodyPr wrap="square" rtlCol="0">
            <a:spAutoFit/>
          </a:bodyPr>
          <a:lstStyle/>
          <a:p>
            <a:r>
              <a:rPr lang="en-US" sz="3200" dirty="0" smtClean="0"/>
              <a:t>Activity</a:t>
            </a:r>
          </a:p>
          <a:p>
            <a:endParaRPr lang="en-US" sz="3200" dirty="0"/>
          </a:p>
          <a:p>
            <a:r>
              <a:rPr lang="en-US" sz="3200" dirty="0" smtClean="0"/>
              <a:t>Discuss the students reactions and behavior.</a:t>
            </a:r>
          </a:p>
          <a:p>
            <a:endParaRPr lang="en-US" sz="3200" dirty="0"/>
          </a:p>
          <a:p>
            <a:r>
              <a:rPr lang="en-US" sz="3200" dirty="0" smtClean="0"/>
              <a:t>Discuss the teachers reactions and behavior.</a:t>
            </a:r>
          </a:p>
          <a:p>
            <a:endParaRPr lang="en-US" sz="3200" dirty="0"/>
          </a:p>
          <a:p>
            <a:r>
              <a:rPr lang="en-US" sz="3200" dirty="0" smtClean="0"/>
              <a:t>What was the driving force and interest for each of them? </a:t>
            </a:r>
            <a:endParaRPr lang="en-US" sz="3200" dirty="0"/>
          </a:p>
        </p:txBody>
      </p:sp>
    </p:spTree>
    <p:extLst>
      <p:ext uri="{BB962C8B-B14F-4D97-AF65-F5344CB8AC3E}">
        <p14:creationId xmlns:p14="http://schemas.microsoft.com/office/powerpoint/2010/main" val="29651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840674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8229600" y="6400800"/>
            <a:ext cx="381000" cy="4572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121" y="13280"/>
            <a:ext cx="5346065" cy="6844721"/>
          </a:xfrm>
          <a:prstGeom prst="rect">
            <a:avLst/>
          </a:prstGeom>
        </p:spPr>
      </p:pic>
    </p:spTree>
    <p:extLst>
      <p:ext uri="{BB962C8B-B14F-4D97-AF65-F5344CB8AC3E}">
        <p14:creationId xmlns:p14="http://schemas.microsoft.com/office/powerpoint/2010/main" val="47794430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1828800" y="616225"/>
            <a:ext cx="2743200" cy="5262979"/>
          </a:xfrm>
          <a:prstGeom prst="rect">
            <a:avLst/>
          </a:prstGeom>
          <a:noFill/>
          <a:ln w="9525">
            <a:noFill/>
            <a:miter lim="800000"/>
            <a:headEnd/>
            <a:tailEnd/>
          </a:ln>
        </p:spPr>
        <p:txBody>
          <a:bodyPr>
            <a:spAutoFit/>
          </a:bodyPr>
          <a:lstStyle/>
          <a:p>
            <a:pPr>
              <a:spcBef>
                <a:spcPct val="50000"/>
              </a:spcBef>
            </a:pPr>
            <a:r>
              <a:rPr lang="en-US" sz="2400" dirty="0">
                <a:solidFill>
                  <a:prstClr val="white"/>
                </a:solidFill>
                <a:cs typeface="Calibri" pitchFamily="34" charset="0"/>
              </a:rPr>
              <a:t>What is interesting about this photo of a vase?  </a:t>
            </a:r>
          </a:p>
          <a:p>
            <a:pPr>
              <a:spcBef>
                <a:spcPct val="50000"/>
              </a:spcBef>
            </a:pPr>
            <a:endParaRPr lang="en-US" sz="2400" dirty="0">
              <a:solidFill>
                <a:prstClr val="white"/>
              </a:solidFill>
              <a:cs typeface="Calibri" pitchFamily="34" charset="0"/>
            </a:endParaRPr>
          </a:p>
          <a:p>
            <a:pPr>
              <a:spcBef>
                <a:spcPct val="50000"/>
              </a:spcBef>
            </a:pPr>
            <a:r>
              <a:rPr lang="en-US" sz="2400" dirty="0">
                <a:solidFill>
                  <a:prstClr val="white"/>
                </a:solidFill>
                <a:cs typeface="Calibri" pitchFamily="34" charset="0"/>
              </a:rPr>
              <a:t>Notice that you can see only one image at a time.  </a:t>
            </a:r>
          </a:p>
          <a:p>
            <a:pPr>
              <a:spcBef>
                <a:spcPct val="50000"/>
              </a:spcBef>
            </a:pPr>
            <a:endParaRPr lang="en-US" sz="2400" dirty="0">
              <a:solidFill>
                <a:prstClr val="white"/>
              </a:solidFill>
              <a:cs typeface="Calibri" pitchFamily="34" charset="0"/>
            </a:endParaRPr>
          </a:p>
          <a:p>
            <a:pPr>
              <a:spcBef>
                <a:spcPct val="50000"/>
              </a:spcBef>
            </a:pPr>
            <a:r>
              <a:rPr lang="en-US" sz="2400" dirty="0">
                <a:solidFill>
                  <a:prstClr val="white"/>
                </a:solidFill>
                <a:cs typeface="Calibri" pitchFamily="34" charset="0"/>
              </a:rPr>
              <a:t>One image is always the foreground, the other, the background.</a:t>
            </a:r>
          </a:p>
        </p:txBody>
      </p:sp>
      <p:grpSp>
        <p:nvGrpSpPr>
          <p:cNvPr id="2" name="Group 4"/>
          <p:cNvGrpSpPr>
            <a:grpSpLocks/>
          </p:cNvGrpSpPr>
          <p:nvPr/>
        </p:nvGrpSpPr>
        <p:grpSpPr bwMode="auto">
          <a:xfrm>
            <a:off x="1812926" y="6386527"/>
            <a:ext cx="5045075" cy="246063"/>
            <a:chOff x="182" y="4023"/>
            <a:chExt cx="3178" cy="155"/>
          </a:xfrm>
        </p:grpSpPr>
        <p:sp>
          <p:nvSpPr>
            <p:cNvPr id="57349" name="Line 5"/>
            <p:cNvSpPr>
              <a:spLocks noChangeShapeType="1"/>
            </p:cNvSpPr>
            <p:nvPr/>
          </p:nvSpPr>
          <p:spPr bwMode="auto">
            <a:xfrm>
              <a:off x="192" y="4176"/>
              <a:ext cx="3168" cy="0"/>
            </a:xfrm>
            <a:prstGeom prst="line">
              <a:avLst/>
            </a:prstGeom>
            <a:noFill/>
            <a:ln w="9525">
              <a:solidFill>
                <a:schemeClr val="bg1"/>
              </a:solidFill>
              <a:round/>
              <a:headEnd/>
              <a:tailEnd/>
            </a:ln>
          </p:spPr>
          <p:txBody>
            <a:bodyPr/>
            <a:lstStyle/>
            <a:p>
              <a:endParaRPr lang="en-US">
                <a:solidFill>
                  <a:prstClr val="black"/>
                </a:solidFill>
              </a:endParaRPr>
            </a:p>
          </p:txBody>
        </p:sp>
        <p:sp>
          <p:nvSpPr>
            <p:cNvPr id="57350" name="Text Box 6"/>
            <p:cNvSpPr txBox="1">
              <a:spLocks noChangeArrowheads="1"/>
            </p:cNvSpPr>
            <p:nvPr/>
          </p:nvSpPr>
          <p:spPr bwMode="auto">
            <a:xfrm>
              <a:off x="182" y="4023"/>
              <a:ext cx="546" cy="155"/>
            </a:xfrm>
            <a:prstGeom prst="rect">
              <a:avLst/>
            </a:prstGeom>
            <a:noFill/>
            <a:ln w="9525">
              <a:noFill/>
              <a:miter lim="800000"/>
              <a:headEnd/>
              <a:tailEnd/>
            </a:ln>
          </p:spPr>
          <p:txBody>
            <a:bodyPr wrap="none">
              <a:spAutoFit/>
            </a:bodyPr>
            <a:lstStyle/>
            <a:p>
              <a:r>
                <a:rPr lang="en-US" sz="1000">
                  <a:solidFill>
                    <a:prstClr val="white"/>
                  </a:solidFill>
                </a:rPr>
                <a:t>LSCI Institute</a:t>
              </a:r>
            </a:p>
          </p:txBody>
        </p:sp>
      </p:grpSp>
      <p:pic>
        <p:nvPicPr>
          <p:cNvPr id="57348" name="Picture 2" descr="reversible-vases"/>
          <p:cNvPicPr>
            <a:picLocks noChangeAspect="1" noChangeArrowheads="1"/>
          </p:cNvPicPr>
          <p:nvPr/>
        </p:nvPicPr>
        <p:blipFill>
          <a:blip r:embed="rId2" cstate="print"/>
          <a:srcRect/>
          <a:stretch>
            <a:fillRect/>
          </a:stretch>
        </p:blipFill>
        <p:spPr bwMode="auto">
          <a:xfrm>
            <a:off x="4937126" y="0"/>
            <a:ext cx="5730875" cy="6858000"/>
          </a:xfrm>
          <a:prstGeom prst="rect">
            <a:avLst/>
          </a:prstGeom>
          <a:noFill/>
          <a:ln w="9525">
            <a:noFill/>
            <a:miter lim="800000"/>
            <a:headEnd/>
            <a:tailEnd/>
          </a:ln>
        </p:spPr>
      </p:pic>
    </p:spTree>
    <p:extLst>
      <p:ext uri="{BB962C8B-B14F-4D97-AF65-F5344CB8AC3E}">
        <p14:creationId xmlns:p14="http://schemas.microsoft.com/office/powerpoint/2010/main" val="18468766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wrongview-pool"/>
          <p:cNvPicPr>
            <a:picLocks noChangeAspect="1" noChangeArrowheads="1"/>
          </p:cNvPicPr>
          <p:nvPr/>
        </p:nvPicPr>
        <p:blipFill>
          <a:blip r:embed="rId3" cstate="print"/>
          <a:srcRect/>
          <a:stretch>
            <a:fillRect/>
          </a:stretch>
        </p:blipFill>
        <p:spPr bwMode="auto">
          <a:xfrm>
            <a:off x="1752600" y="307976"/>
            <a:ext cx="8686800" cy="6442075"/>
          </a:xfrm>
          <a:prstGeom prst="rect">
            <a:avLst/>
          </a:prstGeom>
          <a:noFill/>
          <a:ln w="9525">
            <a:noFill/>
            <a:miter lim="800000"/>
            <a:headEnd/>
            <a:tailEnd/>
          </a:ln>
        </p:spPr>
      </p:pic>
    </p:spTree>
    <p:extLst>
      <p:ext uri="{BB962C8B-B14F-4D97-AF65-F5344CB8AC3E}">
        <p14:creationId xmlns:p14="http://schemas.microsoft.com/office/powerpoint/2010/main" val="13615198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wim2"/>
          <p:cNvPicPr>
            <a:picLocks noChangeAspect="1" noChangeArrowheads="1"/>
          </p:cNvPicPr>
          <p:nvPr/>
        </p:nvPicPr>
        <p:blipFill>
          <a:blip r:embed="rId3" cstate="print"/>
          <a:srcRect/>
          <a:stretch>
            <a:fillRect/>
          </a:stretch>
        </p:blipFill>
        <p:spPr bwMode="auto">
          <a:xfrm>
            <a:off x="1681164" y="533401"/>
            <a:ext cx="8834437" cy="5889625"/>
          </a:xfrm>
          <a:prstGeom prst="rect">
            <a:avLst/>
          </a:prstGeom>
          <a:noFill/>
          <a:ln w="9525">
            <a:noFill/>
            <a:miter lim="800000"/>
            <a:headEnd/>
            <a:tailEnd/>
          </a:ln>
        </p:spPr>
      </p:pic>
    </p:spTree>
    <p:extLst>
      <p:ext uri="{BB962C8B-B14F-4D97-AF65-F5344CB8AC3E}">
        <p14:creationId xmlns:p14="http://schemas.microsoft.com/office/powerpoint/2010/main" val="9393987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24000" y="274638"/>
            <a:ext cx="9144000" cy="1143000"/>
          </a:xfrm>
          <a:solidFill>
            <a:srgbClr val="44618A"/>
          </a:solidFill>
          <a:ln>
            <a:solidFill>
              <a:srgbClr val="95C64F"/>
            </a:solidFill>
          </a:ln>
        </p:spPr>
        <p:txBody>
          <a:bodyPr/>
          <a:lstStyle/>
          <a:p>
            <a:pPr eaLnBrk="1" hangingPunct="1"/>
            <a:r>
              <a:rPr lang="en-US" dirty="0"/>
              <a:t>COGNITIVE THEORY</a:t>
            </a:r>
          </a:p>
        </p:txBody>
      </p:sp>
      <p:sp>
        <p:nvSpPr>
          <p:cNvPr id="81923" name="Text Box 3"/>
          <p:cNvSpPr txBox="1">
            <a:spLocks noChangeArrowheads="1"/>
          </p:cNvSpPr>
          <p:nvPr/>
        </p:nvSpPr>
        <p:spPr bwMode="auto">
          <a:xfrm>
            <a:off x="2154621" y="1663253"/>
            <a:ext cx="8166538" cy="6155531"/>
          </a:xfrm>
          <a:prstGeom prst="rect">
            <a:avLst/>
          </a:prstGeom>
          <a:noFill/>
          <a:ln w="9525">
            <a:noFill/>
            <a:miter lim="800000"/>
            <a:headEnd/>
            <a:tailEnd/>
          </a:ln>
        </p:spPr>
        <p:txBody>
          <a:bodyPr wrap="square">
            <a:spAutoFit/>
          </a:bodyPr>
          <a:lstStyle/>
          <a:p>
            <a:pPr marL="342900" indent="-342900">
              <a:spcBef>
                <a:spcPct val="50000"/>
              </a:spcBef>
              <a:buClr>
                <a:srgbClr val="95C64F"/>
              </a:buClr>
              <a:buSzPct val="125000"/>
              <a:buFont typeface="Arial" pitchFamily="34" charset="0"/>
              <a:buChar char="•"/>
            </a:pPr>
            <a:r>
              <a:rPr lang="en-US" sz="3200" b="1" dirty="0">
                <a:solidFill>
                  <a:srgbClr val="95C64F"/>
                </a:solidFill>
              </a:rPr>
              <a:t>Stream of Consciousness:                                  </a:t>
            </a:r>
            <a:r>
              <a:rPr lang="en-US" sz="2800" dirty="0">
                <a:solidFill>
                  <a:prstClr val="white"/>
                </a:solidFill>
              </a:rPr>
              <a:t>Continuous flow of observation and thought in the present.</a:t>
            </a:r>
          </a:p>
          <a:p>
            <a:pPr marL="342900" indent="-342900">
              <a:spcBef>
                <a:spcPct val="50000"/>
              </a:spcBef>
              <a:buClr>
                <a:srgbClr val="95C64F"/>
              </a:buClr>
              <a:buSzPct val="125000"/>
              <a:buFont typeface="Arial" pitchFamily="34" charset="0"/>
              <a:buChar char="•"/>
            </a:pPr>
            <a:endParaRPr lang="en-US" sz="1400" dirty="0">
              <a:solidFill>
                <a:prstClr val="white"/>
              </a:solidFill>
            </a:endParaRPr>
          </a:p>
          <a:p>
            <a:pPr marL="342900" indent="-342900">
              <a:spcBef>
                <a:spcPct val="50000"/>
              </a:spcBef>
              <a:buClr>
                <a:srgbClr val="95C64F"/>
              </a:buClr>
              <a:buSzPct val="125000"/>
              <a:buFont typeface="Arial" pitchFamily="34" charset="0"/>
              <a:buChar char="•"/>
            </a:pPr>
            <a:r>
              <a:rPr lang="en-US" sz="3200" b="1" dirty="0">
                <a:solidFill>
                  <a:srgbClr val="95C64F"/>
                </a:solidFill>
              </a:rPr>
              <a:t>Perceptual Set:                                                              </a:t>
            </a:r>
            <a:r>
              <a:rPr lang="en-US" sz="2800" dirty="0">
                <a:solidFill>
                  <a:prstClr val="white"/>
                </a:solidFill>
              </a:rPr>
              <a:t>Fundamental beliefs based on personal history.</a:t>
            </a:r>
          </a:p>
          <a:p>
            <a:pPr marL="342900" indent="-342900">
              <a:spcBef>
                <a:spcPct val="50000"/>
              </a:spcBef>
              <a:buClr>
                <a:srgbClr val="95C64F"/>
              </a:buClr>
              <a:buSzPct val="125000"/>
              <a:buFont typeface="Arial" pitchFamily="34" charset="0"/>
              <a:buChar char="•"/>
            </a:pPr>
            <a:endParaRPr lang="en-US" sz="1400" dirty="0">
              <a:solidFill>
                <a:prstClr val="white"/>
              </a:solidFill>
            </a:endParaRPr>
          </a:p>
          <a:p>
            <a:pPr marL="342900" indent="-342900">
              <a:spcBef>
                <a:spcPct val="50000"/>
              </a:spcBef>
              <a:buClr>
                <a:srgbClr val="95C64F"/>
              </a:buClr>
              <a:buSzPct val="125000"/>
              <a:buFont typeface="Arial" pitchFamily="34" charset="0"/>
              <a:buChar char="•"/>
            </a:pPr>
            <a:r>
              <a:rPr lang="en-US" sz="3200" b="1" dirty="0">
                <a:solidFill>
                  <a:srgbClr val="95C64F"/>
                </a:solidFill>
              </a:rPr>
              <a:t>Active Self-Talk:                                                                      </a:t>
            </a:r>
            <a:r>
              <a:rPr lang="en-US" sz="2800" dirty="0">
                <a:solidFill>
                  <a:prstClr val="white"/>
                </a:solidFill>
              </a:rPr>
              <a:t>Conscious internal dialogue filtered by the Perceptual Set.</a:t>
            </a:r>
          </a:p>
          <a:p>
            <a:pPr marL="342900" indent="-342900">
              <a:spcBef>
                <a:spcPct val="50000"/>
              </a:spcBef>
              <a:buClr>
                <a:srgbClr val="95C64F"/>
              </a:buClr>
              <a:buSzPct val="125000"/>
              <a:buFont typeface="Arial" pitchFamily="34" charset="0"/>
              <a:buChar char="•"/>
            </a:pPr>
            <a:endParaRPr lang="en-US" sz="2800" dirty="0">
              <a:solidFill>
                <a:prstClr val="white"/>
              </a:solidFill>
            </a:endParaRPr>
          </a:p>
          <a:p>
            <a:pPr marL="342900" indent="-342900">
              <a:spcBef>
                <a:spcPct val="50000"/>
              </a:spcBef>
              <a:buClr>
                <a:srgbClr val="95C64F"/>
              </a:buClr>
              <a:buSzPct val="125000"/>
              <a:buFont typeface="Arial" pitchFamily="34" charset="0"/>
              <a:buChar char="•"/>
            </a:pPr>
            <a:endParaRPr lang="en-US" sz="2800" dirty="0">
              <a:solidFill>
                <a:prstClr val="white"/>
              </a:solidFill>
            </a:endParaRPr>
          </a:p>
        </p:txBody>
      </p:sp>
      <p:grpSp>
        <p:nvGrpSpPr>
          <p:cNvPr id="2" name="Group 4"/>
          <p:cNvGrpSpPr>
            <a:grpSpLocks/>
          </p:cNvGrpSpPr>
          <p:nvPr/>
        </p:nvGrpSpPr>
        <p:grpSpPr bwMode="auto">
          <a:xfrm>
            <a:off x="1812926" y="6386527"/>
            <a:ext cx="5045075" cy="246063"/>
            <a:chOff x="182" y="4023"/>
            <a:chExt cx="3178" cy="155"/>
          </a:xfrm>
        </p:grpSpPr>
        <p:sp>
          <p:nvSpPr>
            <p:cNvPr id="81925" name="Line 5"/>
            <p:cNvSpPr>
              <a:spLocks noChangeShapeType="1"/>
            </p:cNvSpPr>
            <p:nvPr/>
          </p:nvSpPr>
          <p:spPr bwMode="auto">
            <a:xfrm>
              <a:off x="192" y="4176"/>
              <a:ext cx="3168" cy="0"/>
            </a:xfrm>
            <a:prstGeom prst="line">
              <a:avLst/>
            </a:prstGeom>
            <a:noFill/>
            <a:ln w="9525">
              <a:solidFill>
                <a:schemeClr val="bg1"/>
              </a:solidFill>
              <a:round/>
              <a:headEnd/>
              <a:tailEnd/>
            </a:ln>
          </p:spPr>
          <p:txBody>
            <a:bodyPr/>
            <a:lstStyle/>
            <a:p>
              <a:endParaRPr lang="en-US">
                <a:solidFill>
                  <a:prstClr val="black"/>
                </a:solidFill>
              </a:endParaRPr>
            </a:p>
          </p:txBody>
        </p:sp>
        <p:sp>
          <p:nvSpPr>
            <p:cNvPr id="81926" name="Text Box 6"/>
            <p:cNvSpPr txBox="1">
              <a:spLocks noChangeArrowheads="1"/>
            </p:cNvSpPr>
            <p:nvPr/>
          </p:nvSpPr>
          <p:spPr bwMode="auto">
            <a:xfrm>
              <a:off x="182" y="4023"/>
              <a:ext cx="546" cy="155"/>
            </a:xfrm>
            <a:prstGeom prst="rect">
              <a:avLst/>
            </a:prstGeom>
            <a:noFill/>
            <a:ln w="9525">
              <a:noFill/>
              <a:miter lim="800000"/>
              <a:headEnd/>
              <a:tailEnd/>
            </a:ln>
          </p:spPr>
          <p:txBody>
            <a:bodyPr wrap="none">
              <a:spAutoFit/>
            </a:bodyPr>
            <a:lstStyle/>
            <a:p>
              <a:r>
                <a:rPr lang="en-US" sz="1000">
                  <a:solidFill>
                    <a:prstClr val="white"/>
                  </a:solidFill>
                </a:rPr>
                <a:t>LSCI Institute</a:t>
              </a:r>
            </a:p>
          </p:txBody>
        </p:sp>
      </p:grpSp>
    </p:spTree>
    <p:extLst>
      <p:ext uri="{BB962C8B-B14F-4D97-AF65-F5344CB8AC3E}">
        <p14:creationId xmlns:p14="http://schemas.microsoft.com/office/powerpoint/2010/main" val="187466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space Crisis Intervention</a:t>
            </a:r>
            <a:endParaRPr lang="en-US" dirty="0"/>
          </a:p>
        </p:txBody>
      </p:sp>
      <p:sp>
        <p:nvSpPr>
          <p:cNvPr id="3" name="Content Placeholder 2"/>
          <p:cNvSpPr>
            <a:spLocks noGrp="1"/>
          </p:cNvSpPr>
          <p:nvPr>
            <p:ph idx="1"/>
          </p:nvPr>
        </p:nvSpPr>
        <p:spPr/>
        <p:txBody>
          <a:bodyPr>
            <a:normAutofit/>
          </a:bodyPr>
          <a:lstStyle/>
          <a:p>
            <a:r>
              <a:rPr lang="en-US" sz="3200" dirty="0" smtClean="0"/>
              <a:t>Establishing effective positive helping relationships with children</a:t>
            </a:r>
          </a:p>
          <a:p>
            <a:endParaRPr lang="en-US" sz="3200" dirty="0" smtClean="0"/>
          </a:p>
          <a:p>
            <a:r>
              <a:rPr lang="en-US" sz="3200" dirty="0" smtClean="0"/>
              <a:t>Diagnosing and correcting self defeating patterns of behavior</a:t>
            </a:r>
            <a:endParaRPr lang="en-US" sz="3200" dirty="0"/>
          </a:p>
        </p:txBody>
      </p:sp>
    </p:spTree>
    <p:extLst>
      <p:ext uri="{BB962C8B-B14F-4D97-AF65-F5344CB8AC3E}">
        <p14:creationId xmlns:p14="http://schemas.microsoft.com/office/powerpoint/2010/main" val="698068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cstate="print"/>
          <a:srcRect/>
          <a:stretch>
            <a:fillRect/>
          </a:stretch>
        </p:blipFill>
        <p:spPr bwMode="auto">
          <a:xfrm>
            <a:off x="1905000" y="506892"/>
            <a:ext cx="4916488" cy="5867400"/>
          </a:xfrm>
          <a:prstGeom prst="rect">
            <a:avLst/>
          </a:prstGeom>
          <a:ln>
            <a:noFill/>
          </a:ln>
          <a:effectLst>
            <a:outerShdw blurRad="292100" dist="139700" dir="2700000" algn="tl" rotWithShape="0">
              <a:srgbClr val="333333">
                <a:alpha val="65000"/>
              </a:srgbClr>
            </a:outerShdw>
          </a:effectLst>
        </p:spPr>
      </p:pic>
      <p:sp>
        <p:nvSpPr>
          <p:cNvPr id="119813" name="Text Box 5"/>
          <p:cNvSpPr txBox="1">
            <a:spLocks noChangeArrowheads="1"/>
          </p:cNvSpPr>
          <p:nvPr/>
        </p:nvSpPr>
        <p:spPr bwMode="auto">
          <a:xfrm>
            <a:off x="7159487" y="1262270"/>
            <a:ext cx="3200400" cy="4524315"/>
          </a:xfrm>
          <a:prstGeom prst="rect">
            <a:avLst/>
          </a:prstGeom>
          <a:noFill/>
          <a:ln w="9525">
            <a:noFill/>
            <a:miter lim="800000"/>
            <a:headEnd/>
            <a:tailEnd/>
          </a:ln>
        </p:spPr>
        <p:txBody>
          <a:bodyPr>
            <a:spAutoFit/>
          </a:bodyPr>
          <a:lstStyle/>
          <a:p>
            <a:pPr algn="ctr">
              <a:spcBef>
                <a:spcPct val="50000"/>
              </a:spcBef>
            </a:pPr>
            <a:r>
              <a:rPr lang="en-US" sz="3600" dirty="0">
                <a:solidFill>
                  <a:schemeClr val="bg1"/>
                </a:solidFill>
              </a:rPr>
              <a:t>It’s not the event which causes the feeling…</a:t>
            </a:r>
          </a:p>
          <a:p>
            <a:pPr algn="ctr">
              <a:spcBef>
                <a:spcPct val="50000"/>
              </a:spcBef>
            </a:pPr>
            <a:endParaRPr lang="en-US" sz="3600" dirty="0">
              <a:solidFill>
                <a:schemeClr val="bg1"/>
              </a:solidFill>
            </a:endParaRPr>
          </a:p>
          <a:p>
            <a:pPr algn="ctr">
              <a:spcBef>
                <a:spcPct val="50000"/>
              </a:spcBef>
            </a:pPr>
            <a:r>
              <a:rPr lang="en-US" sz="3600" dirty="0">
                <a:solidFill>
                  <a:srgbClr val="95C64F"/>
                </a:solidFill>
              </a:rPr>
              <a:t>It’s HOW you think about it.</a:t>
            </a:r>
          </a:p>
        </p:txBody>
      </p:sp>
    </p:spTree>
    <p:extLst>
      <p:ext uri="{BB962C8B-B14F-4D97-AF65-F5344CB8AC3E}">
        <p14:creationId xmlns:p14="http://schemas.microsoft.com/office/powerpoint/2010/main" val="697016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19813"/>
                                        </p:tgtEl>
                                        <p:attrNameLst>
                                          <p:attrName>style.visibility</p:attrName>
                                        </p:attrNameLst>
                                      </p:cBhvr>
                                      <p:to>
                                        <p:strVal val="visible"/>
                                      </p:to>
                                    </p:set>
                                    <p:animEffect transition="in" filter="checkerboard(across)">
                                      <p:cBhvr>
                                        <p:cTn id="7"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9" name="Picture 13"/>
          <p:cNvPicPr>
            <a:picLocks noChangeAspect="1" noChangeArrowheads="1"/>
          </p:cNvPicPr>
          <p:nvPr/>
        </p:nvPicPr>
        <p:blipFill>
          <a:blip r:embed="rId3" cstate="print"/>
          <a:srcRect/>
          <a:stretch>
            <a:fillRect/>
          </a:stretch>
        </p:blipFill>
        <p:spPr bwMode="auto">
          <a:xfrm>
            <a:off x="2822714" y="838200"/>
            <a:ext cx="2132569" cy="5138530"/>
          </a:xfrm>
          <a:prstGeom prst="rect">
            <a:avLst/>
          </a:prstGeom>
          <a:noFill/>
          <a:ln w="9525">
            <a:noFill/>
            <a:miter lim="800000"/>
            <a:headEnd/>
            <a:tailEnd/>
          </a:ln>
        </p:spPr>
      </p:pic>
      <p:sp>
        <p:nvSpPr>
          <p:cNvPr id="59395" name="Text Box 14"/>
          <p:cNvSpPr txBox="1">
            <a:spLocks noChangeArrowheads="1"/>
          </p:cNvSpPr>
          <p:nvPr/>
        </p:nvSpPr>
        <p:spPr bwMode="auto">
          <a:xfrm>
            <a:off x="5764696" y="1457740"/>
            <a:ext cx="3276600" cy="3785652"/>
          </a:xfrm>
          <a:prstGeom prst="rect">
            <a:avLst/>
          </a:prstGeom>
          <a:noFill/>
          <a:ln w="9525">
            <a:noFill/>
            <a:miter lim="800000"/>
            <a:headEnd/>
            <a:tailEnd/>
          </a:ln>
        </p:spPr>
        <p:txBody>
          <a:bodyPr>
            <a:spAutoFit/>
          </a:bodyPr>
          <a:lstStyle/>
          <a:p>
            <a:pPr>
              <a:spcBef>
                <a:spcPct val="50000"/>
              </a:spcBef>
            </a:pPr>
            <a:r>
              <a:rPr lang="en-US" sz="4000" dirty="0">
                <a:solidFill>
                  <a:prstClr val="white"/>
                </a:solidFill>
              </a:rPr>
              <a:t>People are disturbed not by things, but by the view which they take of them.</a:t>
            </a:r>
          </a:p>
        </p:txBody>
      </p:sp>
      <p:sp>
        <p:nvSpPr>
          <p:cNvPr id="59396" name="Text Box 15"/>
          <p:cNvSpPr txBox="1">
            <a:spLocks noChangeArrowheads="1"/>
          </p:cNvSpPr>
          <p:nvPr/>
        </p:nvSpPr>
        <p:spPr bwMode="auto">
          <a:xfrm>
            <a:off x="7848600" y="5529470"/>
            <a:ext cx="2819400" cy="707886"/>
          </a:xfrm>
          <a:prstGeom prst="rect">
            <a:avLst/>
          </a:prstGeom>
          <a:noFill/>
          <a:ln w="9525">
            <a:noFill/>
            <a:miter lim="800000"/>
            <a:headEnd/>
            <a:tailEnd/>
          </a:ln>
        </p:spPr>
        <p:txBody>
          <a:bodyPr>
            <a:spAutoFit/>
          </a:bodyPr>
          <a:lstStyle/>
          <a:p>
            <a:pPr>
              <a:spcBef>
                <a:spcPct val="50000"/>
              </a:spcBef>
            </a:pPr>
            <a:r>
              <a:rPr lang="en-US" sz="2000" dirty="0">
                <a:solidFill>
                  <a:srgbClr val="95C64F"/>
                </a:solidFill>
              </a:rPr>
              <a:t>--- Epictetus,</a:t>
            </a:r>
            <a:br>
              <a:rPr lang="en-US" sz="2000" dirty="0">
                <a:solidFill>
                  <a:srgbClr val="95C64F"/>
                </a:solidFill>
              </a:rPr>
            </a:br>
            <a:r>
              <a:rPr lang="en-US" sz="2000" dirty="0">
                <a:solidFill>
                  <a:srgbClr val="95C64F"/>
                </a:solidFill>
              </a:rPr>
              <a:t>1</a:t>
            </a:r>
            <a:r>
              <a:rPr lang="en-US" sz="2000" baseline="30000" dirty="0">
                <a:solidFill>
                  <a:srgbClr val="95C64F"/>
                </a:solidFill>
              </a:rPr>
              <a:t>st</a:t>
            </a:r>
            <a:r>
              <a:rPr lang="en-US" sz="2000" dirty="0">
                <a:solidFill>
                  <a:srgbClr val="95C64F"/>
                </a:solidFill>
              </a:rPr>
              <a:t> Century A.D.</a:t>
            </a:r>
          </a:p>
        </p:txBody>
      </p:sp>
    </p:spTree>
    <p:extLst>
      <p:ext uri="{BB962C8B-B14F-4D97-AF65-F5344CB8AC3E}">
        <p14:creationId xmlns:p14="http://schemas.microsoft.com/office/powerpoint/2010/main" val="1965231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diamond(in)">
                                      <p:cBhvr>
                                        <p:cTn id="7" dur="20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236305" y="980660"/>
            <a:ext cx="3568148" cy="5016758"/>
          </a:xfrm>
          <a:prstGeom prst="rect">
            <a:avLst/>
          </a:prstGeom>
          <a:noFill/>
          <a:ln w="9525">
            <a:noFill/>
            <a:miter lim="800000"/>
            <a:headEnd/>
            <a:tailEnd/>
          </a:ln>
        </p:spPr>
        <p:txBody>
          <a:bodyPr wrap="square">
            <a:spAutoFit/>
          </a:bodyPr>
          <a:lstStyle/>
          <a:p>
            <a:pPr algn="ctr">
              <a:spcBef>
                <a:spcPct val="50000"/>
              </a:spcBef>
            </a:pPr>
            <a:r>
              <a:rPr lang="en-US" sz="4000" dirty="0">
                <a:solidFill>
                  <a:prstClr val="white"/>
                </a:solidFill>
              </a:rPr>
              <a:t>What kids believe about themselves is more important in determining their behavior than any facts about them.</a:t>
            </a:r>
          </a:p>
        </p:txBody>
      </p:sp>
      <p:pic>
        <p:nvPicPr>
          <p:cNvPr id="7171" name="Picture 3"/>
          <p:cNvPicPr>
            <a:picLocks noChangeAspect="1" noChangeArrowheads="1"/>
          </p:cNvPicPr>
          <p:nvPr/>
        </p:nvPicPr>
        <p:blipFill>
          <a:blip r:embed="rId3" cstate="print"/>
          <a:srcRect/>
          <a:stretch>
            <a:fillRect/>
          </a:stretch>
        </p:blipFill>
        <p:spPr bwMode="auto">
          <a:xfrm>
            <a:off x="6164587" y="692328"/>
            <a:ext cx="3760281" cy="5600700"/>
          </a:xfrm>
          <a:prstGeom prst="rect">
            <a:avLst/>
          </a:prstGeom>
          <a:noFill/>
          <a:ln w="9525">
            <a:noFill/>
            <a:miter lim="800000"/>
            <a:headEnd/>
            <a:tailEnd/>
          </a:ln>
          <a:effectLst/>
        </p:spPr>
      </p:pic>
    </p:spTree>
    <p:extLst>
      <p:ext uri="{BB962C8B-B14F-4D97-AF65-F5344CB8AC3E}">
        <p14:creationId xmlns:p14="http://schemas.microsoft.com/office/powerpoint/2010/main" val="6922899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841" y="1"/>
            <a:ext cx="9143999" cy="6857999"/>
          </a:xfrm>
          <a:prstGeom prst="rect">
            <a:avLst/>
          </a:prstGeom>
        </p:spPr>
      </p:pic>
      <p:sp>
        <p:nvSpPr>
          <p:cNvPr id="2" name="TextBox 1"/>
          <p:cNvSpPr txBox="1"/>
          <p:nvPr/>
        </p:nvSpPr>
        <p:spPr>
          <a:xfrm>
            <a:off x="1676327" y="3830498"/>
            <a:ext cx="3427798" cy="2862322"/>
          </a:xfrm>
          <a:prstGeom prst="rect">
            <a:avLst/>
          </a:prstGeom>
          <a:noFill/>
        </p:spPr>
        <p:txBody>
          <a:bodyPr wrap="none" rtlCol="0">
            <a:spAutoFit/>
          </a:bodyPr>
          <a:lstStyle/>
          <a:p>
            <a:pPr algn="ctr"/>
            <a:r>
              <a:rPr lang="en-US" sz="6000" dirty="0">
                <a:solidFill>
                  <a:schemeClr val="bg1"/>
                </a:solidFill>
              </a:rPr>
              <a:t>LOOK</a:t>
            </a:r>
          </a:p>
          <a:p>
            <a:pPr algn="ctr"/>
            <a:r>
              <a:rPr lang="en-US" sz="6000" dirty="0">
                <a:solidFill>
                  <a:srgbClr val="92D050"/>
                </a:solidFill>
              </a:rPr>
              <a:t>BEYOND</a:t>
            </a:r>
          </a:p>
          <a:p>
            <a:pPr algn="ctr"/>
            <a:r>
              <a:rPr lang="en-US" sz="6000" dirty="0">
                <a:solidFill>
                  <a:srgbClr val="44618A"/>
                </a:solidFill>
              </a:rPr>
              <a:t>BEHAVIOR</a:t>
            </a:r>
          </a:p>
        </p:txBody>
      </p:sp>
    </p:spTree>
    <p:extLst>
      <p:ext uri="{BB962C8B-B14F-4D97-AF65-F5344CB8AC3E}">
        <p14:creationId xmlns:p14="http://schemas.microsoft.com/office/powerpoint/2010/main" val="1777002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22515"/>
            <a:ext cx="9144000" cy="646331"/>
          </a:xfrm>
          <a:prstGeom prst="rect">
            <a:avLst/>
          </a:prstGeom>
          <a:solidFill>
            <a:srgbClr val="44618A"/>
          </a:solidFill>
          <a:ln>
            <a:solidFill>
              <a:srgbClr val="95C64F"/>
            </a:solidFill>
          </a:ln>
        </p:spPr>
        <p:txBody>
          <a:bodyPr wrap="square" rtlCol="0">
            <a:spAutoFit/>
          </a:bodyPr>
          <a:lstStyle/>
          <a:p>
            <a:pPr algn="ctr"/>
            <a:r>
              <a:rPr lang="en-US" sz="3600" dirty="0">
                <a:solidFill>
                  <a:prstClr val="white"/>
                </a:solidFill>
              </a:rPr>
              <a:t>Turn &amp; Talk</a:t>
            </a:r>
          </a:p>
        </p:txBody>
      </p:sp>
      <p:sp>
        <p:nvSpPr>
          <p:cNvPr id="3" name="TextBox 2"/>
          <p:cNvSpPr txBox="1"/>
          <p:nvPr/>
        </p:nvSpPr>
        <p:spPr>
          <a:xfrm>
            <a:off x="2391747" y="1884784"/>
            <a:ext cx="7408506" cy="3970318"/>
          </a:xfrm>
          <a:prstGeom prst="rect">
            <a:avLst/>
          </a:prstGeom>
          <a:noFill/>
        </p:spPr>
        <p:txBody>
          <a:bodyPr wrap="square" rtlCol="0">
            <a:spAutoFit/>
          </a:bodyPr>
          <a:lstStyle/>
          <a:p>
            <a:pPr marL="342900" indent="-342900">
              <a:buFontTx/>
              <a:buAutoNum type="arabicPeriod"/>
            </a:pPr>
            <a:r>
              <a:rPr lang="en-US" sz="3600" dirty="0">
                <a:solidFill>
                  <a:prstClr val="white"/>
                </a:solidFill>
              </a:rPr>
              <a:t>What are the most common behavioral issues that come up in school?</a:t>
            </a:r>
          </a:p>
          <a:p>
            <a:pPr marL="342900" indent="-342900">
              <a:buFontTx/>
              <a:buAutoNum type="arabicPeriod"/>
            </a:pPr>
            <a:endParaRPr lang="en-US" sz="3600" dirty="0">
              <a:solidFill>
                <a:prstClr val="white"/>
              </a:solidFill>
            </a:endParaRPr>
          </a:p>
          <a:p>
            <a:pPr marL="342900" indent="-342900">
              <a:buFontTx/>
              <a:buAutoNum type="arabicPeriod"/>
            </a:pPr>
            <a:r>
              <a:rPr lang="en-US" sz="3600" dirty="0">
                <a:solidFill>
                  <a:srgbClr val="95C64F"/>
                </a:solidFill>
              </a:rPr>
              <a:t>When a student does </a:t>
            </a:r>
            <a:r>
              <a:rPr lang="en-US" sz="3600" u="sng" dirty="0">
                <a:solidFill>
                  <a:srgbClr val="95C64F"/>
                </a:solidFill>
              </a:rPr>
              <a:t>X</a:t>
            </a:r>
            <a:r>
              <a:rPr lang="en-US" sz="3600" dirty="0">
                <a:solidFill>
                  <a:srgbClr val="95C64F"/>
                </a:solidFill>
              </a:rPr>
              <a:t> behavior, what do you think he is really trying to say?  What need does he have?</a:t>
            </a:r>
          </a:p>
        </p:txBody>
      </p:sp>
    </p:spTree>
    <p:extLst>
      <p:ext uri="{BB962C8B-B14F-4D97-AF65-F5344CB8AC3E}">
        <p14:creationId xmlns:p14="http://schemas.microsoft.com/office/powerpoint/2010/main" val="1410900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57" y="32657"/>
            <a:ext cx="6820678" cy="6820678"/>
          </a:xfrm>
          <a:prstGeom prst="rect">
            <a:avLst/>
          </a:prstGeom>
        </p:spPr>
      </p:pic>
    </p:spTree>
    <p:extLst>
      <p:ext uri="{BB962C8B-B14F-4D97-AF65-F5344CB8AC3E}">
        <p14:creationId xmlns:p14="http://schemas.microsoft.com/office/powerpoint/2010/main" val="487987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384"/>
          <p:cNvSpPr txBox="1">
            <a:spLocks noChangeArrowheads="1"/>
          </p:cNvSpPr>
          <p:nvPr/>
        </p:nvSpPr>
        <p:spPr bwMode="auto">
          <a:xfrm>
            <a:off x="1990530" y="593722"/>
            <a:ext cx="8429598" cy="707886"/>
          </a:xfrm>
          <a:prstGeom prst="rect">
            <a:avLst/>
          </a:prstGeom>
          <a:noFill/>
          <a:ln w="9525">
            <a:noFill/>
            <a:miter lim="800000"/>
            <a:headEnd/>
            <a:tailEnd/>
          </a:ln>
        </p:spPr>
        <p:txBody>
          <a:bodyPr wrap="square">
            <a:spAutoFit/>
          </a:bodyPr>
          <a:lstStyle/>
          <a:p>
            <a:pPr algn="ctr">
              <a:spcBef>
                <a:spcPct val="50000"/>
              </a:spcBef>
            </a:pPr>
            <a:r>
              <a:rPr lang="en-US" sz="4000" dirty="0">
                <a:solidFill>
                  <a:srgbClr val="00CCFF"/>
                </a:solidFill>
                <a:latin typeface="Lucida Handwriting" panose="03010101010101010101" pitchFamily="66" charset="0"/>
              </a:rPr>
              <a:t>Breaking the Conflict Cycle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925205"/>
            <a:ext cx="9144000" cy="3458559"/>
          </a:xfrm>
          <a:prstGeom prst="rect">
            <a:avLst/>
          </a:prstGeom>
        </p:spPr>
      </p:pic>
      <p:sp>
        <p:nvSpPr>
          <p:cNvPr id="3" name="Rectangle 2"/>
          <p:cNvSpPr/>
          <p:nvPr/>
        </p:nvSpPr>
        <p:spPr>
          <a:xfrm>
            <a:off x="2731419" y="5782262"/>
            <a:ext cx="6598538" cy="646331"/>
          </a:xfrm>
          <a:prstGeom prst="rect">
            <a:avLst/>
          </a:prstGeom>
        </p:spPr>
        <p:txBody>
          <a:bodyPr wrap="none">
            <a:spAutoFit/>
          </a:bodyPr>
          <a:lstStyle/>
          <a:p>
            <a:pPr algn="ctr">
              <a:spcBef>
                <a:spcPct val="50000"/>
              </a:spcBef>
            </a:pPr>
            <a:r>
              <a:rPr lang="en-US" sz="3600" dirty="0">
                <a:solidFill>
                  <a:schemeClr val="bg1"/>
                </a:solidFill>
                <a:latin typeface="Arial Black" panose="020B0A04020102020204" pitchFamily="34" charset="0"/>
              </a:rPr>
              <a:t>Skill 1:  Be a Thermostat </a:t>
            </a:r>
          </a:p>
        </p:txBody>
      </p:sp>
    </p:spTree>
    <p:extLst>
      <p:ext uri="{BB962C8B-B14F-4D97-AF65-F5344CB8AC3E}">
        <p14:creationId xmlns:p14="http://schemas.microsoft.com/office/powerpoint/2010/main" val="2691004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384"/>
          <p:cNvSpPr txBox="1">
            <a:spLocks noChangeArrowheads="1"/>
          </p:cNvSpPr>
          <p:nvPr/>
        </p:nvSpPr>
        <p:spPr bwMode="auto">
          <a:xfrm>
            <a:off x="7106475" y="248489"/>
            <a:ext cx="3322984" cy="3785652"/>
          </a:xfrm>
          <a:prstGeom prst="rect">
            <a:avLst/>
          </a:prstGeom>
          <a:noFill/>
          <a:ln w="9525">
            <a:noFill/>
            <a:miter lim="800000"/>
            <a:headEnd/>
            <a:tailEnd/>
          </a:ln>
        </p:spPr>
        <p:txBody>
          <a:bodyPr wrap="square">
            <a:spAutoFit/>
          </a:bodyPr>
          <a:lstStyle/>
          <a:p>
            <a:pPr algn="ctr">
              <a:spcBef>
                <a:spcPct val="50000"/>
              </a:spcBef>
            </a:pPr>
            <a:r>
              <a:rPr lang="en-US" sz="4000" dirty="0">
                <a:solidFill>
                  <a:schemeClr val="bg1"/>
                </a:solidFill>
              </a:rPr>
              <a:t>Remember, during crisis act like a thermostat, not like a thermometer!</a:t>
            </a:r>
          </a:p>
        </p:txBody>
      </p:sp>
      <p:pic>
        <p:nvPicPr>
          <p:cNvPr id="10243" name="Picture 3"/>
          <p:cNvPicPr>
            <a:picLocks noChangeAspect="1" noChangeArrowheads="1"/>
          </p:cNvPicPr>
          <p:nvPr/>
        </p:nvPicPr>
        <p:blipFill>
          <a:blip r:embed="rId3" cstate="print"/>
          <a:srcRect/>
          <a:stretch>
            <a:fillRect/>
          </a:stretch>
        </p:blipFill>
        <p:spPr bwMode="auto">
          <a:xfrm>
            <a:off x="1846098" y="1760795"/>
            <a:ext cx="6768591" cy="4202684"/>
          </a:xfrm>
          <a:prstGeom prst="rect">
            <a:avLst/>
          </a:prstGeom>
          <a:noFill/>
          <a:ln w="9525">
            <a:noFill/>
            <a:miter lim="800000"/>
            <a:headEnd/>
            <a:tailEnd/>
          </a:ln>
          <a:effectLst/>
        </p:spPr>
      </p:pic>
    </p:spTree>
    <p:extLst>
      <p:ext uri="{BB962C8B-B14F-4D97-AF65-F5344CB8AC3E}">
        <p14:creationId xmlns:p14="http://schemas.microsoft.com/office/powerpoint/2010/main" val="2386451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524000" y="-516824"/>
            <a:ext cx="9144000" cy="1815882"/>
          </a:xfrm>
          <a:prstGeom prst="rect">
            <a:avLst/>
          </a:prstGeom>
          <a:noFill/>
          <a:ln w="9525">
            <a:noFill/>
            <a:miter lim="800000"/>
            <a:headEnd/>
            <a:tailEnd/>
          </a:ln>
        </p:spPr>
        <p:txBody>
          <a:bodyPr wrap="square">
            <a:spAutoFit/>
          </a:bodyPr>
          <a:lstStyle/>
          <a:p>
            <a:pPr>
              <a:spcBef>
                <a:spcPct val="50000"/>
              </a:spcBef>
            </a:pPr>
            <a:endParaRPr lang="en-US" sz="2800" dirty="0">
              <a:solidFill>
                <a:schemeClr val="bg1"/>
              </a:solidFill>
            </a:endParaRPr>
          </a:p>
          <a:p>
            <a:pPr>
              <a:spcBef>
                <a:spcPct val="50000"/>
              </a:spcBef>
            </a:pPr>
            <a:r>
              <a:rPr lang="en-US" sz="2800" b="1" dirty="0">
                <a:solidFill>
                  <a:schemeClr val="bg1"/>
                </a:solidFill>
              </a:rPr>
              <a:t>Cognitive Map of the Six Stages of LSCI</a:t>
            </a:r>
          </a:p>
          <a:p>
            <a:pPr>
              <a:spcBef>
                <a:spcPct val="50000"/>
              </a:spcBef>
            </a:pPr>
            <a:endParaRPr lang="en-US" sz="2800" dirty="0">
              <a:solidFill>
                <a:schemeClr val="bg1"/>
              </a:solidFill>
            </a:endParaRPr>
          </a:p>
        </p:txBody>
      </p:sp>
      <p:sp>
        <p:nvSpPr>
          <p:cNvPr id="3" name="TextBox 2"/>
          <p:cNvSpPr txBox="1"/>
          <p:nvPr/>
        </p:nvSpPr>
        <p:spPr>
          <a:xfrm>
            <a:off x="1524001" y="654621"/>
            <a:ext cx="7438031" cy="923330"/>
          </a:xfrm>
          <a:prstGeom prst="rect">
            <a:avLst/>
          </a:prstGeom>
          <a:solidFill>
            <a:srgbClr val="44618A"/>
          </a:solidFill>
          <a:ln>
            <a:noFill/>
          </a:ln>
        </p:spPr>
        <p:txBody>
          <a:bodyPr wrap="square" rtlCol="0">
            <a:spAutoFit/>
          </a:bodyPr>
          <a:lstStyle/>
          <a:p>
            <a:r>
              <a:rPr lang="en-US" b="1" dirty="0">
                <a:solidFill>
                  <a:srgbClr val="95C64F"/>
                </a:solidFill>
              </a:rPr>
              <a:t>Stage 1: Drain Off</a:t>
            </a:r>
          </a:p>
          <a:p>
            <a:r>
              <a:rPr lang="en-US" dirty="0">
                <a:solidFill>
                  <a:schemeClr val="bg1"/>
                </a:solidFill>
              </a:rPr>
              <a:t>Staff de-escalating skills to drain off the student’s intense feelings while controlling one’s counter-aggressive reactions </a:t>
            </a:r>
          </a:p>
        </p:txBody>
      </p:sp>
      <p:sp>
        <p:nvSpPr>
          <p:cNvPr id="6" name="TextBox 5"/>
          <p:cNvSpPr txBox="1"/>
          <p:nvPr/>
        </p:nvSpPr>
        <p:spPr>
          <a:xfrm>
            <a:off x="9489625" y="715617"/>
            <a:ext cx="553998" cy="2928730"/>
          </a:xfrm>
          <a:prstGeom prst="rect">
            <a:avLst/>
          </a:prstGeom>
          <a:solidFill>
            <a:srgbClr val="C00000"/>
          </a:solidFill>
        </p:spPr>
        <p:txBody>
          <a:bodyPr vert="vert" wrap="square" rtlCol="0">
            <a:spAutoFit/>
          </a:bodyPr>
          <a:lstStyle/>
          <a:p>
            <a:pPr algn="ctr"/>
            <a:r>
              <a:rPr lang="en-US" sz="2400" dirty="0">
                <a:solidFill>
                  <a:schemeClr val="bg1"/>
                </a:solidFill>
              </a:rPr>
              <a:t>Diagnostic Stages</a:t>
            </a:r>
          </a:p>
        </p:txBody>
      </p:sp>
      <p:sp>
        <p:nvSpPr>
          <p:cNvPr id="7" name="TextBox 6"/>
          <p:cNvSpPr txBox="1"/>
          <p:nvPr/>
        </p:nvSpPr>
        <p:spPr>
          <a:xfrm>
            <a:off x="1524001" y="1742609"/>
            <a:ext cx="7438031" cy="923330"/>
          </a:xfrm>
          <a:prstGeom prst="rect">
            <a:avLst/>
          </a:prstGeom>
          <a:solidFill>
            <a:srgbClr val="44618A"/>
          </a:solidFill>
          <a:ln>
            <a:noFill/>
          </a:ln>
        </p:spPr>
        <p:txBody>
          <a:bodyPr wrap="square" rtlCol="0">
            <a:spAutoFit/>
          </a:bodyPr>
          <a:lstStyle/>
          <a:p>
            <a:r>
              <a:rPr lang="en-US" b="1" dirty="0">
                <a:solidFill>
                  <a:srgbClr val="95C64F"/>
                </a:solidFill>
              </a:rPr>
              <a:t>Stage 2: Timeline</a:t>
            </a:r>
            <a:endParaRPr lang="en-US" b="1" dirty="0">
              <a:solidFill>
                <a:schemeClr val="bg1"/>
              </a:solidFill>
            </a:endParaRPr>
          </a:p>
          <a:p>
            <a:r>
              <a:rPr lang="en-US" dirty="0">
                <a:solidFill>
                  <a:schemeClr val="bg1"/>
                </a:solidFill>
              </a:rPr>
              <a:t>Staff relationship skills to obtain and validate the student’s perception of the crisis </a:t>
            </a:r>
          </a:p>
        </p:txBody>
      </p:sp>
      <p:sp>
        <p:nvSpPr>
          <p:cNvPr id="8" name="TextBox 7"/>
          <p:cNvSpPr txBox="1"/>
          <p:nvPr/>
        </p:nvSpPr>
        <p:spPr>
          <a:xfrm>
            <a:off x="1524001" y="2761186"/>
            <a:ext cx="7438031" cy="923330"/>
          </a:xfrm>
          <a:prstGeom prst="rect">
            <a:avLst/>
          </a:prstGeom>
          <a:solidFill>
            <a:srgbClr val="44618A"/>
          </a:solidFill>
          <a:ln>
            <a:noFill/>
          </a:ln>
        </p:spPr>
        <p:txBody>
          <a:bodyPr wrap="square" rtlCol="0">
            <a:spAutoFit/>
          </a:bodyPr>
          <a:lstStyle/>
          <a:p>
            <a:r>
              <a:rPr lang="en-US" b="1" dirty="0">
                <a:solidFill>
                  <a:srgbClr val="95C64F"/>
                </a:solidFill>
              </a:rPr>
              <a:t>Stage 3: Central Issue</a:t>
            </a:r>
          </a:p>
          <a:p>
            <a:r>
              <a:rPr lang="en-US" dirty="0">
                <a:solidFill>
                  <a:schemeClr val="bg1"/>
                </a:solidFill>
              </a:rPr>
              <a:t>Staff diagnostic skills to determine if the crisis represents one of the six  LSCI patterns of self-defeating behavior</a:t>
            </a:r>
          </a:p>
        </p:txBody>
      </p:sp>
      <p:sp>
        <p:nvSpPr>
          <p:cNvPr id="9" name="TextBox 8"/>
          <p:cNvSpPr txBox="1"/>
          <p:nvPr/>
        </p:nvSpPr>
        <p:spPr>
          <a:xfrm>
            <a:off x="1524001" y="3821316"/>
            <a:ext cx="7438031" cy="923330"/>
          </a:xfrm>
          <a:prstGeom prst="rect">
            <a:avLst/>
          </a:prstGeom>
          <a:solidFill>
            <a:srgbClr val="44618A"/>
          </a:solidFill>
          <a:ln>
            <a:noFill/>
          </a:ln>
        </p:spPr>
        <p:txBody>
          <a:bodyPr wrap="square" rtlCol="0">
            <a:spAutoFit/>
          </a:bodyPr>
          <a:lstStyle/>
          <a:p>
            <a:r>
              <a:rPr lang="en-US" b="1" dirty="0">
                <a:solidFill>
                  <a:srgbClr val="95C64F"/>
                </a:solidFill>
              </a:rPr>
              <a:t>Stage 4: Insight</a:t>
            </a:r>
            <a:endParaRPr lang="en-US" b="1" dirty="0">
              <a:solidFill>
                <a:schemeClr val="bg1"/>
              </a:solidFill>
            </a:endParaRPr>
          </a:p>
          <a:p>
            <a:r>
              <a:rPr lang="en-US" dirty="0">
                <a:solidFill>
                  <a:schemeClr val="bg1"/>
                </a:solidFill>
              </a:rPr>
              <a:t>Staff clinical skills to pursue the student’s specific pattern of self-defeating behavior for personal insight and accountability</a:t>
            </a:r>
          </a:p>
        </p:txBody>
      </p:sp>
      <p:sp>
        <p:nvSpPr>
          <p:cNvPr id="11" name="TextBox 10"/>
          <p:cNvSpPr txBox="1"/>
          <p:nvPr/>
        </p:nvSpPr>
        <p:spPr>
          <a:xfrm>
            <a:off x="1524001" y="4883365"/>
            <a:ext cx="7438031" cy="923330"/>
          </a:xfrm>
          <a:prstGeom prst="rect">
            <a:avLst/>
          </a:prstGeom>
          <a:solidFill>
            <a:srgbClr val="44618A"/>
          </a:solidFill>
          <a:ln>
            <a:noFill/>
          </a:ln>
        </p:spPr>
        <p:txBody>
          <a:bodyPr wrap="square" rtlCol="0">
            <a:spAutoFit/>
          </a:bodyPr>
          <a:lstStyle/>
          <a:p>
            <a:r>
              <a:rPr lang="en-US" b="1" dirty="0">
                <a:solidFill>
                  <a:srgbClr val="95C64F"/>
                </a:solidFill>
              </a:rPr>
              <a:t>Stage 5: New Skills</a:t>
            </a:r>
          </a:p>
          <a:p>
            <a:r>
              <a:rPr lang="en-US" dirty="0">
                <a:solidFill>
                  <a:schemeClr val="bg1"/>
                </a:solidFill>
              </a:rPr>
              <a:t>Staff empowering skills to teach the student new social skills to overcome  his pattern of self-defeating behavior</a:t>
            </a:r>
          </a:p>
        </p:txBody>
      </p:sp>
      <p:sp>
        <p:nvSpPr>
          <p:cNvPr id="12" name="TextBox 11"/>
          <p:cNvSpPr txBox="1"/>
          <p:nvPr/>
        </p:nvSpPr>
        <p:spPr>
          <a:xfrm>
            <a:off x="1524001" y="5921418"/>
            <a:ext cx="7438031" cy="923330"/>
          </a:xfrm>
          <a:prstGeom prst="rect">
            <a:avLst/>
          </a:prstGeom>
          <a:solidFill>
            <a:srgbClr val="44618A"/>
          </a:solidFill>
          <a:ln>
            <a:noFill/>
          </a:ln>
        </p:spPr>
        <p:txBody>
          <a:bodyPr wrap="square" rtlCol="0">
            <a:spAutoFit/>
          </a:bodyPr>
          <a:lstStyle/>
          <a:p>
            <a:r>
              <a:rPr lang="en-US" b="1" dirty="0">
                <a:solidFill>
                  <a:srgbClr val="95C64F"/>
                </a:solidFill>
              </a:rPr>
              <a:t>Stage 6: Transfer of Training</a:t>
            </a:r>
          </a:p>
          <a:p>
            <a:r>
              <a:rPr lang="en-US" dirty="0">
                <a:solidFill>
                  <a:schemeClr val="bg1"/>
                </a:solidFill>
              </a:rPr>
              <a:t>Staff consultation and contracting skills to help the student re-enter the classroom and to reinforce and generalize new social skills</a:t>
            </a:r>
          </a:p>
        </p:txBody>
      </p:sp>
      <p:sp>
        <p:nvSpPr>
          <p:cNvPr id="13" name="TextBox 12"/>
          <p:cNvSpPr txBox="1"/>
          <p:nvPr/>
        </p:nvSpPr>
        <p:spPr>
          <a:xfrm>
            <a:off x="9469747" y="3856389"/>
            <a:ext cx="553998" cy="2922106"/>
          </a:xfrm>
          <a:prstGeom prst="rect">
            <a:avLst/>
          </a:prstGeom>
          <a:solidFill>
            <a:srgbClr val="44618A"/>
          </a:solidFill>
        </p:spPr>
        <p:txBody>
          <a:bodyPr vert="vert" wrap="square" rtlCol="0">
            <a:spAutoFit/>
          </a:bodyPr>
          <a:lstStyle/>
          <a:p>
            <a:pPr algn="ctr"/>
            <a:r>
              <a:rPr lang="en-US" sz="2400" dirty="0">
                <a:solidFill>
                  <a:schemeClr val="bg1"/>
                </a:solidFill>
              </a:rPr>
              <a:t>Reclaiming  Stages</a:t>
            </a:r>
          </a:p>
        </p:txBody>
      </p:sp>
    </p:spTree>
    <p:extLst>
      <p:ext uri="{BB962C8B-B14F-4D97-AF65-F5344CB8AC3E}">
        <p14:creationId xmlns:p14="http://schemas.microsoft.com/office/powerpoint/2010/main" val="658279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3592" y="417270"/>
            <a:ext cx="9444682" cy="1908215"/>
          </a:xfrm>
          <a:prstGeom prst="rect">
            <a:avLst/>
          </a:prstGeom>
          <a:blipFill>
            <a:blip r:embed="rId2"/>
            <a:tile tx="0" ty="0" sx="100000" sy="100000" flip="none" algn="tl"/>
          </a:blipFill>
        </p:spPr>
        <p:txBody>
          <a:bodyPr wrap="square" rtlCol="0">
            <a:spAutoFit/>
          </a:bodyPr>
          <a:lstStyle/>
          <a:p>
            <a:pPr algn="ctr"/>
            <a:r>
              <a:rPr lang="en-US" dirty="0" smtClean="0"/>
              <a:t>  </a:t>
            </a:r>
            <a:r>
              <a:rPr lang="en-US" sz="3600" dirty="0" smtClean="0"/>
              <a:t>1   DRAIN OFF     </a:t>
            </a:r>
          </a:p>
          <a:p>
            <a:pPr algn="ctr"/>
            <a:endParaRPr lang="en-US" dirty="0" smtClean="0"/>
          </a:p>
          <a:p>
            <a:pPr algn="ctr"/>
            <a:r>
              <a:rPr lang="en-US" dirty="0" smtClean="0"/>
              <a:t>	       </a:t>
            </a:r>
            <a:r>
              <a:rPr lang="en-US" sz="3200" dirty="0" smtClean="0"/>
              <a:t>Drain off the student’s intense emotions by            		     </a:t>
            </a:r>
            <a:r>
              <a:rPr lang="en-US" sz="3200" b="1" dirty="0" smtClean="0"/>
              <a:t>acknowledging the feelings</a:t>
            </a:r>
            <a:endParaRPr lang="en-US" sz="3200" b="1" dirty="0"/>
          </a:p>
        </p:txBody>
      </p:sp>
      <p:sp>
        <p:nvSpPr>
          <p:cNvPr id="3" name="TextBox 2"/>
          <p:cNvSpPr txBox="1"/>
          <p:nvPr/>
        </p:nvSpPr>
        <p:spPr>
          <a:xfrm>
            <a:off x="1263592" y="2848708"/>
            <a:ext cx="9444683" cy="1631216"/>
          </a:xfrm>
          <a:prstGeom prst="rect">
            <a:avLst/>
          </a:prstGeom>
          <a:blipFill>
            <a:blip r:embed="rId2"/>
            <a:tile tx="0" ty="0" sx="100000" sy="100000" flip="none" algn="tl"/>
          </a:blipFill>
        </p:spPr>
        <p:txBody>
          <a:bodyPr wrap="square" rtlCol="0">
            <a:spAutoFit/>
          </a:bodyPr>
          <a:lstStyle/>
          <a:p>
            <a:pPr algn="ctr"/>
            <a:r>
              <a:rPr lang="en-US" dirty="0" smtClean="0"/>
              <a:t> </a:t>
            </a:r>
            <a:r>
              <a:rPr lang="en-US" sz="3600" dirty="0" smtClean="0"/>
              <a:t>2  TIMELINE</a:t>
            </a:r>
          </a:p>
          <a:p>
            <a:pPr algn="ctr"/>
            <a:r>
              <a:rPr lang="en-US" sz="3200" dirty="0" smtClean="0"/>
              <a:t>           </a:t>
            </a:r>
            <a:r>
              <a:rPr lang="en-US" sz="3200" b="1" dirty="0" smtClean="0"/>
              <a:t>Use affirming </a:t>
            </a:r>
            <a:r>
              <a:rPr lang="en-US" sz="3200" dirty="0" smtClean="0"/>
              <a:t>and listening skills to discover the 			student’s point of view</a:t>
            </a:r>
            <a:endParaRPr lang="en-US" sz="3200" dirty="0"/>
          </a:p>
        </p:txBody>
      </p:sp>
      <p:sp>
        <p:nvSpPr>
          <p:cNvPr id="4" name="TextBox 3"/>
          <p:cNvSpPr txBox="1"/>
          <p:nvPr/>
        </p:nvSpPr>
        <p:spPr>
          <a:xfrm>
            <a:off x="1263593" y="4941277"/>
            <a:ext cx="9444682" cy="1631216"/>
          </a:xfrm>
          <a:prstGeom prst="rect">
            <a:avLst/>
          </a:prstGeom>
          <a:blipFill>
            <a:blip r:embed="rId2"/>
            <a:tile tx="0" ty="0" sx="100000" sy="100000" flip="none" algn="tl"/>
          </a:blipFill>
        </p:spPr>
        <p:txBody>
          <a:bodyPr wrap="square" rtlCol="0">
            <a:spAutoFit/>
          </a:bodyPr>
          <a:lstStyle/>
          <a:p>
            <a:r>
              <a:rPr lang="en-US" dirty="0" smtClean="0"/>
              <a:t>		                            </a:t>
            </a:r>
            <a:r>
              <a:rPr lang="en-US" sz="3600" dirty="0" smtClean="0"/>
              <a:t>3  CENTRAL ISSUE</a:t>
            </a:r>
          </a:p>
          <a:p>
            <a:r>
              <a:rPr lang="en-US" sz="3200" dirty="0" smtClean="0"/>
              <a:t>	          Identify the student’s vital interest and 		                    </a:t>
            </a:r>
            <a:r>
              <a:rPr lang="en-US" sz="3200" b="1" dirty="0" smtClean="0"/>
              <a:t>give them their choices</a:t>
            </a:r>
            <a:endParaRPr lang="en-US" sz="3200" b="1" dirty="0"/>
          </a:p>
        </p:txBody>
      </p:sp>
    </p:spTree>
    <p:extLst>
      <p:ext uri="{BB962C8B-B14F-4D97-AF65-F5344CB8AC3E}">
        <p14:creationId xmlns:p14="http://schemas.microsoft.com/office/powerpoint/2010/main" val="491664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0" y="1"/>
            <a:ext cx="9144000" cy="2413000"/>
          </a:xfrm>
        </p:spPr>
        <p:txBody>
          <a:bodyPr>
            <a:normAutofit fontScale="90000"/>
          </a:bodyPr>
          <a:lstStyle/>
          <a:p>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dirty="0" smtClean="0"/>
              <a:t>Self </a:t>
            </a:r>
            <a:r>
              <a:rPr lang="en-US" dirty="0"/>
              <a:t>D</a:t>
            </a:r>
            <a:r>
              <a:rPr lang="en-US" dirty="0" smtClean="0"/>
              <a:t>efeating </a:t>
            </a:r>
            <a:r>
              <a:rPr lang="en-US" dirty="0"/>
              <a:t> </a:t>
            </a:r>
            <a:r>
              <a:rPr lang="en-US" dirty="0" smtClean="0"/>
              <a:t>     vs.        Bad Behavior</a:t>
            </a:r>
            <a:br>
              <a:rPr lang="en-US" dirty="0" smtClean="0"/>
            </a:br>
            <a:r>
              <a:rPr lang="en-US" dirty="0" smtClean="0"/>
              <a:t/>
            </a:r>
            <a:br>
              <a:rPr lang="en-US" dirty="0" smtClean="0"/>
            </a:br>
            <a:r>
              <a:rPr lang="en-US" sz="2700" dirty="0" smtClean="0"/>
              <a:t>Cooperative Problem Solving			Discipline approach</a:t>
            </a:r>
            <a:endParaRPr lang="en-US" sz="2700" u="sng" dirty="0"/>
          </a:p>
        </p:txBody>
      </p:sp>
      <p:sp>
        <p:nvSpPr>
          <p:cNvPr id="5" name="TextBox 4"/>
          <p:cNvSpPr txBox="1"/>
          <p:nvPr/>
        </p:nvSpPr>
        <p:spPr>
          <a:xfrm>
            <a:off x="2648857" y="471712"/>
            <a:ext cx="7257143" cy="707886"/>
          </a:xfrm>
          <a:prstGeom prst="rect">
            <a:avLst/>
          </a:prstGeom>
          <a:noFill/>
        </p:spPr>
        <p:txBody>
          <a:bodyPr wrap="square" rtlCol="0">
            <a:spAutoFit/>
          </a:bodyPr>
          <a:lstStyle/>
          <a:p>
            <a:r>
              <a:rPr lang="en-US" sz="4000" dirty="0"/>
              <a:t>       </a:t>
            </a:r>
            <a:r>
              <a:rPr lang="en-US" sz="4000" u="sng" dirty="0"/>
              <a:t>The Power Of Language</a:t>
            </a:r>
          </a:p>
        </p:txBody>
      </p:sp>
    </p:spTree>
    <p:extLst>
      <p:ext uri="{BB962C8B-B14F-4D97-AF65-F5344CB8AC3E}">
        <p14:creationId xmlns:p14="http://schemas.microsoft.com/office/powerpoint/2010/main" val="738300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369278"/>
            <a:ext cx="11764109" cy="5293757"/>
          </a:xfrm>
          <a:prstGeom prst="rect">
            <a:avLst/>
          </a:prstGeom>
          <a:noFill/>
        </p:spPr>
        <p:txBody>
          <a:bodyPr wrap="square" rtlCol="0">
            <a:spAutoFit/>
          </a:bodyPr>
          <a:lstStyle/>
          <a:p>
            <a:pPr lvl="6"/>
            <a:r>
              <a:rPr lang="en-US" sz="3200" dirty="0" smtClean="0"/>
              <a:t>                     THE “SCRIPT”</a:t>
            </a:r>
          </a:p>
          <a:p>
            <a:pPr lvl="6" algn="ctr"/>
            <a:endParaRPr lang="en-US" sz="3200" dirty="0"/>
          </a:p>
          <a:p>
            <a:pPr marL="3200400" lvl="6" indent="-457200">
              <a:buFont typeface="Arial" charset="0"/>
              <a:buChar char="•"/>
            </a:pPr>
            <a:r>
              <a:rPr lang="en-US" sz="3200" dirty="0" smtClean="0"/>
              <a:t>Acknowledge the feelings: Make 2-3 validating statements</a:t>
            </a:r>
          </a:p>
          <a:p>
            <a:endParaRPr lang="en-US" sz="3200" dirty="0"/>
          </a:p>
          <a:p>
            <a:pPr marL="3028950" lvl="6" indent="-285750">
              <a:buFont typeface="Arial" charset="0"/>
              <a:buChar char="•"/>
            </a:pPr>
            <a:r>
              <a:rPr lang="en-US" sz="3200" dirty="0" smtClean="0"/>
              <a:t>Affirm : Make 2-3 affirming statements</a:t>
            </a:r>
          </a:p>
          <a:p>
            <a:endParaRPr lang="en-US" sz="3200" dirty="0"/>
          </a:p>
          <a:p>
            <a:pPr marL="3028950" lvl="6" indent="-285750">
              <a:buFont typeface="Arial" charset="0"/>
              <a:buChar char="•"/>
            </a:pPr>
            <a:r>
              <a:rPr lang="en-US" sz="3200" dirty="0" smtClean="0"/>
              <a:t>Get the child’s perspective and restate</a:t>
            </a:r>
          </a:p>
          <a:p>
            <a:pPr marL="3028950" lvl="6" indent="-285750">
              <a:buFont typeface="Arial" charset="0"/>
              <a:buChar char="•"/>
            </a:pPr>
            <a:endParaRPr lang="en-US" sz="3200" dirty="0"/>
          </a:p>
          <a:p>
            <a:pPr marL="3028950" lvl="6" indent="-285750">
              <a:buFont typeface="Arial" charset="0"/>
              <a:buChar char="•"/>
            </a:pPr>
            <a:r>
              <a:rPr lang="en-US" sz="3200" dirty="0" smtClean="0"/>
              <a:t>Set limits and give choices as needed</a:t>
            </a:r>
            <a:endParaRPr lang="en-US" sz="3200" dirty="0"/>
          </a:p>
          <a:p>
            <a:endParaRPr lang="en-US" dirty="0"/>
          </a:p>
        </p:txBody>
      </p:sp>
    </p:spTree>
    <p:extLst>
      <p:ext uri="{BB962C8B-B14F-4D97-AF65-F5344CB8AC3E}">
        <p14:creationId xmlns:p14="http://schemas.microsoft.com/office/powerpoint/2010/main" val="183007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2362" y="988142"/>
            <a:ext cx="184731" cy="369332"/>
          </a:xfrm>
          <a:prstGeom prst="rect">
            <a:avLst/>
          </a:prstGeom>
          <a:noFill/>
        </p:spPr>
        <p:txBody>
          <a:bodyPr wrap="none" rtlCol="0">
            <a:spAutoFit/>
          </a:bodyPr>
          <a:lstStyle/>
          <a:p>
            <a:endParaRPr lang="en-US" dirty="0"/>
          </a:p>
        </p:txBody>
      </p:sp>
      <p:sp>
        <p:nvSpPr>
          <p:cNvPr id="3" name="Title 2"/>
          <p:cNvSpPr>
            <a:spLocks noGrp="1"/>
          </p:cNvSpPr>
          <p:nvPr>
            <p:ph type="ctrTitle"/>
          </p:nvPr>
        </p:nvSpPr>
        <p:spPr/>
        <p:txBody>
          <a:bodyPr/>
          <a:lstStyle/>
          <a:p>
            <a:r>
              <a:rPr lang="en-US" dirty="0" smtClean="0"/>
              <a:t>CHILDREN WHO ARE HEARD LISTEN</a:t>
            </a:r>
            <a:endParaRPr lang="en-US" dirty="0"/>
          </a:p>
        </p:txBody>
      </p:sp>
      <p:sp>
        <p:nvSpPr>
          <p:cNvPr id="4" name="Subtitle 3"/>
          <p:cNvSpPr>
            <a:spLocks noGrp="1"/>
          </p:cNvSpPr>
          <p:nvPr>
            <p:ph type="subTitle" idx="1"/>
          </p:nvPr>
        </p:nvSpPr>
        <p:spPr/>
        <p:txBody>
          <a:bodyPr/>
          <a:lstStyle/>
          <a:p>
            <a:r>
              <a:rPr lang="en-US" dirty="0" smtClean="0"/>
              <a:t>Kids want to tell their story</a:t>
            </a:r>
          </a:p>
          <a:p>
            <a:endParaRPr lang="en-US" dirty="0" smtClean="0"/>
          </a:p>
        </p:txBody>
      </p:sp>
    </p:spTree>
    <p:extLst>
      <p:ext uri="{BB962C8B-B14F-4D97-AF65-F5344CB8AC3E}">
        <p14:creationId xmlns:p14="http://schemas.microsoft.com/office/powerpoint/2010/main" val="46241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188" y="988143"/>
            <a:ext cx="8111612" cy="429495"/>
          </a:xfrm>
        </p:spPr>
        <p:txBody>
          <a:bodyPr>
            <a:noAutofit/>
          </a:bodyPr>
          <a:lstStyle/>
          <a:p>
            <a:r>
              <a:rPr lang="en-US" sz="2400" dirty="0"/>
              <a:t>WHEN DEALING WITH IN AN EMOTIONALLY CHARGED EVENT</a:t>
            </a:r>
          </a:p>
        </p:txBody>
      </p:sp>
      <p:sp>
        <p:nvSpPr>
          <p:cNvPr id="3" name="Content Placeholder 2"/>
          <p:cNvSpPr>
            <a:spLocks noGrp="1"/>
          </p:cNvSpPr>
          <p:nvPr>
            <p:ph idx="1"/>
          </p:nvPr>
        </p:nvSpPr>
        <p:spPr>
          <a:xfrm>
            <a:off x="1907458" y="2536723"/>
            <a:ext cx="8303342" cy="3589440"/>
          </a:xfrm>
        </p:spPr>
        <p:txBody>
          <a:bodyPr>
            <a:normAutofit/>
          </a:bodyPr>
          <a:lstStyle/>
          <a:p>
            <a:r>
              <a:rPr lang="en-US" b="1" u="sng" dirty="0"/>
              <a:t>YOU MUST DEAL WITH THE </a:t>
            </a:r>
            <a:r>
              <a:rPr lang="en-US" b="1" u="sng" dirty="0" smtClean="0"/>
              <a:t>FEELINGS FIRST</a:t>
            </a:r>
          </a:p>
          <a:p>
            <a:endParaRPr lang="en-US" dirty="0"/>
          </a:p>
          <a:p>
            <a:r>
              <a:rPr lang="en-US" dirty="0"/>
              <a:t>BEFORE YOU CAN DEAL WITH THE BEHAVIOR</a:t>
            </a:r>
          </a:p>
          <a:p>
            <a:endParaRPr lang="en-US" dirty="0"/>
          </a:p>
          <a:p>
            <a:r>
              <a:rPr lang="en-US" dirty="0"/>
              <a:t>FEELINGS , THOUGHTS , BEHAVIOR</a:t>
            </a:r>
          </a:p>
        </p:txBody>
      </p:sp>
    </p:spTree>
    <p:extLst>
      <p:ext uri="{BB962C8B-B14F-4D97-AF65-F5344CB8AC3E}">
        <p14:creationId xmlns:p14="http://schemas.microsoft.com/office/powerpoint/2010/main" val="521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Relationships</a:t>
            </a:r>
            <a:endParaRPr lang="en-US" dirty="0"/>
          </a:p>
        </p:txBody>
      </p:sp>
      <p:sp>
        <p:nvSpPr>
          <p:cNvPr id="3" name="Content Placeholder 2"/>
          <p:cNvSpPr>
            <a:spLocks noGrp="1"/>
          </p:cNvSpPr>
          <p:nvPr>
            <p:ph idx="1"/>
          </p:nvPr>
        </p:nvSpPr>
        <p:spPr/>
        <p:txBody>
          <a:bodyPr/>
          <a:lstStyle/>
          <a:p>
            <a:r>
              <a:rPr lang="en-US" dirty="0" smtClean="0"/>
              <a:t>The Effectiveness Of An Intervention </a:t>
            </a:r>
            <a:r>
              <a:rPr lang="en-US" dirty="0"/>
              <a:t>O</a:t>
            </a:r>
            <a:r>
              <a:rPr lang="en-US" dirty="0" smtClean="0"/>
              <a:t>ften Hinges </a:t>
            </a:r>
            <a:r>
              <a:rPr lang="en-US" dirty="0"/>
              <a:t>O</a:t>
            </a:r>
            <a:r>
              <a:rPr lang="en-US" dirty="0" smtClean="0"/>
              <a:t>n </a:t>
            </a:r>
            <a:r>
              <a:rPr lang="en-US" dirty="0"/>
              <a:t>T</a:t>
            </a:r>
            <a:r>
              <a:rPr lang="en-US" dirty="0" smtClean="0"/>
              <a:t>he </a:t>
            </a:r>
            <a:r>
              <a:rPr lang="en-US" dirty="0"/>
              <a:t>Q</a:t>
            </a:r>
            <a:r>
              <a:rPr lang="en-US" dirty="0" smtClean="0"/>
              <a:t>uality </a:t>
            </a:r>
            <a:r>
              <a:rPr lang="en-US" dirty="0"/>
              <a:t>O</a:t>
            </a:r>
            <a:r>
              <a:rPr lang="en-US" dirty="0" smtClean="0"/>
              <a:t>f </a:t>
            </a:r>
            <a:r>
              <a:rPr lang="en-US" dirty="0"/>
              <a:t>T</a:t>
            </a:r>
            <a:r>
              <a:rPr lang="en-US" dirty="0" smtClean="0"/>
              <a:t>he Relationship With The </a:t>
            </a:r>
            <a:r>
              <a:rPr lang="en-US" dirty="0"/>
              <a:t>H</a:t>
            </a:r>
            <a:r>
              <a:rPr lang="en-US" dirty="0" smtClean="0"/>
              <a:t>elping Adult</a:t>
            </a:r>
          </a:p>
          <a:p>
            <a:endParaRPr lang="en-US" dirty="0"/>
          </a:p>
          <a:p>
            <a:r>
              <a:rPr lang="en-US" dirty="0" smtClean="0"/>
              <a:t>Well </a:t>
            </a:r>
            <a:r>
              <a:rPr lang="en-US" dirty="0"/>
              <a:t>D</a:t>
            </a:r>
            <a:r>
              <a:rPr lang="en-US" dirty="0" smtClean="0"/>
              <a:t>esigned and Informed Behavior Support Plans Often </a:t>
            </a:r>
            <a:r>
              <a:rPr lang="en-US" dirty="0"/>
              <a:t>F</a:t>
            </a:r>
            <a:r>
              <a:rPr lang="en-US" dirty="0" smtClean="0"/>
              <a:t>ail Because The Helping Adult Fails </a:t>
            </a:r>
            <a:r>
              <a:rPr lang="en-US" dirty="0"/>
              <a:t>T</a:t>
            </a:r>
            <a:r>
              <a:rPr lang="en-US" dirty="0" smtClean="0"/>
              <a:t>o </a:t>
            </a:r>
            <a:r>
              <a:rPr lang="en-US" dirty="0"/>
              <a:t>E</a:t>
            </a:r>
            <a:r>
              <a:rPr lang="en-US" dirty="0" smtClean="0"/>
              <a:t>stablish  A Positive Helping  Relationship With the Child </a:t>
            </a:r>
          </a:p>
          <a:p>
            <a:endParaRPr lang="en-US" dirty="0"/>
          </a:p>
          <a:p>
            <a:r>
              <a:rPr lang="en-US" dirty="0" smtClean="0"/>
              <a:t>Sometimes  A Poorly Designed </a:t>
            </a:r>
            <a:r>
              <a:rPr lang="en-US" dirty="0"/>
              <a:t>O</a:t>
            </a:r>
            <a:r>
              <a:rPr lang="en-US" dirty="0" smtClean="0"/>
              <a:t>r Marginal Plan Is Successful Because Of The Quality Of The Relationship</a:t>
            </a:r>
            <a:endParaRPr lang="en-US" dirty="0"/>
          </a:p>
        </p:txBody>
      </p:sp>
    </p:spTree>
    <p:extLst>
      <p:ext uri="{BB962C8B-B14F-4D97-AF65-F5344CB8AC3E}">
        <p14:creationId xmlns:p14="http://schemas.microsoft.com/office/powerpoint/2010/main" val="152627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LSCI%20Logo"/>
          <p:cNvPicPr>
            <a:picLocks noChangeAspect="1" noChangeArrowheads="1"/>
          </p:cNvPicPr>
          <p:nvPr/>
        </p:nvPicPr>
        <p:blipFill>
          <a:blip r:embed="rId6" cstate="print"/>
          <a:srcRect/>
          <a:stretch>
            <a:fillRect/>
          </a:stretch>
        </p:blipFill>
        <p:spPr bwMode="auto">
          <a:xfrm>
            <a:off x="1723728" y="124277"/>
            <a:ext cx="1301664" cy="1221198"/>
          </a:xfrm>
          <a:prstGeom prst="rect">
            <a:avLst/>
          </a:prstGeom>
          <a:solidFill>
            <a:srgbClr val="3366FF"/>
          </a:solidFill>
          <a:effectLst>
            <a:outerShdw dist="161645" dir="18900000" algn="ctr" rotWithShape="0">
              <a:srgbClr val="808080"/>
            </a:outerShdw>
          </a:effectLst>
        </p:spPr>
      </p:pic>
      <p:pic>
        <p:nvPicPr>
          <p:cNvPr id="6" name="uss_montana.wmv">
            <a:hlinkClick r:id="" action="ppaction://media"/>
          </p:cNvPr>
          <p:cNvPicPr>
            <a:picLocks noRot="1" noChangeAspect="1"/>
          </p:cNvPicPr>
          <p:nvPr>
            <a:videoFile r:link="rId2"/>
            <p:custDataLst>
              <p:tags r:id="rId3"/>
            </p:custDataLst>
            <p:extLst>
              <p:ext uri="{DAA4B4D4-6D71-4841-9C94-3DE7FCFB9230}">
                <p14:media xmlns:p14="http://schemas.microsoft.com/office/powerpoint/2010/main" r:link="rId1"/>
              </p:ext>
            </p:extLst>
          </p:nvPr>
        </p:nvPicPr>
        <p:blipFill>
          <a:blip r:embed="rId7" cstate="print"/>
          <a:stretch>
            <a:fillRect/>
          </a:stretch>
        </p:blipFill>
        <p:spPr>
          <a:xfrm>
            <a:off x="1081507" y="-940526"/>
            <a:ext cx="10058398" cy="8046719"/>
          </a:xfrm>
          <a:prstGeom prst="rect">
            <a:avLst/>
          </a:prstGeom>
        </p:spPr>
      </p:pic>
      <p:sp>
        <p:nvSpPr>
          <p:cNvPr id="4" name="Text Box 5"/>
          <p:cNvSpPr txBox="1">
            <a:spLocks noChangeArrowheads="1"/>
          </p:cNvSpPr>
          <p:nvPr/>
        </p:nvSpPr>
        <p:spPr bwMode="auto">
          <a:xfrm>
            <a:off x="2585381" y="5459449"/>
            <a:ext cx="7050651" cy="892552"/>
          </a:xfrm>
          <a:prstGeom prst="rect">
            <a:avLst/>
          </a:prstGeom>
          <a:noFill/>
          <a:ln w="9525">
            <a:noFill/>
            <a:miter lim="800000"/>
            <a:headEnd/>
            <a:tailEnd/>
          </a:ln>
        </p:spPr>
        <p:txBody>
          <a:bodyPr wrap="square">
            <a:spAutoFit/>
          </a:bodyPr>
          <a:lstStyle/>
          <a:p>
            <a:pPr algn="ctr">
              <a:spcBef>
                <a:spcPct val="50000"/>
              </a:spcBef>
            </a:pPr>
            <a:r>
              <a:rPr lang="en-US" sz="2000" dirty="0">
                <a:solidFill>
                  <a:prstClr val="white"/>
                </a:solidFill>
              </a:rPr>
              <a:t>Click Below for:</a:t>
            </a:r>
            <a:r>
              <a:rPr lang="en-US" sz="3200" dirty="0">
                <a:solidFill>
                  <a:prstClr val="white"/>
                </a:solidFill>
              </a:rPr>
              <a:t/>
            </a:r>
            <a:br>
              <a:rPr lang="en-US" sz="3200" dirty="0">
                <a:solidFill>
                  <a:prstClr val="white"/>
                </a:solidFill>
              </a:rPr>
            </a:br>
            <a:r>
              <a:rPr lang="en-US" sz="3200" dirty="0">
                <a:solidFill>
                  <a:prstClr val="white"/>
                </a:solidFill>
                <a:hlinkClick r:id="rId8" action="ppaction://hlinkfile"/>
              </a:rPr>
              <a:t>The Lighthouse and the Battleship</a:t>
            </a:r>
            <a:endParaRPr lang="en-US" sz="3200" dirty="0">
              <a:solidFill>
                <a:prstClr val="white"/>
              </a:solidFill>
            </a:endParaRPr>
          </a:p>
        </p:txBody>
      </p:sp>
    </p:spTree>
    <p:extLst>
      <p:ext uri="{BB962C8B-B14F-4D97-AF65-F5344CB8AC3E}">
        <p14:creationId xmlns:p14="http://schemas.microsoft.com/office/powerpoint/2010/main" val="20933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p:cNvPicPr>
            <a:picLocks noChangeAspect="1" noChangeArrowheads="1"/>
          </p:cNvPicPr>
          <p:nvPr/>
        </p:nvPicPr>
        <p:blipFill>
          <a:blip r:embed="rId3" cstate="print"/>
          <a:srcRect/>
          <a:stretch>
            <a:fillRect/>
          </a:stretch>
        </p:blipFill>
        <p:spPr bwMode="auto">
          <a:xfrm>
            <a:off x="1984513" y="2799522"/>
            <a:ext cx="3937000" cy="3276600"/>
          </a:xfrm>
          <a:prstGeom prst="rect">
            <a:avLst/>
          </a:prstGeom>
          <a:noFill/>
          <a:ln w="9525">
            <a:noFill/>
            <a:miter lim="800000"/>
            <a:headEnd/>
            <a:tailEnd/>
          </a:ln>
        </p:spPr>
      </p:pic>
      <p:sp>
        <p:nvSpPr>
          <p:cNvPr id="2053" name="Text Box 5"/>
          <p:cNvSpPr txBox="1">
            <a:spLocks noChangeArrowheads="1"/>
          </p:cNvSpPr>
          <p:nvPr/>
        </p:nvSpPr>
        <p:spPr bwMode="auto">
          <a:xfrm>
            <a:off x="2954740" y="2068180"/>
            <a:ext cx="7050651" cy="584775"/>
          </a:xfrm>
          <a:prstGeom prst="rect">
            <a:avLst/>
          </a:prstGeom>
          <a:noFill/>
          <a:ln w="9525">
            <a:noFill/>
            <a:miter lim="800000"/>
            <a:headEnd/>
            <a:tailEnd/>
          </a:ln>
        </p:spPr>
        <p:txBody>
          <a:bodyPr wrap="square">
            <a:spAutoFit/>
          </a:bodyPr>
          <a:lstStyle/>
          <a:p>
            <a:pPr>
              <a:spcBef>
                <a:spcPct val="50000"/>
              </a:spcBef>
            </a:pPr>
            <a:r>
              <a:rPr lang="en-US" sz="3200" dirty="0">
                <a:solidFill>
                  <a:prstClr val="white"/>
                </a:solidFill>
              </a:rPr>
              <a:t>Staff- Child Relationship </a:t>
            </a:r>
            <a:r>
              <a:rPr lang="en-US" sz="3200" dirty="0">
                <a:solidFill>
                  <a:srgbClr val="95C64F"/>
                </a:solidFill>
              </a:rPr>
              <a:t>Improved</a:t>
            </a:r>
          </a:p>
        </p:txBody>
      </p:sp>
      <p:sp>
        <p:nvSpPr>
          <p:cNvPr id="2054" name="Text Box 6"/>
          <p:cNvSpPr txBox="1">
            <a:spLocks noChangeArrowheads="1"/>
          </p:cNvSpPr>
          <p:nvPr/>
        </p:nvSpPr>
        <p:spPr bwMode="auto">
          <a:xfrm>
            <a:off x="6082748" y="3773553"/>
            <a:ext cx="4585252" cy="1077218"/>
          </a:xfrm>
          <a:prstGeom prst="rect">
            <a:avLst/>
          </a:prstGeom>
          <a:noFill/>
          <a:ln w="9525">
            <a:noFill/>
            <a:miter lim="800000"/>
            <a:headEnd/>
            <a:tailEnd/>
          </a:ln>
        </p:spPr>
        <p:txBody>
          <a:bodyPr wrap="square">
            <a:spAutoFit/>
          </a:bodyPr>
          <a:lstStyle/>
          <a:p>
            <a:pPr algn="ctr">
              <a:spcBef>
                <a:spcPct val="50000"/>
              </a:spcBef>
            </a:pPr>
            <a:r>
              <a:rPr lang="en-US" sz="3200" dirty="0">
                <a:solidFill>
                  <a:prstClr val="white"/>
                </a:solidFill>
              </a:rPr>
              <a:t>Staff- Child Relationship </a:t>
            </a:r>
            <a:r>
              <a:rPr lang="en-US" sz="3200" dirty="0">
                <a:solidFill>
                  <a:srgbClr val="95C64F"/>
                </a:solidFill>
              </a:rPr>
              <a:t>Unchanged</a:t>
            </a:r>
          </a:p>
        </p:txBody>
      </p:sp>
      <p:sp>
        <p:nvSpPr>
          <p:cNvPr id="2055" name="Text Box 7"/>
          <p:cNvSpPr txBox="1">
            <a:spLocks noChangeArrowheads="1"/>
          </p:cNvSpPr>
          <p:nvPr/>
        </p:nvSpPr>
        <p:spPr bwMode="auto">
          <a:xfrm>
            <a:off x="3134140" y="6214577"/>
            <a:ext cx="7361583" cy="584775"/>
          </a:xfrm>
          <a:prstGeom prst="rect">
            <a:avLst/>
          </a:prstGeom>
          <a:noFill/>
          <a:ln w="9525">
            <a:noFill/>
            <a:miter lim="800000"/>
            <a:headEnd/>
            <a:tailEnd/>
          </a:ln>
        </p:spPr>
        <p:txBody>
          <a:bodyPr wrap="square">
            <a:spAutoFit/>
          </a:bodyPr>
          <a:lstStyle/>
          <a:p>
            <a:pPr>
              <a:spcBef>
                <a:spcPct val="50000"/>
              </a:spcBef>
            </a:pPr>
            <a:r>
              <a:rPr lang="en-US" sz="3200" dirty="0">
                <a:solidFill>
                  <a:prstClr val="white"/>
                </a:solidFill>
              </a:rPr>
              <a:t>Staff- Child Relationship </a:t>
            </a:r>
            <a:r>
              <a:rPr lang="en-US" sz="3200" dirty="0">
                <a:solidFill>
                  <a:srgbClr val="95C64F"/>
                </a:solidFill>
              </a:rPr>
              <a:t>Damaged</a:t>
            </a:r>
          </a:p>
        </p:txBody>
      </p:sp>
      <p:sp>
        <p:nvSpPr>
          <p:cNvPr id="7" name="Rectangle 2"/>
          <p:cNvSpPr txBox="1">
            <a:spLocks noChangeArrowheads="1"/>
          </p:cNvSpPr>
          <p:nvPr/>
        </p:nvSpPr>
        <p:spPr>
          <a:xfrm>
            <a:off x="1524000" y="212036"/>
            <a:ext cx="9144000" cy="1288773"/>
          </a:xfrm>
          <a:prstGeom prst="rect">
            <a:avLst/>
          </a:prstGeom>
          <a:solidFill>
            <a:srgbClr val="44618A"/>
          </a:solidFill>
          <a:ln>
            <a:solidFill>
              <a:srgbClr val="95C64F"/>
            </a:solidFill>
          </a:ln>
        </p:spPr>
        <p:txBody>
          <a:bodyPr>
            <a:noAutofit/>
          </a:bodyPr>
          <a:lstStyle/>
          <a:p>
            <a:pPr algn="ctr">
              <a:spcBef>
                <a:spcPct val="0"/>
              </a:spcBef>
              <a:defRPr/>
            </a:pPr>
            <a:r>
              <a:rPr lang="en-US" sz="4400" dirty="0">
                <a:solidFill>
                  <a:prstClr val="white"/>
                </a:solidFill>
                <a:effectLst>
                  <a:outerShdw blurRad="50800" dist="38100" dir="5400000" algn="t" rotWithShape="0">
                    <a:prstClr val="black">
                      <a:alpha val="40000"/>
                    </a:prstClr>
                  </a:outerShdw>
                </a:effectLst>
                <a:cs typeface="Calibri" pitchFamily="34" charset="0"/>
              </a:rPr>
              <a:t>Life Space Crisis Intervention</a:t>
            </a:r>
            <a:br>
              <a:rPr lang="en-US" sz="4400" dirty="0">
                <a:solidFill>
                  <a:prstClr val="white"/>
                </a:solidFill>
                <a:effectLst>
                  <a:outerShdw blurRad="50800" dist="38100" dir="5400000" algn="t" rotWithShape="0">
                    <a:prstClr val="black">
                      <a:alpha val="40000"/>
                    </a:prstClr>
                  </a:outerShdw>
                </a:effectLst>
                <a:cs typeface="Calibri" pitchFamily="34" charset="0"/>
              </a:rPr>
            </a:br>
            <a:r>
              <a:rPr lang="en-US" sz="4400" i="1" dirty="0">
                <a:solidFill>
                  <a:srgbClr val="95C64F"/>
                </a:solidFill>
                <a:effectLst>
                  <a:outerShdw blurRad="50800" dist="38100" dir="5400000" algn="t" rotWithShape="0">
                    <a:prstClr val="black">
                      <a:alpha val="40000"/>
                    </a:prstClr>
                  </a:outerShdw>
                </a:effectLst>
                <a:cs typeface="Calibri" pitchFamily="34" charset="0"/>
              </a:rPr>
              <a:t>Three Possible Outcomes of a Crisis</a:t>
            </a:r>
          </a:p>
        </p:txBody>
      </p:sp>
    </p:spTree>
    <p:extLst>
      <p:ext uri="{BB962C8B-B14F-4D97-AF65-F5344CB8AC3E}">
        <p14:creationId xmlns:p14="http://schemas.microsoft.com/office/powerpoint/2010/main" val="1166780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7889875" y="5943600"/>
            <a:ext cx="381000" cy="4572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74755" name="Picture 6"/>
          <p:cNvPicPr>
            <a:picLocks noChangeAspect="1" noChangeArrowheads="1"/>
          </p:cNvPicPr>
          <p:nvPr/>
        </p:nvPicPr>
        <p:blipFill>
          <a:blip r:embed="rId3" cstate="print"/>
          <a:srcRect/>
          <a:stretch>
            <a:fillRect/>
          </a:stretch>
        </p:blipFill>
        <p:spPr bwMode="auto">
          <a:xfrm>
            <a:off x="3457576" y="0"/>
            <a:ext cx="5146675" cy="6858000"/>
          </a:xfrm>
          <a:prstGeom prst="rect">
            <a:avLst/>
          </a:prstGeom>
          <a:noFill/>
          <a:ln w="9525">
            <a:noFill/>
            <a:miter lim="800000"/>
            <a:headEnd/>
            <a:tailEnd/>
          </a:ln>
        </p:spPr>
      </p:pic>
    </p:spTree>
    <p:extLst>
      <p:ext uri="{BB962C8B-B14F-4D97-AF65-F5344CB8AC3E}">
        <p14:creationId xmlns:p14="http://schemas.microsoft.com/office/powerpoint/2010/main" val="199393634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f96bfd89-e77e-4373-a3b0-5e2d1027c791"/>
  <p:tag name="MEDIACAPTIONSPROMPT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1813</Words>
  <Application>Microsoft Macintosh PowerPoint</Application>
  <PresentationFormat>Widescreen</PresentationFormat>
  <Paragraphs>194</Paragraphs>
  <Slides>30</Slides>
  <Notes>12</Notes>
  <HiddenSlides>0</HiddenSlides>
  <MMClips>1</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30</vt:i4>
      </vt:variant>
    </vt:vector>
  </HeadingPairs>
  <TitlesOfParts>
    <vt:vector size="47" baseType="lpstr">
      <vt:lpstr>Arial Black</vt:lpstr>
      <vt:lpstr>Calibri</vt:lpstr>
      <vt:lpstr>Calibri Light</vt:lpstr>
      <vt:lpstr>Lucida Handwriting</vt:lpstr>
      <vt:lpstr>Arial</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Clip</vt:lpstr>
      <vt:lpstr>De-escalation and  Relationship Building Skills</vt:lpstr>
      <vt:lpstr>Life space Crisis Intervention</vt:lpstr>
      <vt:lpstr>      Self Defeating       vs.        Bad Behavior  Cooperative Problem Solving   Discipline approach</vt:lpstr>
      <vt:lpstr>CHILDREN WHO ARE HEARD LISTEN</vt:lpstr>
      <vt:lpstr>WHEN DEALING WITH IN AN EMOTIONALLY CHARGED EVENT</vt:lpstr>
      <vt:lpstr>The Power of Relationships</vt:lpstr>
      <vt:lpstr>PowerPoint Presentation</vt:lpstr>
      <vt:lpstr>PowerPoint Presentation</vt:lpstr>
      <vt:lpstr>PowerPoint Presentation</vt:lpstr>
      <vt:lpstr>PowerPoint Presentation</vt:lpstr>
      <vt:lpstr>THE CONFLICT CYCLE PARADIGM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COGNITIVE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De-escalation and  Relationship Building Skills</dc:title>
  <dc:creator>Ken Kramberg</dc:creator>
  <cp:lastModifiedBy>Ken Kramberg</cp:lastModifiedBy>
  <cp:revision>23</cp:revision>
  <dcterms:created xsi:type="dcterms:W3CDTF">2017-10-04T13:24:59Z</dcterms:created>
  <dcterms:modified xsi:type="dcterms:W3CDTF">2017-11-29T03:21:49Z</dcterms:modified>
</cp:coreProperties>
</file>