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0" r:id="rId1"/>
    <p:sldMasterId id="2147483924" r:id="rId2"/>
  </p:sldMasterIdLst>
  <p:notesMasterIdLst>
    <p:notesMasterId r:id="rId40"/>
  </p:notesMasterIdLst>
  <p:handoutMasterIdLst>
    <p:handoutMasterId r:id="rId41"/>
  </p:handoutMasterIdLst>
  <p:sldIdLst>
    <p:sldId id="256" r:id="rId3"/>
    <p:sldId id="3481" r:id="rId4"/>
    <p:sldId id="3492" r:id="rId5"/>
    <p:sldId id="3470" r:id="rId6"/>
    <p:sldId id="1625" r:id="rId7"/>
    <p:sldId id="261" r:id="rId8"/>
    <p:sldId id="1640" r:id="rId9"/>
    <p:sldId id="1641" r:id="rId10"/>
    <p:sldId id="3464" r:id="rId11"/>
    <p:sldId id="3489" r:id="rId12"/>
    <p:sldId id="3484" r:id="rId13"/>
    <p:sldId id="3485" r:id="rId14"/>
    <p:sldId id="3473" r:id="rId15"/>
    <p:sldId id="285" r:id="rId16"/>
    <p:sldId id="1026" r:id="rId17"/>
    <p:sldId id="3471" r:id="rId18"/>
    <p:sldId id="3488" r:id="rId19"/>
    <p:sldId id="3476" r:id="rId20"/>
    <p:sldId id="443" r:id="rId21"/>
    <p:sldId id="287" r:id="rId22"/>
    <p:sldId id="3490" r:id="rId23"/>
    <p:sldId id="3486" r:id="rId24"/>
    <p:sldId id="3487" r:id="rId25"/>
    <p:sldId id="594" r:id="rId26"/>
    <p:sldId id="305" r:id="rId27"/>
    <p:sldId id="3469" r:id="rId28"/>
    <p:sldId id="3474" r:id="rId29"/>
    <p:sldId id="311" r:id="rId30"/>
    <p:sldId id="317" r:id="rId31"/>
    <p:sldId id="310" r:id="rId32"/>
    <p:sldId id="3491" r:id="rId33"/>
    <p:sldId id="319" r:id="rId34"/>
    <p:sldId id="288" r:id="rId35"/>
    <p:sldId id="313" r:id="rId36"/>
    <p:sldId id="3467" r:id="rId37"/>
    <p:sldId id="3479" r:id="rId38"/>
    <p:sldId id="259" r:id="rId39"/>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mAsam" initials="K"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73"/>
    <p:restoredTop sz="85768" autoAdjust="0"/>
  </p:normalViewPr>
  <p:slideViewPr>
    <p:cSldViewPr snapToGrid="0" snapToObjects="1">
      <p:cViewPr varScale="1">
        <p:scale>
          <a:sx n="93" d="100"/>
          <a:sy n="93" d="100"/>
        </p:scale>
        <p:origin x="-672" y="-96"/>
      </p:cViewPr>
      <p:guideLst>
        <p:guide orient="horz" pos="2160"/>
        <p:guide pos="2880"/>
      </p:guideLst>
    </p:cSldViewPr>
  </p:slideViewPr>
  <p:notesTextViewPr>
    <p:cViewPr>
      <p:scale>
        <a:sx n="1" d="1"/>
        <a:sy n="1" d="1"/>
      </p:scale>
      <p:origin x="0" y="0"/>
    </p:cViewPr>
  </p:notesTextViewPr>
  <p:sorterViewPr>
    <p:cViewPr>
      <p:scale>
        <a:sx n="167" d="100"/>
        <a:sy n="167" d="100"/>
      </p:scale>
      <p:origin x="0" y="0"/>
    </p:cViewPr>
  </p:sorterViewPr>
  <p:notesViewPr>
    <p:cSldViewPr snapToGrid="0" snapToObjects="1">
      <p:cViewPr varScale="1">
        <p:scale>
          <a:sx n="73" d="100"/>
          <a:sy n="73" d="100"/>
        </p:scale>
        <p:origin x="1950" y="72"/>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EF4E84F4-7349-F643-86C5-9C23E4708A41}" type="datetimeFigureOut">
              <a:rPr lang="en-US" smtClean="0"/>
              <a:t>10/7/20</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DCA9481B-9306-4B4B-9525-E770E1C27D85}" type="slidenum">
              <a:rPr lang="en-US" smtClean="0"/>
              <a:t>‹#›</a:t>
            </a:fld>
            <a:endParaRPr lang="en-US"/>
          </a:p>
        </p:txBody>
      </p:sp>
    </p:spTree>
    <p:extLst>
      <p:ext uri="{BB962C8B-B14F-4D97-AF65-F5344CB8AC3E}">
        <p14:creationId xmlns:p14="http://schemas.microsoft.com/office/powerpoint/2010/main" val="2802680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65A2089-DF76-3F4B-B948-B2B066FD3498}" type="datetimeFigureOut">
              <a:rPr lang="en-US" smtClean="0"/>
              <a:t>10/7/20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69F6DA6-92F6-DD4C-B226-259F0421934D}" type="slidenum">
              <a:rPr lang="en-US" smtClean="0"/>
              <a:t>‹#›</a:t>
            </a:fld>
            <a:endParaRPr lang="en-US"/>
          </a:p>
        </p:txBody>
      </p:sp>
    </p:spTree>
    <p:extLst>
      <p:ext uri="{BB962C8B-B14F-4D97-AF65-F5344CB8AC3E}">
        <p14:creationId xmlns:p14="http://schemas.microsoft.com/office/powerpoint/2010/main" val="27880922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69F6DA6-92F6-DD4C-B226-259F0421934D}" type="slidenum">
              <a:rPr lang="en-US" smtClean="0"/>
              <a:t>1</a:t>
            </a:fld>
            <a:endParaRPr lang="en-US"/>
          </a:p>
        </p:txBody>
      </p:sp>
    </p:spTree>
    <p:extLst>
      <p:ext uri="{BB962C8B-B14F-4D97-AF65-F5344CB8AC3E}">
        <p14:creationId xmlns:p14="http://schemas.microsoft.com/office/powerpoint/2010/main" val="1023467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9DE12919-872D-47AF-A002-69ABD2CFB516}"/>
              </a:ext>
            </a:extLst>
          </p:cNvPr>
          <p:cNvSpPr>
            <a:spLocks noGrp="1"/>
          </p:cNvSpPr>
          <p:nvPr>
            <p:ph type="body" idx="1"/>
          </p:nvPr>
        </p:nvSpPr>
        <p:spPr/>
        <p:txBody>
          <a:bodyPr/>
          <a:lstStyle/>
          <a:p>
            <a:r>
              <a:rPr lang="en-US" dirty="0"/>
              <a:t>Single system of delivery</a:t>
            </a:r>
          </a:p>
        </p:txBody>
      </p:sp>
    </p:spTree>
    <p:extLst>
      <p:ext uri="{BB962C8B-B14F-4D97-AF65-F5344CB8AC3E}">
        <p14:creationId xmlns:p14="http://schemas.microsoft.com/office/powerpoint/2010/main" val="3151792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We meet the needs of the whole child by first meeting the needs of the adults.  </a:t>
            </a:r>
          </a:p>
          <a:p>
            <a:r>
              <a:rPr lang="en-US" dirty="0"/>
              <a:t>ISF</a:t>
            </a:r>
            <a:r>
              <a:rPr lang="en-US" baseline="0" dirty="0"/>
              <a:t> enhances the work that you have already done</a:t>
            </a:r>
          </a:p>
          <a:p>
            <a:endParaRPr lang="en-US" baseline="0" dirty="0"/>
          </a:p>
          <a:p>
            <a:r>
              <a:rPr lang="en-US" sz="2000" baseline="0" dirty="0"/>
              <a:t>Multi-tiered public health framework – aligns efforts</a:t>
            </a:r>
          </a:p>
          <a:p>
            <a:endParaRPr lang="en-US" baseline="0" dirty="0"/>
          </a:p>
          <a:p>
            <a:r>
              <a:rPr lang="en-US" sz="2000" baseline="0" dirty="0"/>
              <a:t>Integration and alignment is critical</a:t>
            </a:r>
          </a:p>
          <a:p>
            <a:r>
              <a:rPr lang="en-US" sz="2000" baseline="0" dirty="0"/>
              <a:t>ISF II allows us to take a deeper dive with PBIS as it measures the extent to which mental health and education are implementing the core features of ISF</a:t>
            </a:r>
            <a:endParaRPr lang="en-US" sz="20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260" y="4386942"/>
            <a:ext cx="5681980" cy="4224814"/>
          </a:xfrm>
        </p:spPr>
        <p:txBody>
          <a:bodyPr/>
          <a:lstStyle/>
          <a:p>
            <a:r>
              <a:rPr lang="en-US" sz="1900" dirty="0"/>
              <a:t>Our traditional way of supporting students, families and faculty has included many well-intentioned initiatives and providers, however it has been siloed and fragmented.  Students, families, faculty and school culture can feel overwhelmed, confused and sometimes defeated. So, we tend to default to our entrenched patterns of working, not believing that the latest addition will have a positive impact on the educational environment</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D94C90A-5E61-4EEA-BD45-F54350DBBBD0}" type="slidenum">
              <a:rPr lang="en-US" smtClean="0"/>
              <a:t>14</a:t>
            </a:fld>
            <a:endParaRPr lang="en-US" dirty="0"/>
          </a:p>
        </p:txBody>
      </p:sp>
    </p:spTree>
    <p:extLst>
      <p:ext uri="{BB962C8B-B14F-4D97-AF65-F5344CB8AC3E}">
        <p14:creationId xmlns:p14="http://schemas.microsoft.com/office/powerpoint/2010/main" val="3612225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100" dirty="0">
                <a:latin typeface="Arial" charset="0"/>
              </a:rPr>
              <a:t>Safety, emotional safety</a:t>
            </a:r>
          </a:p>
          <a:p>
            <a:endParaRPr lang="en-US" sz="2100" dirty="0">
              <a:latin typeface="Arial" charset="0"/>
            </a:endParaRPr>
          </a:p>
          <a:p>
            <a:r>
              <a:rPr lang="en-US" sz="2100" dirty="0"/>
              <a:t>Look for opportunities to expand or merge existing teams with similar goals. For example, if there is a school climate and safety team, mental health team, and PBIS team, leadership can combine these efforts into one standing team at Tier 1. The following questions can help the DCLT examine the effectiveness of their current teaming structure </a:t>
            </a:r>
          </a:p>
          <a:p>
            <a:endParaRPr lang="en-US" sz="2100" dirty="0"/>
          </a:p>
          <a:p>
            <a:endParaRPr lang="en-US" sz="2100" dirty="0"/>
          </a:p>
          <a:p>
            <a:r>
              <a:rPr lang="en-US" sz="2100" dirty="0"/>
              <a:t>How are we currently supporting our students, staff and families? Is our response adequate? Timely? Effective? Efficient? </a:t>
            </a:r>
          </a:p>
          <a:p>
            <a:endParaRPr lang="en-US" sz="2100" dirty="0"/>
          </a:p>
          <a:p>
            <a:r>
              <a:rPr lang="en-US" sz="2100" dirty="0"/>
              <a:t>• How would our teams work more effectively if we had one set of teams to address social-emotional-behavioral and academic needs of our students? </a:t>
            </a:r>
          </a:p>
          <a:p>
            <a:endParaRPr lang="en-US" sz="2100" dirty="0"/>
          </a:p>
          <a:p>
            <a:r>
              <a:rPr lang="en-US" sz="2100" dirty="0"/>
              <a:t>• What is currently working and what are the barriers to improving an integrated effort? </a:t>
            </a:r>
          </a:p>
          <a:p>
            <a:endParaRPr lang="en-US" dirty="0">
              <a:latin typeface="Arial"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ＭＳ Ｐゴシック" charset="0"/>
                <a:cs typeface="ＭＳ Ｐゴシック" charset="0"/>
              </a:defRPr>
            </a:lvl1pPr>
            <a:lvl2pPr marL="765610" indent="-294465">
              <a:defRPr sz="2500">
                <a:solidFill>
                  <a:schemeClr val="tx1"/>
                </a:solidFill>
                <a:latin typeface="Calibri" charset="0"/>
                <a:ea typeface="ＭＳ Ｐゴシック" charset="0"/>
              </a:defRPr>
            </a:lvl2pPr>
            <a:lvl3pPr marL="1177862" indent="-235572">
              <a:defRPr sz="2500">
                <a:solidFill>
                  <a:schemeClr val="tx1"/>
                </a:solidFill>
                <a:latin typeface="Calibri" charset="0"/>
                <a:ea typeface="ＭＳ Ｐゴシック" charset="0"/>
              </a:defRPr>
            </a:lvl3pPr>
            <a:lvl4pPr marL="1649006" indent="-235572">
              <a:defRPr sz="2500">
                <a:solidFill>
                  <a:schemeClr val="tx1"/>
                </a:solidFill>
                <a:latin typeface="Calibri" charset="0"/>
                <a:ea typeface="ＭＳ Ｐゴシック" charset="0"/>
              </a:defRPr>
            </a:lvl4pPr>
            <a:lvl5pPr marL="2120151" indent="-235572">
              <a:defRPr sz="2500">
                <a:solidFill>
                  <a:schemeClr val="tx1"/>
                </a:solidFill>
                <a:latin typeface="Calibri" charset="0"/>
                <a:ea typeface="ＭＳ Ｐゴシック" charset="0"/>
              </a:defRPr>
            </a:lvl5pPr>
            <a:lvl6pPr marL="2591295" indent="-235572" eaLnBrk="0" fontAlgn="base" hangingPunct="0">
              <a:spcBef>
                <a:spcPct val="0"/>
              </a:spcBef>
              <a:spcAft>
                <a:spcPct val="0"/>
              </a:spcAft>
              <a:defRPr sz="2500">
                <a:solidFill>
                  <a:schemeClr val="tx1"/>
                </a:solidFill>
                <a:latin typeface="Calibri" charset="0"/>
                <a:ea typeface="ＭＳ Ｐゴシック" charset="0"/>
              </a:defRPr>
            </a:lvl6pPr>
            <a:lvl7pPr marL="3062440" indent="-235572" eaLnBrk="0" fontAlgn="base" hangingPunct="0">
              <a:spcBef>
                <a:spcPct val="0"/>
              </a:spcBef>
              <a:spcAft>
                <a:spcPct val="0"/>
              </a:spcAft>
              <a:defRPr sz="2500">
                <a:solidFill>
                  <a:schemeClr val="tx1"/>
                </a:solidFill>
                <a:latin typeface="Calibri" charset="0"/>
                <a:ea typeface="ＭＳ Ｐゴシック" charset="0"/>
              </a:defRPr>
            </a:lvl7pPr>
            <a:lvl8pPr marL="3533585" indent="-235572" eaLnBrk="0" fontAlgn="base" hangingPunct="0">
              <a:spcBef>
                <a:spcPct val="0"/>
              </a:spcBef>
              <a:spcAft>
                <a:spcPct val="0"/>
              </a:spcAft>
              <a:defRPr sz="2500">
                <a:solidFill>
                  <a:schemeClr val="tx1"/>
                </a:solidFill>
                <a:latin typeface="Calibri" charset="0"/>
                <a:ea typeface="ＭＳ Ｐゴシック" charset="0"/>
              </a:defRPr>
            </a:lvl8pPr>
            <a:lvl9pPr marL="4004729" indent="-235572" eaLnBrk="0" fontAlgn="base" hangingPunct="0">
              <a:spcBef>
                <a:spcPct val="0"/>
              </a:spcBef>
              <a:spcAft>
                <a:spcPct val="0"/>
              </a:spcAft>
              <a:defRPr sz="2500">
                <a:solidFill>
                  <a:schemeClr val="tx1"/>
                </a:solidFill>
                <a:latin typeface="Calibri" charset="0"/>
                <a:ea typeface="ＭＳ Ｐゴシック" charset="0"/>
              </a:defRPr>
            </a:lvl9pPr>
          </a:lstStyle>
          <a:p>
            <a:fld id="{E4644636-9831-ED4C-9455-EB8C18D18FE7}" type="slidenum">
              <a:rPr lang="en-US" sz="1200">
                <a:latin typeface="Arial" charset="0"/>
              </a:rPr>
              <a:pPr/>
              <a:t>15</a:t>
            </a:fld>
            <a:endParaRPr lang="en-US" sz="1200">
              <a:latin typeface="Arial" charset="0"/>
            </a:endParaRPr>
          </a:p>
        </p:txBody>
      </p:sp>
    </p:spTree>
    <p:extLst>
      <p:ext uri="{BB962C8B-B14F-4D97-AF65-F5344CB8AC3E}">
        <p14:creationId xmlns:p14="http://schemas.microsoft.com/office/powerpoint/2010/main" val="1662388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3BFC733C-D7D2-4EEA-A697-04405B5ED98E}"/>
              </a:ext>
            </a:extLst>
          </p:cNvPr>
          <p:cNvSpPr>
            <a:spLocks noGrp="1"/>
          </p:cNvSpPr>
          <p:nvPr>
            <p:ph type="body" idx="1"/>
          </p:nvPr>
        </p:nvSpPr>
        <p:spPr/>
        <p:txBody>
          <a:bodyPr/>
          <a:lstStyle/>
          <a:p>
            <a:r>
              <a:rPr lang="en-US" sz="2000" dirty="0"/>
              <a:t>How is your data organized.  </a:t>
            </a:r>
          </a:p>
          <a:p>
            <a:endParaRPr lang="en-US" sz="2000" dirty="0"/>
          </a:p>
          <a:p>
            <a:r>
              <a:rPr lang="en-US" sz="2000" dirty="0"/>
              <a:t>Consider using the hexagon tool which looks at evidence, usability, supports, need, fit and capacity,</a:t>
            </a:r>
          </a:p>
          <a:p>
            <a:endParaRPr lang="en-US" sz="2000" dirty="0"/>
          </a:p>
          <a:p>
            <a:r>
              <a:rPr lang="en-US" sz="2000" dirty="0"/>
              <a:t>So critical to examine data to determine evidence based practices vs implementing without good data to support modality </a:t>
            </a:r>
          </a:p>
          <a:p>
            <a:r>
              <a:rPr lang="en-US" sz="2000" dirty="0"/>
              <a:t>.  Alignment with DA’s as well.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is about mental health for all – including staff, families and children.  Safety and security must be achieved by leadership in order for others to experience it.</a:t>
            </a:r>
          </a:p>
        </p:txBody>
      </p:sp>
      <p:sp>
        <p:nvSpPr>
          <p:cNvPr id="4" name="Slide Number Placeholder 3"/>
          <p:cNvSpPr>
            <a:spLocks noGrp="1"/>
          </p:cNvSpPr>
          <p:nvPr>
            <p:ph type="sldNum" sz="quarter" idx="5"/>
          </p:nvPr>
        </p:nvSpPr>
        <p:spPr/>
        <p:txBody>
          <a:bodyPr/>
          <a:lstStyle/>
          <a:p>
            <a:fld id="{F69F6DA6-92F6-DD4C-B226-259F0421934D}" type="slidenum">
              <a:rPr lang="en-US" smtClean="0"/>
              <a:t>17</a:t>
            </a:fld>
            <a:endParaRPr lang="en-US"/>
          </a:p>
        </p:txBody>
      </p:sp>
    </p:spTree>
    <p:extLst>
      <p:ext uri="{BB962C8B-B14F-4D97-AF65-F5344CB8AC3E}">
        <p14:creationId xmlns:p14="http://schemas.microsoft.com/office/powerpoint/2010/main" val="94115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How has PBIS enhanced Mental Health for </a:t>
            </a:r>
            <a:r>
              <a:rPr lang="en-US" sz="2000" i="1" dirty="0"/>
              <a:t>All</a:t>
            </a:r>
            <a:r>
              <a:rPr lang="en-US" sz="2000" dirty="0"/>
              <a:t>?  </a:t>
            </a:r>
          </a:p>
          <a:p>
            <a:endParaRPr lang="en-US" dirty="0"/>
          </a:p>
        </p:txBody>
      </p:sp>
    </p:spTree>
    <p:extLst>
      <p:ext uri="{BB962C8B-B14F-4D97-AF65-F5344CB8AC3E}">
        <p14:creationId xmlns:p14="http://schemas.microsoft.com/office/powerpoint/2010/main" val="580780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A8FFA9-0906-4DCC-B984-925C49097E1B}"/>
              </a:ext>
            </a:extLst>
          </p:cNvPr>
          <p:cNvSpPr>
            <a:spLocks noGrp="1"/>
          </p:cNvSpPr>
          <p:nvPr>
            <p:ph type="body" idx="1"/>
          </p:nvPr>
        </p:nvSpPr>
        <p:spPr/>
        <p:txBody>
          <a:bodyPr/>
          <a:lstStyle/>
          <a:p>
            <a:r>
              <a:rPr lang="en-US" sz="2000" dirty="0"/>
              <a:t>Ensuring that training and implementation is </a:t>
            </a:r>
            <a:r>
              <a:rPr lang="en-US" sz="2000" dirty="0" err="1"/>
              <a:t>consistenly</a:t>
            </a:r>
            <a:r>
              <a:rPr lang="en-US" sz="2000" dirty="0"/>
              <a:t> given and practices sustained.  How do you monitor this?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000" dirty="0"/>
              <a:t>ISF enables teams to move from traditional methods to more effective and efficient methods.</a:t>
            </a:r>
            <a:endParaRPr sz="2000" dirty="0"/>
          </a:p>
          <a:p>
            <a:pPr marL="0" lvl="0" indent="0" algn="l" rtl="0">
              <a:lnSpc>
                <a:spcPct val="100000"/>
              </a:lnSpc>
              <a:spcBef>
                <a:spcPts val="360"/>
              </a:spcBef>
              <a:spcAft>
                <a:spcPts val="0"/>
              </a:spcAft>
              <a:buSzPts val="1400"/>
              <a:buNone/>
            </a:pPr>
            <a:r>
              <a:rPr lang="en-US" sz="2000" dirty="0"/>
              <a:t>What if we can do less but serve more students?</a:t>
            </a:r>
          </a:p>
          <a:p>
            <a:pPr marL="0" lvl="0" indent="0" algn="l" rtl="0">
              <a:lnSpc>
                <a:spcPct val="100000"/>
              </a:lnSpc>
              <a:spcBef>
                <a:spcPts val="360"/>
              </a:spcBef>
              <a:spcAft>
                <a:spcPts val="0"/>
              </a:spcAft>
              <a:buSzPts val="1400"/>
              <a:buNone/>
            </a:pPr>
            <a:r>
              <a:rPr lang="en-US" sz="2000" dirty="0" err="1"/>
              <a:t>Movign</a:t>
            </a:r>
            <a:r>
              <a:rPr lang="en-US" sz="2000" dirty="0"/>
              <a:t> into classrooms, contextual opportunities to intervene, supporting teachers, mental health for all, destigmatizing mental health</a:t>
            </a:r>
            <a:endParaRPr sz="2000" dirty="0"/>
          </a:p>
        </p:txBody>
      </p:sp>
      <p:sp>
        <p:nvSpPr>
          <p:cNvPr id="360" name="Google Shape;36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4094278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disproportionate amount of students needing targeted and intensive supports, then it is indicative that your universal systems, data and practices need enhancing.  </a:t>
            </a:r>
          </a:p>
        </p:txBody>
      </p:sp>
      <p:sp>
        <p:nvSpPr>
          <p:cNvPr id="4" name="Slide Number Placeholder 3"/>
          <p:cNvSpPr>
            <a:spLocks noGrp="1"/>
          </p:cNvSpPr>
          <p:nvPr>
            <p:ph type="sldNum" sz="quarter" idx="5"/>
          </p:nvPr>
        </p:nvSpPr>
        <p:spPr/>
        <p:txBody>
          <a:bodyPr/>
          <a:lstStyle/>
          <a:p>
            <a:fld id="{F69F6DA6-92F6-DD4C-B226-259F0421934D}" type="slidenum">
              <a:rPr lang="en-US" smtClean="0"/>
              <a:t>22</a:t>
            </a:fld>
            <a:endParaRPr lang="en-US"/>
          </a:p>
        </p:txBody>
      </p:sp>
    </p:spTree>
    <p:extLst>
      <p:ext uri="{BB962C8B-B14F-4D97-AF65-F5344CB8AC3E}">
        <p14:creationId xmlns:p14="http://schemas.microsoft.com/office/powerpoint/2010/main" val="276916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fontAlgn="base"/>
            <a:r>
              <a:rPr lang="en-US" sz="1200" b="1" dirty="0">
                <a:solidFill>
                  <a:srgbClr val="4D3520"/>
                </a:solidFill>
                <a:latin typeface="orig_brandongrotesqueregular"/>
              </a:rPr>
              <a:t>We give thanks to the Abenaki whose land we live and work on. We acknowledge the long history of hardship faced by all First Nations Peoples in the ongoing struggles of colonization and resistance.</a:t>
            </a:r>
            <a:endParaRPr lang="en-US" sz="1200" b="1" dirty="0">
              <a:solidFill>
                <a:srgbClr val="FFFFFF"/>
              </a:solidFill>
              <a:latin typeface="Arial" panose="020B0604020202020204" pitchFamily="34" charset="0"/>
            </a:endParaRPr>
          </a:p>
          <a:p>
            <a:pPr algn="ctr" fontAlgn="base"/>
            <a:endParaRPr lang="en-US" sz="800" b="1" dirty="0">
              <a:solidFill>
                <a:srgbClr val="FFFFFF"/>
              </a:solidFill>
              <a:latin typeface="Arial" panose="020B0604020202020204" pitchFamily="34" charset="0"/>
            </a:endParaRPr>
          </a:p>
          <a:p>
            <a:pPr algn="ctr" fontAlgn="base"/>
            <a:r>
              <a:rPr lang="en-US" sz="1200" b="1" dirty="0">
                <a:solidFill>
                  <a:srgbClr val="4D3520"/>
                </a:solidFill>
                <a:latin typeface="orig_brandongrotesqueregular"/>
              </a:rPr>
              <a:t>We recognize that many Vermont educators are people of European descent coming from a place of privilege and opportunity. We acknowledge that inequities and injustices must be reconciled and healed, and there is much work to be done!</a:t>
            </a:r>
            <a:endParaRPr lang="en-US" sz="1200" b="1"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527F70-0E88-5448-8FC1-4C026611D99A}" type="slidenum">
              <a:rPr lang="en-US" smtClean="0"/>
              <a:t>2</a:t>
            </a:fld>
            <a:endParaRPr lang="en-US"/>
          </a:p>
        </p:txBody>
      </p:sp>
    </p:spTree>
    <p:extLst>
      <p:ext uri="{BB962C8B-B14F-4D97-AF65-F5344CB8AC3E}">
        <p14:creationId xmlns:p14="http://schemas.microsoft.com/office/powerpoint/2010/main" val="802341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26E5A-B17B-42E3-9A17-522C491C2684}" type="slidenum">
              <a:rPr lang="en-US">
                <a:solidFill>
                  <a:prstClr val="black"/>
                </a:solidFill>
              </a:rPr>
              <a:pPr/>
              <a:t>23</a:t>
            </a:fld>
            <a:endParaRPr lang="en-US">
              <a:solidFill>
                <a:prstClr val="black"/>
              </a:solidFill>
            </a:endParaRPr>
          </a:p>
        </p:txBody>
      </p:sp>
      <p:sp>
        <p:nvSpPr>
          <p:cNvPr id="983042" name="Rectangle 2"/>
          <p:cNvSpPr>
            <a:spLocks noGrp="1" noRot="1" noChangeAspect="1" noChangeArrowheads="1" noTextEdit="1"/>
          </p:cNvSpPr>
          <p:nvPr>
            <p:ph type="sldImg"/>
          </p:nvPr>
        </p:nvSpPr>
        <p:spPr>
          <a:xfrm>
            <a:off x="2857500" y="514350"/>
            <a:ext cx="3429000" cy="2571750"/>
          </a:xfrm>
          <a:ln/>
        </p:spPr>
      </p:sp>
      <p:sp>
        <p:nvSpPr>
          <p:cNvPr id="983043" name="Rectangle 3"/>
          <p:cNvSpPr>
            <a:spLocks noGrp="1" noChangeArrowheads="1"/>
          </p:cNvSpPr>
          <p:nvPr>
            <p:ph type="body" idx="1"/>
          </p:nvPr>
        </p:nvSpPr>
        <p:spPr/>
        <p:txBody>
          <a:bodyPr/>
          <a:lstStyle/>
          <a:p>
            <a:pPr marL="457200" lvl="0" indent="-457200" algn="l" rtl="0">
              <a:lnSpc>
                <a:spcPct val="80000"/>
              </a:lnSpc>
              <a:spcBef>
                <a:spcPts val="592"/>
              </a:spcBef>
              <a:spcAft>
                <a:spcPts val="0"/>
              </a:spcAft>
              <a:buClr>
                <a:schemeClr val="dk1"/>
              </a:buClr>
              <a:buSzPts val="2960"/>
              <a:buFont typeface="Arial"/>
              <a:buChar char="•"/>
            </a:pPr>
            <a:r>
              <a:rPr lang="en-US" sz="2000" dirty="0">
                <a:solidFill>
                  <a:schemeClr val="accent1"/>
                </a:solidFill>
              </a:rPr>
              <a:t>Many schools implementing PBIS struggle to implement effective interventions at Tiers 2 &amp; 3</a:t>
            </a:r>
          </a:p>
          <a:p>
            <a:pPr marL="457200" lvl="0" indent="-457200" algn="l" rtl="0">
              <a:lnSpc>
                <a:spcPct val="80000"/>
              </a:lnSpc>
              <a:spcBef>
                <a:spcPts val="592"/>
              </a:spcBef>
              <a:spcAft>
                <a:spcPts val="0"/>
              </a:spcAft>
              <a:buClr>
                <a:schemeClr val="dk1"/>
              </a:buClr>
              <a:buSzPts val="2960"/>
              <a:buFont typeface="Arial"/>
              <a:buChar char="•"/>
            </a:pPr>
            <a:r>
              <a:rPr lang="en-US" sz="2000" dirty="0">
                <a:solidFill>
                  <a:schemeClr val="accent1"/>
                </a:solidFill>
              </a:rPr>
              <a:t>Youth with “internalizing” issues may go undetected</a:t>
            </a:r>
          </a:p>
          <a:p>
            <a:pPr marL="457200" lvl="0" indent="-457200" algn="l" rtl="0">
              <a:lnSpc>
                <a:spcPct val="80000"/>
              </a:lnSpc>
              <a:spcBef>
                <a:spcPts val="592"/>
              </a:spcBef>
              <a:spcAft>
                <a:spcPts val="0"/>
              </a:spcAft>
              <a:buClr>
                <a:schemeClr val="dk1"/>
              </a:buClr>
              <a:buSzPts val="2960"/>
              <a:buFont typeface="Arial"/>
              <a:buChar char="•"/>
            </a:pPr>
            <a:r>
              <a:rPr lang="en-US" sz="2000" dirty="0">
                <a:solidFill>
                  <a:schemeClr val="accent1"/>
                </a:solidFill>
              </a:rPr>
              <a:t>Not enough staff and resources</a:t>
            </a:r>
          </a:p>
          <a:p>
            <a:pPr marL="457200" lvl="0" indent="-457200" algn="l" rtl="0">
              <a:lnSpc>
                <a:spcPct val="80000"/>
              </a:lnSpc>
              <a:spcBef>
                <a:spcPts val="592"/>
              </a:spcBef>
              <a:spcAft>
                <a:spcPts val="0"/>
              </a:spcAft>
              <a:buClr>
                <a:schemeClr val="dk1"/>
              </a:buClr>
              <a:buSzPts val="2960"/>
              <a:buFont typeface="Arial"/>
              <a:buChar char="•"/>
            </a:pPr>
            <a:r>
              <a:rPr lang="en-US" sz="2000" dirty="0">
                <a:solidFill>
                  <a:schemeClr val="accent1"/>
                </a:solidFill>
              </a:rPr>
              <a:t>PBIS systems (although showing success in social climate and discipline) often do not address broader community data and mental health prevention </a:t>
            </a:r>
          </a:p>
          <a:p>
            <a:endParaRPr lang="en-CA" dirty="0"/>
          </a:p>
        </p:txBody>
      </p:sp>
    </p:spTree>
    <p:extLst>
      <p:ext uri="{BB962C8B-B14F-4D97-AF65-F5344CB8AC3E}">
        <p14:creationId xmlns:p14="http://schemas.microsoft.com/office/powerpoint/2010/main" val="2951125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make of this?</a:t>
            </a:r>
          </a:p>
          <a:p>
            <a:endParaRPr lang="en-US" dirty="0"/>
          </a:p>
        </p:txBody>
      </p:sp>
      <p:sp>
        <p:nvSpPr>
          <p:cNvPr id="4" name="Slide Number Placeholder 3"/>
          <p:cNvSpPr>
            <a:spLocks noGrp="1"/>
          </p:cNvSpPr>
          <p:nvPr>
            <p:ph type="sldNum" sz="quarter" idx="10"/>
          </p:nvPr>
        </p:nvSpPr>
        <p:spPr/>
        <p:txBody>
          <a:bodyPr/>
          <a:lstStyle/>
          <a:p>
            <a:fld id="{F69F6DA6-92F6-DD4C-B226-259F0421934D}" type="slidenum">
              <a:rPr lang="en-US" smtClean="0"/>
              <a:t>24</a:t>
            </a:fld>
            <a:endParaRPr lang="en-US"/>
          </a:p>
        </p:txBody>
      </p:sp>
    </p:spTree>
    <p:extLst>
      <p:ext uri="{BB962C8B-B14F-4D97-AF65-F5344CB8AC3E}">
        <p14:creationId xmlns:p14="http://schemas.microsoft.com/office/powerpoint/2010/main" val="3181494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554" name="Google Shape;55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7723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6: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119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2000" dirty="0"/>
              <a:t>Kym’s</a:t>
            </a:r>
            <a:r>
              <a:rPr lang="en-US" sz="2000" baseline="0" dirty="0"/>
              <a:t> </a:t>
            </a:r>
            <a:r>
              <a:rPr lang="en-US" sz="2000" baseline="0" dirty="0" err="1"/>
              <a:t>skiiing</a:t>
            </a:r>
            <a:r>
              <a:rPr lang="en-US" sz="2000" baseline="0" dirty="0"/>
              <a:t> loss vs change</a:t>
            </a:r>
            <a:endParaRPr lang="en-US" sz="2000" dirty="0"/>
          </a:p>
          <a:p>
            <a:r>
              <a:rPr lang="en-US" sz="2000" dirty="0"/>
              <a:t>New way of work</a:t>
            </a:r>
          </a:p>
          <a:p>
            <a:r>
              <a:rPr lang="en-US" sz="2000" dirty="0"/>
              <a:t>Decision making</a:t>
            </a:r>
          </a:p>
          <a:p>
            <a:r>
              <a:rPr lang="en-US" sz="2000" dirty="0"/>
              <a:t>We</a:t>
            </a:r>
            <a:r>
              <a:rPr lang="en-US" sz="2000" baseline="0" dirty="0"/>
              <a:t> are asking people to think differently about our work?</a:t>
            </a:r>
            <a:endParaRPr lang="en-US" sz="20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3EB73733-CD1D-4E19-A538-610773C25B61}"/>
              </a:ext>
            </a:extLst>
          </p:cNvPr>
          <p:cNvSpPr>
            <a:spLocks noGrp="1"/>
          </p:cNvSpPr>
          <p:nvPr>
            <p:ph type="body" idx="1"/>
          </p:nvPr>
        </p:nvSpPr>
        <p:spPr/>
        <p:txBody>
          <a:bodyPr/>
          <a:lstStyle/>
          <a:p>
            <a:r>
              <a:rPr lang="en-US" sz="2000" dirty="0"/>
              <a:t>Loss vs changes.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r>
              <a:rPr lang="en-US" sz="1800" b="1" dirty="0"/>
              <a:t>ISF Learning and Networking Session - From Planning to Action and Back Again: </a:t>
            </a:r>
            <a:r>
              <a:rPr lang="en-US" sz="1800" dirty="0"/>
              <a:t>The Vermont Project AWARE grant provides a unique opportunity for three LEAs to prioritize mental health for ALL – students, staff, and families across home, school, and community. In the first year of implementation, grant-funded LEAs began to explore and install the systems, data, and practices needed to build out interventions and supports based on school </a:t>
            </a:r>
            <a:r>
              <a:rPr lang="en-US" sz="1800" i="1" dirty="0"/>
              <a:t>and </a:t>
            </a:r>
            <a:r>
              <a:rPr lang="en-US" sz="1800" dirty="0"/>
              <a:t>community need. In this session, Project AWARE technical assistance partners will facilitate a process for District Community Leadership Teams (DCLTs) and school leadership teams to celebrate successes, identify challenges, and develop integrated action plans for next steps. There will be an opportunity for LEAs to share and learn from each other as well</a:t>
            </a:r>
            <a:r>
              <a:rPr lang="en-US" sz="1800" b="1" dirty="0"/>
              <a:t>. Intended Audience: </a:t>
            </a:r>
            <a:r>
              <a:rPr lang="en-US" sz="1800" dirty="0"/>
              <a:t>Project AWARE DCLTs and school leadership teams </a:t>
            </a:r>
            <a:r>
              <a:rPr lang="en-US" sz="1800" b="1" dirty="0"/>
              <a:t>only</a:t>
            </a:r>
            <a:r>
              <a:rPr lang="en-US" sz="1800" dirty="0"/>
              <a:t>. </a:t>
            </a:r>
            <a:r>
              <a:rPr lang="en-US" sz="1800" b="1" i="1" dirty="0"/>
              <a:t>Presenters: </a:t>
            </a:r>
            <a:r>
              <a:rPr lang="en-US" sz="1800" i="1" dirty="0"/>
              <a:t>Ami </a:t>
            </a:r>
            <a:r>
              <a:rPr lang="en-US" sz="1800" i="1" dirty="0" err="1"/>
              <a:t>Flamini</a:t>
            </a:r>
            <a:r>
              <a:rPr lang="en-US" sz="1800" i="1" dirty="0"/>
              <a:t>, Kim Yanek, and Kym Asam </a:t>
            </a:r>
            <a:endParaRPr lang="en-US" sz="1800" dirty="0"/>
          </a:p>
          <a:p>
            <a:endParaRPr lang="en-US" dirty="0"/>
          </a:p>
        </p:txBody>
      </p:sp>
      <p:sp>
        <p:nvSpPr>
          <p:cNvPr id="4" name="Slide Number Placeholder 3"/>
          <p:cNvSpPr>
            <a:spLocks noGrp="1"/>
          </p:cNvSpPr>
          <p:nvPr>
            <p:ph type="sldNum" sz="quarter" idx="5"/>
          </p:nvPr>
        </p:nvSpPr>
        <p:spPr/>
        <p:txBody>
          <a:bodyPr/>
          <a:lstStyle/>
          <a:p>
            <a:fld id="{F69F6DA6-92F6-DD4C-B226-259F0421934D}" type="slidenum">
              <a:rPr lang="en-US" smtClean="0"/>
              <a:t>4</a:t>
            </a:fld>
            <a:endParaRPr lang="en-US"/>
          </a:p>
        </p:txBody>
      </p:sp>
    </p:spTree>
    <p:extLst>
      <p:ext uri="{BB962C8B-B14F-4D97-AF65-F5344CB8AC3E}">
        <p14:creationId xmlns:p14="http://schemas.microsoft.com/office/powerpoint/2010/main" val="2387256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xmlns="" id="{118D6535-F8FC-4623-8452-143FBDFAE6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xmlns="" id="{05F40A86-E101-4FDF-966D-EE3797FEF5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8436" name="Slide Number Placeholder 3">
            <a:extLst>
              <a:ext uri="{FF2B5EF4-FFF2-40B4-BE49-F238E27FC236}">
                <a16:creationId xmlns:a16="http://schemas.microsoft.com/office/drawing/2014/main" xmlns="" id="{2826634E-429D-4DAF-839E-C024947C7E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B8F1AC-5413-4ED3-8939-BA81C6346ED3}" type="slidenum">
              <a:rPr lang="en-US" altLang="en-US" sz="1200" smtClean="0">
                <a:latin typeface="Calibri" panose="020F0502020204030204" pitchFamily="34" charset="0"/>
              </a:rPr>
              <a:pPr/>
              <a:t>5</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What drew you to this project?</a:t>
            </a:r>
          </a:p>
        </p:txBody>
      </p:sp>
      <p:sp>
        <p:nvSpPr>
          <p:cNvPr id="4" name="Slide Number Placeholder 3"/>
          <p:cNvSpPr>
            <a:spLocks noGrp="1"/>
          </p:cNvSpPr>
          <p:nvPr>
            <p:ph type="sldNum" sz="quarter" idx="10"/>
          </p:nvPr>
        </p:nvSpPr>
        <p:spPr/>
        <p:txBody>
          <a:bodyPr/>
          <a:lstStyle/>
          <a:p>
            <a:fld id="{F69F6DA6-92F6-DD4C-B226-259F0421934D}" type="slidenum">
              <a:rPr lang="en-US" smtClean="0"/>
              <a:t>6</a:t>
            </a:fld>
            <a:endParaRPr lang="en-US"/>
          </a:p>
        </p:txBody>
      </p:sp>
    </p:spTree>
    <p:extLst>
      <p:ext uri="{BB962C8B-B14F-4D97-AF65-F5344CB8AC3E}">
        <p14:creationId xmlns:p14="http://schemas.microsoft.com/office/powerpoint/2010/main" val="632713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9F6DA6-92F6-DD4C-B226-259F0421934D}" type="slidenum">
              <a:rPr lang="en-US" smtClean="0"/>
              <a:t>7</a:t>
            </a:fld>
            <a:endParaRPr lang="en-US"/>
          </a:p>
        </p:txBody>
      </p:sp>
    </p:spTree>
    <p:extLst>
      <p:ext uri="{BB962C8B-B14F-4D97-AF65-F5344CB8AC3E}">
        <p14:creationId xmlns:p14="http://schemas.microsoft.com/office/powerpoint/2010/main" val="2718598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6: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731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33" name="Google Shape;633;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7250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Systems work is about walking upstream to see why so many kids, adults and families are struggling while those on the downstream are trying to intervene. </a:t>
            </a:r>
          </a:p>
        </p:txBody>
      </p:sp>
      <p:sp>
        <p:nvSpPr>
          <p:cNvPr id="4" name="Slide Number Placeholder 3"/>
          <p:cNvSpPr>
            <a:spLocks noGrp="1"/>
          </p:cNvSpPr>
          <p:nvPr>
            <p:ph type="sldNum" sz="quarter" idx="5"/>
          </p:nvPr>
        </p:nvSpPr>
        <p:spPr/>
        <p:txBody>
          <a:bodyPr/>
          <a:lstStyle/>
          <a:p>
            <a:fld id="{F69F6DA6-92F6-DD4C-B226-259F0421934D}" type="slidenum">
              <a:rPr lang="en-US" smtClean="0"/>
              <a:t>11</a:t>
            </a:fld>
            <a:endParaRPr lang="en-US"/>
          </a:p>
        </p:txBody>
      </p:sp>
    </p:spTree>
    <p:extLst>
      <p:ext uri="{BB962C8B-B14F-4D97-AF65-F5344CB8AC3E}">
        <p14:creationId xmlns:p14="http://schemas.microsoft.com/office/powerpoint/2010/main" val="3649782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1.tif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tif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tif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38989" y="1122363"/>
            <a:ext cx="6866022" cy="2387600"/>
          </a:xfrm>
        </p:spPr>
        <p:txBody>
          <a:bodyPr anchor="b">
            <a:normAutofit/>
          </a:bodyPr>
          <a:lstStyle>
            <a:lvl1pPr algn="ctr">
              <a:defRPr sz="48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79D4A304-653F-8540-946F-B59A7E6C7AD7}" type="slidenum">
              <a:rPr lang="en-US" smtClean="0"/>
              <a:t>‹#›</a:t>
            </a:fld>
            <a:endParaRPr lang="en-US" dirty="0"/>
          </a:p>
        </p:txBody>
      </p:sp>
      <p:grpSp>
        <p:nvGrpSpPr>
          <p:cNvPr id="19" name="Group 18">
            <a:extLst>
              <a:ext uri="{FF2B5EF4-FFF2-40B4-BE49-F238E27FC236}">
                <a16:creationId xmlns:a16="http://schemas.microsoft.com/office/drawing/2014/main" xmlns="" id="{83E35501-8B1F-6A49-81C3-EB9EE6FD823F}"/>
              </a:ext>
            </a:extLst>
          </p:cNvPr>
          <p:cNvGrpSpPr/>
          <p:nvPr/>
        </p:nvGrpSpPr>
        <p:grpSpPr>
          <a:xfrm>
            <a:off x="-46860" y="-82678"/>
            <a:ext cx="1711368" cy="1342472"/>
            <a:chOff x="18744" y="-7702"/>
            <a:chExt cx="1711368" cy="1342472"/>
          </a:xfrm>
        </p:grpSpPr>
        <p:sp>
          <p:nvSpPr>
            <p:cNvPr id="20" name="Rounded Rectangle 19">
              <a:extLst>
                <a:ext uri="{FF2B5EF4-FFF2-40B4-BE49-F238E27FC236}">
                  <a16:creationId xmlns:a16="http://schemas.microsoft.com/office/drawing/2014/main" xmlns="" id="{C5C3F937-53ED-8045-8081-F4B4C744C8E0}"/>
                </a:ext>
              </a:extLst>
            </p:cNvPr>
            <p:cNvSpPr>
              <a:spLocks noChangeAspect="1"/>
            </p:cNvSpPr>
            <p:nvPr/>
          </p:nvSpPr>
          <p:spPr>
            <a:xfrm>
              <a:off x="365298" y="343802"/>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1" name="Rounded Rectangle 20">
              <a:extLst>
                <a:ext uri="{FF2B5EF4-FFF2-40B4-BE49-F238E27FC236}">
                  <a16:creationId xmlns:a16="http://schemas.microsoft.com/office/drawing/2014/main" xmlns="" id="{9F2B22C3-8138-B149-97AA-0E5C91A57E3B}"/>
                </a:ext>
              </a:extLst>
            </p:cNvPr>
            <p:cNvSpPr>
              <a:spLocks noChangeAspect="1"/>
            </p:cNvSpPr>
            <p:nvPr/>
          </p:nvSpPr>
          <p:spPr>
            <a:xfrm>
              <a:off x="714417" y="682611"/>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22" name="Rounded Rectangle 21">
              <a:extLst>
                <a:ext uri="{FF2B5EF4-FFF2-40B4-BE49-F238E27FC236}">
                  <a16:creationId xmlns:a16="http://schemas.microsoft.com/office/drawing/2014/main" xmlns="" id="{8735B2E4-D357-B149-9A5A-7CA854FFCB87}"/>
                </a:ext>
              </a:extLst>
            </p:cNvPr>
            <p:cNvSpPr>
              <a:spLocks noChangeAspect="1"/>
            </p:cNvSpPr>
            <p:nvPr/>
          </p:nvSpPr>
          <p:spPr>
            <a:xfrm>
              <a:off x="714417" y="343802"/>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Rounded Rectangle 22">
              <a:extLst>
                <a:ext uri="{FF2B5EF4-FFF2-40B4-BE49-F238E27FC236}">
                  <a16:creationId xmlns:a16="http://schemas.microsoft.com/office/drawing/2014/main" xmlns="" id="{0A70A8FB-CC95-934B-AD92-F5D6073D63D4}"/>
                </a:ext>
              </a:extLst>
            </p:cNvPr>
            <p:cNvSpPr>
              <a:spLocks noChangeAspect="1"/>
            </p:cNvSpPr>
            <p:nvPr/>
          </p:nvSpPr>
          <p:spPr>
            <a:xfrm>
              <a:off x="365298" y="682611"/>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Rounded Rectangle 23">
              <a:extLst>
                <a:ext uri="{FF2B5EF4-FFF2-40B4-BE49-F238E27FC236}">
                  <a16:creationId xmlns:a16="http://schemas.microsoft.com/office/drawing/2014/main" xmlns="" id="{94CD6F01-5463-254D-9E8F-4A4B408FCC42}"/>
                </a:ext>
              </a:extLst>
            </p:cNvPr>
            <p:cNvSpPr>
              <a:spLocks noChangeAspect="1"/>
            </p:cNvSpPr>
            <p:nvPr/>
          </p:nvSpPr>
          <p:spPr>
            <a:xfrm>
              <a:off x="1065331" y="343802"/>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25" name="Rounded Rectangle 24">
              <a:extLst>
                <a:ext uri="{FF2B5EF4-FFF2-40B4-BE49-F238E27FC236}">
                  <a16:creationId xmlns:a16="http://schemas.microsoft.com/office/drawing/2014/main" xmlns="" id="{CE63FDED-E9EA-9C47-8327-1AA860CE8F65}"/>
                </a:ext>
              </a:extLst>
            </p:cNvPr>
            <p:cNvSpPr>
              <a:spLocks noChangeAspect="1"/>
            </p:cNvSpPr>
            <p:nvPr/>
          </p:nvSpPr>
          <p:spPr>
            <a:xfrm>
              <a:off x="365298" y="-2957"/>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lumMod val="50000"/>
                  </a:schemeClr>
                </a:solidFill>
              </a:endParaRPr>
            </a:p>
          </p:txBody>
        </p:sp>
        <p:sp>
          <p:nvSpPr>
            <p:cNvPr id="26" name="Rounded Rectangle 25">
              <a:extLst>
                <a:ext uri="{FF2B5EF4-FFF2-40B4-BE49-F238E27FC236}">
                  <a16:creationId xmlns:a16="http://schemas.microsoft.com/office/drawing/2014/main" xmlns="" id="{124C1B3B-3130-D64D-A931-B3AA2A785A76}"/>
                </a:ext>
              </a:extLst>
            </p:cNvPr>
            <p:cNvSpPr>
              <a:spLocks noChangeAspect="1"/>
            </p:cNvSpPr>
            <p:nvPr/>
          </p:nvSpPr>
          <p:spPr>
            <a:xfrm>
              <a:off x="714417" y="-2957"/>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27" name="Rounded Rectangle 26">
              <a:extLst>
                <a:ext uri="{FF2B5EF4-FFF2-40B4-BE49-F238E27FC236}">
                  <a16:creationId xmlns:a16="http://schemas.microsoft.com/office/drawing/2014/main" xmlns="" id="{E5D50CBA-39E9-4F4B-873C-DA32E0DCFCB5}"/>
                </a:ext>
              </a:extLst>
            </p:cNvPr>
            <p:cNvSpPr>
              <a:spLocks noChangeAspect="1"/>
            </p:cNvSpPr>
            <p:nvPr/>
          </p:nvSpPr>
          <p:spPr>
            <a:xfrm>
              <a:off x="1065331" y="-2957"/>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28" name="Rounded Rectangle 27">
              <a:extLst>
                <a:ext uri="{FF2B5EF4-FFF2-40B4-BE49-F238E27FC236}">
                  <a16:creationId xmlns:a16="http://schemas.microsoft.com/office/drawing/2014/main" xmlns="" id="{00D72BB0-C679-644F-A829-87F5234204D9}"/>
                </a:ext>
              </a:extLst>
            </p:cNvPr>
            <p:cNvSpPr>
              <a:spLocks noChangeAspect="1"/>
            </p:cNvSpPr>
            <p:nvPr/>
          </p:nvSpPr>
          <p:spPr>
            <a:xfrm>
              <a:off x="18744" y="339057"/>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lumMod val="50000"/>
                  </a:schemeClr>
                </a:solidFill>
              </a:endParaRPr>
            </a:p>
          </p:txBody>
        </p:sp>
        <p:sp>
          <p:nvSpPr>
            <p:cNvPr id="29" name="Rounded Rectangle 28">
              <a:extLst>
                <a:ext uri="{FF2B5EF4-FFF2-40B4-BE49-F238E27FC236}">
                  <a16:creationId xmlns:a16="http://schemas.microsoft.com/office/drawing/2014/main" xmlns="" id="{BED82936-208F-184A-A413-6B3C2AF6CB11}"/>
                </a:ext>
              </a:extLst>
            </p:cNvPr>
            <p:cNvSpPr>
              <a:spLocks noChangeAspect="1"/>
            </p:cNvSpPr>
            <p:nvPr/>
          </p:nvSpPr>
          <p:spPr>
            <a:xfrm>
              <a:off x="18744" y="677866"/>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xmlns="" id="{52D654C6-F8BB-5B4A-A50D-3A0FC339D1DA}"/>
                </a:ext>
              </a:extLst>
            </p:cNvPr>
            <p:cNvSpPr>
              <a:spLocks noChangeAspect="1"/>
            </p:cNvSpPr>
            <p:nvPr/>
          </p:nvSpPr>
          <p:spPr>
            <a:xfrm>
              <a:off x="18744" y="1020481"/>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31" name="Rounded Rectangle 30">
              <a:extLst>
                <a:ext uri="{FF2B5EF4-FFF2-40B4-BE49-F238E27FC236}">
                  <a16:creationId xmlns:a16="http://schemas.microsoft.com/office/drawing/2014/main" xmlns="" id="{B5FF04E2-48CC-4D43-A890-C74867695F4A}"/>
                </a:ext>
              </a:extLst>
            </p:cNvPr>
            <p:cNvSpPr>
              <a:spLocks noChangeAspect="1"/>
            </p:cNvSpPr>
            <p:nvPr/>
          </p:nvSpPr>
          <p:spPr>
            <a:xfrm>
              <a:off x="18744" y="-7702"/>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lumMod val="50000"/>
                  </a:schemeClr>
                </a:solidFill>
              </a:endParaRPr>
            </a:p>
          </p:txBody>
        </p:sp>
        <p:sp>
          <p:nvSpPr>
            <p:cNvPr id="32" name="Rounded Rectangle 31">
              <a:extLst>
                <a:ext uri="{FF2B5EF4-FFF2-40B4-BE49-F238E27FC236}">
                  <a16:creationId xmlns:a16="http://schemas.microsoft.com/office/drawing/2014/main" xmlns="" id="{F49D6CCE-DBFE-0F43-A935-462C4D2EA00A}"/>
                </a:ext>
              </a:extLst>
            </p:cNvPr>
            <p:cNvSpPr>
              <a:spLocks noChangeAspect="1"/>
            </p:cNvSpPr>
            <p:nvPr/>
          </p:nvSpPr>
          <p:spPr>
            <a:xfrm>
              <a:off x="1414651" y="-6324"/>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grpSp>
      <p:sp>
        <p:nvSpPr>
          <p:cNvPr id="5" name="Footer Placeholder 4">
            <a:extLst>
              <a:ext uri="{FF2B5EF4-FFF2-40B4-BE49-F238E27FC236}">
                <a16:creationId xmlns:a16="http://schemas.microsoft.com/office/drawing/2014/main" xmlns="" id="{EABDE14B-FA47-5342-A9DF-8A6E6D2F8013}"/>
              </a:ext>
            </a:extLst>
          </p:cNvPr>
          <p:cNvSpPr>
            <a:spLocks noGrp="1"/>
          </p:cNvSpPr>
          <p:nvPr>
            <p:ph type="ftr" sz="quarter" idx="13"/>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2352595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and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xmlns="" id="{6F4E1F7D-4F95-1041-893B-9B7A93A3109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xmlns="" id="{BA1FBCAF-BE12-1A49-9FA6-2C07FE964A91}"/>
              </a:ext>
            </a:extLst>
          </p:cNvPr>
          <p:cNvSpPr>
            <a:spLocks noGrp="1"/>
          </p:cNvSpPr>
          <p:nvPr>
            <p:ph type="ftr" sz="quarter" idx="13"/>
          </p:nvPr>
        </p:nvSpPr>
        <p:spPr>
          <a:xfrm>
            <a:off x="4160520" y="6293104"/>
            <a:ext cx="3941063" cy="365125"/>
          </a:xfrm>
          <a:prstGeom prst="rect">
            <a:avLst/>
          </a:prstGeom>
        </p:spPr>
        <p:txBody>
          <a:bodyPr/>
          <a:lstStyle/>
          <a:p>
            <a:r>
              <a:rPr lang="en-US"/>
              <a:t>Footer</a:t>
            </a:r>
            <a:endParaRPr lang="en-US" dirty="0"/>
          </a:p>
        </p:txBody>
      </p:sp>
      <p:pic>
        <p:nvPicPr>
          <p:cNvPr id="6" name="Picture 5">
            <a:extLst>
              <a:ext uri="{FF2B5EF4-FFF2-40B4-BE49-F238E27FC236}">
                <a16:creationId xmlns:a16="http://schemas.microsoft.com/office/drawing/2014/main" xmlns="" id="{1BBD6591-4236-134E-A06A-84BEB5D41D76}"/>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360101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go 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D74AA64-7A9E-5941-95AF-0CA63304AAB9}"/>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xmlns="" id="{9631D105-1A79-BC42-86C4-E8C03D7194AB}"/>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pic>
        <p:nvPicPr>
          <p:cNvPr id="4" name="Picture 3">
            <a:extLst>
              <a:ext uri="{FF2B5EF4-FFF2-40B4-BE49-F238E27FC236}">
                <a16:creationId xmlns:a16="http://schemas.microsoft.com/office/drawing/2014/main" xmlns="" id="{B4C9F5D2-3E98-FE46-B91E-2060A3F7586E}"/>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270050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raphics to use as neede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5155F76-A0F9-9148-BEE1-DF098978BCBC}"/>
              </a:ext>
            </a:extLst>
          </p:cNvPr>
          <p:cNvSpPr txBox="1"/>
          <p:nvPr/>
        </p:nvSpPr>
        <p:spPr>
          <a:xfrm>
            <a:off x="435934" y="372140"/>
            <a:ext cx="4033516" cy="923330"/>
          </a:xfrm>
          <a:prstGeom prst="rect">
            <a:avLst/>
          </a:prstGeom>
          <a:noFill/>
        </p:spPr>
        <p:txBody>
          <a:bodyPr wrap="square" rtlCol="0">
            <a:spAutoFit/>
          </a:bodyPr>
          <a:lstStyle/>
          <a:p>
            <a:r>
              <a:rPr lang="en-US" b="1" dirty="0"/>
              <a:t>Place holder for MWPBIS Images.</a:t>
            </a:r>
          </a:p>
          <a:p>
            <a:r>
              <a:rPr lang="en-US" i="1" dirty="0">
                <a:solidFill>
                  <a:schemeClr val="tx2"/>
                </a:solidFill>
              </a:rPr>
              <a:t>View </a:t>
            </a:r>
            <a:r>
              <a:rPr lang="en-US" b="1" i="1" dirty="0">
                <a:solidFill>
                  <a:schemeClr val="tx2"/>
                </a:solidFill>
              </a:rPr>
              <a:t>Slide Master </a:t>
            </a:r>
            <a:r>
              <a:rPr lang="en-US" i="1" dirty="0">
                <a:solidFill>
                  <a:schemeClr val="tx2"/>
                </a:solidFill>
              </a:rPr>
              <a:t>to copy and then use these in a presentation on individual slides.</a:t>
            </a:r>
          </a:p>
        </p:txBody>
      </p:sp>
      <p:pic>
        <p:nvPicPr>
          <p:cNvPr id="6" name="Picture 5">
            <a:extLst>
              <a:ext uri="{FF2B5EF4-FFF2-40B4-BE49-F238E27FC236}">
                <a16:creationId xmlns:a16="http://schemas.microsoft.com/office/drawing/2014/main" xmlns="" id="{96801B53-AC19-A44F-A24D-D67E92312770}"/>
              </a:ext>
            </a:extLst>
          </p:cNvPr>
          <p:cNvPicPr>
            <a:picLocks noChangeAspect="1"/>
          </p:cNvPicPr>
          <p:nvPr/>
        </p:nvPicPr>
        <p:blipFill>
          <a:blip r:embed="rId2"/>
          <a:stretch>
            <a:fillRect/>
          </a:stretch>
        </p:blipFill>
        <p:spPr>
          <a:xfrm>
            <a:off x="4810823" y="371194"/>
            <a:ext cx="848424" cy="848424"/>
          </a:xfrm>
          <a:prstGeom prst="rect">
            <a:avLst/>
          </a:prstGeom>
          <a:noFill/>
        </p:spPr>
      </p:pic>
      <p:pic>
        <p:nvPicPr>
          <p:cNvPr id="13" name="Picture 12">
            <a:extLst>
              <a:ext uri="{FF2B5EF4-FFF2-40B4-BE49-F238E27FC236}">
                <a16:creationId xmlns:a16="http://schemas.microsoft.com/office/drawing/2014/main" xmlns="" id="{1BB251A1-EA08-1C42-85B8-F73F9F3E1C11}"/>
              </a:ext>
            </a:extLst>
          </p:cNvPr>
          <p:cNvPicPr>
            <a:picLocks noChangeAspect="1"/>
          </p:cNvPicPr>
          <p:nvPr/>
        </p:nvPicPr>
        <p:blipFill>
          <a:blip r:embed="rId3"/>
          <a:stretch>
            <a:fillRect/>
          </a:stretch>
        </p:blipFill>
        <p:spPr>
          <a:xfrm>
            <a:off x="3786943" y="2074711"/>
            <a:ext cx="711200" cy="711200"/>
          </a:xfrm>
          <a:prstGeom prst="rect">
            <a:avLst/>
          </a:prstGeom>
        </p:spPr>
      </p:pic>
      <p:pic>
        <p:nvPicPr>
          <p:cNvPr id="15" name="Picture 14">
            <a:extLst>
              <a:ext uri="{FF2B5EF4-FFF2-40B4-BE49-F238E27FC236}">
                <a16:creationId xmlns:a16="http://schemas.microsoft.com/office/drawing/2014/main" xmlns="" id="{A142BEF1-26EE-3041-9272-563D27034800}"/>
              </a:ext>
            </a:extLst>
          </p:cNvPr>
          <p:cNvPicPr>
            <a:picLocks noChangeAspect="1"/>
          </p:cNvPicPr>
          <p:nvPr/>
        </p:nvPicPr>
        <p:blipFill>
          <a:blip r:embed="rId4"/>
          <a:stretch>
            <a:fillRect/>
          </a:stretch>
        </p:blipFill>
        <p:spPr>
          <a:xfrm>
            <a:off x="4526591" y="2054707"/>
            <a:ext cx="723900" cy="711200"/>
          </a:xfrm>
          <a:prstGeom prst="rect">
            <a:avLst/>
          </a:prstGeom>
        </p:spPr>
      </p:pic>
      <p:sp>
        <p:nvSpPr>
          <p:cNvPr id="16" name="TextBox 15">
            <a:extLst>
              <a:ext uri="{FF2B5EF4-FFF2-40B4-BE49-F238E27FC236}">
                <a16:creationId xmlns:a16="http://schemas.microsoft.com/office/drawing/2014/main" xmlns="" id="{E6BF27C8-19DB-3347-8C40-73FA82EC2516}"/>
              </a:ext>
            </a:extLst>
          </p:cNvPr>
          <p:cNvSpPr txBox="1"/>
          <p:nvPr/>
        </p:nvSpPr>
        <p:spPr>
          <a:xfrm>
            <a:off x="3856401" y="1536694"/>
            <a:ext cx="1975694" cy="646331"/>
          </a:xfrm>
          <a:prstGeom prst="rect">
            <a:avLst/>
          </a:prstGeom>
          <a:noFill/>
        </p:spPr>
        <p:txBody>
          <a:bodyPr wrap="square" rtlCol="0">
            <a:spAutoFit/>
          </a:bodyPr>
          <a:lstStyle/>
          <a:p>
            <a:r>
              <a:rPr lang="en-US" dirty="0">
                <a:solidFill>
                  <a:schemeClr val="tx2"/>
                </a:solidFill>
              </a:rPr>
              <a:t>Bullet </a:t>
            </a:r>
            <a:r>
              <a:rPr lang="en-US" i="1" dirty="0">
                <a:solidFill>
                  <a:schemeClr val="tx2"/>
                </a:solidFill>
              </a:rPr>
              <a:t>images</a:t>
            </a:r>
            <a:r>
              <a:rPr lang="en-US" dirty="0">
                <a:solidFill>
                  <a:schemeClr val="tx2"/>
                </a:solidFill>
              </a:rPr>
              <a:t> to use Dark    Light</a:t>
            </a:r>
          </a:p>
        </p:txBody>
      </p:sp>
      <p:grpSp>
        <p:nvGrpSpPr>
          <p:cNvPr id="45" name="Group 44">
            <a:extLst>
              <a:ext uri="{FF2B5EF4-FFF2-40B4-BE49-F238E27FC236}">
                <a16:creationId xmlns:a16="http://schemas.microsoft.com/office/drawing/2014/main" xmlns="" id="{5B306C18-8D88-B74E-A260-5BCD13951EC3}"/>
              </a:ext>
            </a:extLst>
          </p:cNvPr>
          <p:cNvGrpSpPr/>
          <p:nvPr/>
        </p:nvGrpSpPr>
        <p:grpSpPr>
          <a:xfrm>
            <a:off x="360157" y="4049847"/>
            <a:ext cx="1711368" cy="1342472"/>
            <a:chOff x="18744" y="-7702"/>
            <a:chExt cx="1711368" cy="1342472"/>
          </a:xfrm>
        </p:grpSpPr>
        <p:sp>
          <p:nvSpPr>
            <p:cNvPr id="46" name="Rounded Rectangle 45">
              <a:extLst>
                <a:ext uri="{FF2B5EF4-FFF2-40B4-BE49-F238E27FC236}">
                  <a16:creationId xmlns:a16="http://schemas.microsoft.com/office/drawing/2014/main" xmlns="" id="{7E1D9589-9C0C-D44F-9A4F-E27043690171}"/>
                </a:ext>
              </a:extLst>
            </p:cNvPr>
            <p:cNvSpPr>
              <a:spLocks noChangeAspect="1"/>
            </p:cNvSpPr>
            <p:nvPr/>
          </p:nvSpPr>
          <p:spPr>
            <a:xfrm>
              <a:off x="365298" y="343802"/>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panose="020B0602020104020603"/>
                <a:ea typeface="+mn-ea"/>
                <a:cs typeface="+mn-cs"/>
              </a:endParaRPr>
            </a:p>
          </p:txBody>
        </p:sp>
        <p:sp>
          <p:nvSpPr>
            <p:cNvPr id="47" name="Rounded Rectangle 46">
              <a:extLst>
                <a:ext uri="{FF2B5EF4-FFF2-40B4-BE49-F238E27FC236}">
                  <a16:creationId xmlns:a16="http://schemas.microsoft.com/office/drawing/2014/main" xmlns="" id="{48BCD0F0-94DC-0240-9B76-5A0843229734}"/>
                </a:ext>
              </a:extLst>
            </p:cNvPr>
            <p:cNvSpPr>
              <a:spLocks noChangeAspect="1"/>
            </p:cNvSpPr>
            <p:nvPr/>
          </p:nvSpPr>
          <p:spPr>
            <a:xfrm>
              <a:off x="714417" y="682611"/>
              <a:ext cx="315461" cy="314289"/>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48" name="Rounded Rectangle 47">
              <a:extLst>
                <a:ext uri="{FF2B5EF4-FFF2-40B4-BE49-F238E27FC236}">
                  <a16:creationId xmlns:a16="http://schemas.microsoft.com/office/drawing/2014/main" xmlns="" id="{A7422E81-6F1C-034C-9F81-42C5A579E890}"/>
                </a:ext>
              </a:extLst>
            </p:cNvPr>
            <p:cNvSpPr>
              <a:spLocks noChangeAspect="1"/>
            </p:cNvSpPr>
            <p:nvPr/>
          </p:nvSpPr>
          <p:spPr>
            <a:xfrm>
              <a:off x="714417" y="343802"/>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panose="020B0602020104020603"/>
                <a:ea typeface="+mn-ea"/>
                <a:cs typeface="+mn-cs"/>
              </a:endParaRPr>
            </a:p>
          </p:txBody>
        </p:sp>
        <p:sp>
          <p:nvSpPr>
            <p:cNvPr id="49" name="Rounded Rectangle 48">
              <a:extLst>
                <a:ext uri="{FF2B5EF4-FFF2-40B4-BE49-F238E27FC236}">
                  <a16:creationId xmlns:a16="http://schemas.microsoft.com/office/drawing/2014/main" xmlns="" id="{3559D2EF-DC3D-2344-BFD9-6C41CB4EA9C2}"/>
                </a:ext>
              </a:extLst>
            </p:cNvPr>
            <p:cNvSpPr>
              <a:spLocks noChangeAspect="1"/>
            </p:cNvSpPr>
            <p:nvPr/>
          </p:nvSpPr>
          <p:spPr>
            <a:xfrm>
              <a:off x="365298" y="682611"/>
              <a:ext cx="315461" cy="314289"/>
            </a:xfrm>
            <a:prstGeom prst="roundRect">
              <a:avLst/>
            </a:prstGeom>
            <a:solidFill>
              <a:srgbClr val="4769B2">
                <a:lumMod val="60000"/>
                <a:lumOff val="4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0" name="Rounded Rectangle 49">
              <a:extLst>
                <a:ext uri="{FF2B5EF4-FFF2-40B4-BE49-F238E27FC236}">
                  <a16:creationId xmlns:a16="http://schemas.microsoft.com/office/drawing/2014/main" xmlns="" id="{47A55A98-CB9F-5842-B430-2CFF8CC588C7}"/>
                </a:ext>
              </a:extLst>
            </p:cNvPr>
            <p:cNvSpPr>
              <a:spLocks noChangeAspect="1"/>
            </p:cNvSpPr>
            <p:nvPr/>
          </p:nvSpPr>
          <p:spPr>
            <a:xfrm>
              <a:off x="1065331" y="343802"/>
              <a:ext cx="315461" cy="314289"/>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1" name="Rounded Rectangle 50">
              <a:extLst>
                <a:ext uri="{FF2B5EF4-FFF2-40B4-BE49-F238E27FC236}">
                  <a16:creationId xmlns:a16="http://schemas.microsoft.com/office/drawing/2014/main" xmlns="" id="{A4160C0C-2150-C342-AF57-F8025A646934}"/>
                </a:ext>
              </a:extLst>
            </p:cNvPr>
            <p:cNvSpPr>
              <a:spLocks noChangeAspect="1"/>
            </p:cNvSpPr>
            <p:nvPr/>
          </p:nvSpPr>
          <p:spPr>
            <a:xfrm>
              <a:off x="365298" y="-2957"/>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2" name="Rounded Rectangle 51">
              <a:extLst>
                <a:ext uri="{FF2B5EF4-FFF2-40B4-BE49-F238E27FC236}">
                  <a16:creationId xmlns:a16="http://schemas.microsoft.com/office/drawing/2014/main" xmlns="" id="{D8381903-D1AF-A14F-88B3-E579B9437A25}"/>
                </a:ext>
              </a:extLst>
            </p:cNvPr>
            <p:cNvSpPr>
              <a:spLocks noChangeAspect="1"/>
            </p:cNvSpPr>
            <p:nvPr/>
          </p:nvSpPr>
          <p:spPr>
            <a:xfrm>
              <a:off x="714417" y="-2957"/>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3" name="Rounded Rectangle 52">
              <a:extLst>
                <a:ext uri="{FF2B5EF4-FFF2-40B4-BE49-F238E27FC236}">
                  <a16:creationId xmlns:a16="http://schemas.microsoft.com/office/drawing/2014/main" xmlns="" id="{111F699C-4426-1249-831E-B2B43CC42AD9}"/>
                </a:ext>
              </a:extLst>
            </p:cNvPr>
            <p:cNvSpPr>
              <a:spLocks noChangeAspect="1"/>
            </p:cNvSpPr>
            <p:nvPr/>
          </p:nvSpPr>
          <p:spPr>
            <a:xfrm>
              <a:off x="1065331" y="-2957"/>
              <a:ext cx="315461" cy="314289"/>
            </a:xfrm>
            <a:prstGeom prst="roundRect">
              <a:avLst/>
            </a:prstGeom>
            <a:solidFill>
              <a:srgbClr val="4769B2">
                <a:lumMod val="60000"/>
                <a:lumOff val="4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4" name="Rounded Rectangle 53">
              <a:extLst>
                <a:ext uri="{FF2B5EF4-FFF2-40B4-BE49-F238E27FC236}">
                  <a16:creationId xmlns:a16="http://schemas.microsoft.com/office/drawing/2014/main" xmlns="" id="{23AECD0A-5E31-C642-9631-100BC4558264}"/>
                </a:ext>
              </a:extLst>
            </p:cNvPr>
            <p:cNvSpPr>
              <a:spLocks noChangeAspect="1"/>
            </p:cNvSpPr>
            <p:nvPr/>
          </p:nvSpPr>
          <p:spPr>
            <a:xfrm>
              <a:off x="18744" y="339057"/>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5" name="Rounded Rectangle 54">
              <a:extLst>
                <a:ext uri="{FF2B5EF4-FFF2-40B4-BE49-F238E27FC236}">
                  <a16:creationId xmlns:a16="http://schemas.microsoft.com/office/drawing/2014/main" xmlns="" id="{28A1F8A4-99ED-944B-8123-90816158A88D}"/>
                </a:ext>
              </a:extLst>
            </p:cNvPr>
            <p:cNvSpPr>
              <a:spLocks noChangeAspect="1"/>
            </p:cNvSpPr>
            <p:nvPr/>
          </p:nvSpPr>
          <p:spPr>
            <a:xfrm>
              <a:off x="18744" y="677866"/>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6" name="Rounded Rectangle 55">
              <a:extLst>
                <a:ext uri="{FF2B5EF4-FFF2-40B4-BE49-F238E27FC236}">
                  <a16:creationId xmlns:a16="http://schemas.microsoft.com/office/drawing/2014/main" xmlns="" id="{39EB1E66-491A-9040-913A-32455EC5A447}"/>
                </a:ext>
              </a:extLst>
            </p:cNvPr>
            <p:cNvSpPr>
              <a:spLocks noChangeAspect="1"/>
            </p:cNvSpPr>
            <p:nvPr/>
          </p:nvSpPr>
          <p:spPr>
            <a:xfrm>
              <a:off x="18744" y="1020481"/>
              <a:ext cx="315461" cy="314289"/>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7" name="Rounded Rectangle 56">
              <a:extLst>
                <a:ext uri="{FF2B5EF4-FFF2-40B4-BE49-F238E27FC236}">
                  <a16:creationId xmlns:a16="http://schemas.microsoft.com/office/drawing/2014/main" xmlns="" id="{3BF4E1E1-F657-6641-AECC-0214F6B2A6F6}"/>
                </a:ext>
              </a:extLst>
            </p:cNvPr>
            <p:cNvSpPr>
              <a:spLocks noChangeAspect="1"/>
            </p:cNvSpPr>
            <p:nvPr/>
          </p:nvSpPr>
          <p:spPr>
            <a:xfrm>
              <a:off x="18744" y="-7702"/>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8" name="Rounded Rectangle 57">
              <a:extLst>
                <a:ext uri="{FF2B5EF4-FFF2-40B4-BE49-F238E27FC236}">
                  <a16:creationId xmlns:a16="http://schemas.microsoft.com/office/drawing/2014/main" xmlns="" id="{9D88E34F-EEDD-3849-B4B7-16806F4D9F39}"/>
                </a:ext>
              </a:extLst>
            </p:cNvPr>
            <p:cNvSpPr>
              <a:spLocks noChangeAspect="1"/>
            </p:cNvSpPr>
            <p:nvPr/>
          </p:nvSpPr>
          <p:spPr>
            <a:xfrm>
              <a:off x="1414651" y="-6324"/>
              <a:ext cx="315461" cy="314289"/>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sp>
        <p:nvSpPr>
          <p:cNvPr id="59" name="TextBox 58">
            <a:extLst>
              <a:ext uri="{FF2B5EF4-FFF2-40B4-BE49-F238E27FC236}">
                <a16:creationId xmlns:a16="http://schemas.microsoft.com/office/drawing/2014/main" xmlns="" id="{B6F5E7A5-7153-1C49-B587-A203B5480330}"/>
              </a:ext>
            </a:extLst>
          </p:cNvPr>
          <p:cNvSpPr txBox="1"/>
          <p:nvPr/>
        </p:nvSpPr>
        <p:spPr>
          <a:xfrm>
            <a:off x="348772" y="3591874"/>
            <a:ext cx="2814168" cy="369332"/>
          </a:xfrm>
          <a:prstGeom prst="rect">
            <a:avLst/>
          </a:prstGeom>
          <a:noFill/>
        </p:spPr>
        <p:txBody>
          <a:bodyPr wrap="none" rtlCol="0">
            <a:spAutoFit/>
          </a:bodyPr>
          <a:lstStyle/>
          <a:p>
            <a:r>
              <a:rPr lang="en-US" dirty="0">
                <a:solidFill>
                  <a:schemeClr val="tx2"/>
                </a:solidFill>
              </a:rPr>
              <a:t>Dark Mode Corner Graphics</a:t>
            </a:r>
          </a:p>
        </p:txBody>
      </p:sp>
      <p:grpSp>
        <p:nvGrpSpPr>
          <p:cNvPr id="65" name="Group 64">
            <a:extLst>
              <a:ext uri="{FF2B5EF4-FFF2-40B4-BE49-F238E27FC236}">
                <a16:creationId xmlns:a16="http://schemas.microsoft.com/office/drawing/2014/main" xmlns="" id="{52BE3057-9087-9F4C-B4F3-56914717D4A9}"/>
              </a:ext>
            </a:extLst>
          </p:cNvPr>
          <p:cNvGrpSpPr/>
          <p:nvPr/>
        </p:nvGrpSpPr>
        <p:grpSpPr>
          <a:xfrm>
            <a:off x="2071525" y="4586398"/>
            <a:ext cx="770108" cy="769058"/>
            <a:chOff x="7156020" y="5825340"/>
            <a:chExt cx="770108" cy="769058"/>
          </a:xfrm>
        </p:grpSpPr>
        <p:pic>
          <p:nvPicPr>
            <p:cNvPr id="66" name="Picture 65">
              <a:extLst>
                <a:ext uri="{FF2B5EF4-FFF2-40B4-BE49-F238E27FC236}">
                  <a16:creationId xmlns:a16="http://schemas.microsoft.com/office/drawing/2014/main" xmlns="" id="{B75258C4-4437-5243-B337-3A9BF8B357F5}"/>
                </a:ext>
              </a:extLst>
            </p:cNvPr>
            <p:cNvPicPr>
              <a:picLocks noChangeAspect="1"/>
            </p:cNvPicPr>
            <p:nvPr/>
          </p:nvPicPr>
          <p:blipFill>
            <a:blip r:embed="rId2"/>
            <a:stretch>
              <a:fillRect/>
            </a:stretch>
          </p:blipFill>
          <p:spPr>
            <a:xfrm>
              <a:off x="7560368" y="6224583"/>
              <a:ext cx="365760" cy="365760"/>
            </a:xfrm>
            <a:prstGeom prst="rect">
              <a:avLst/>
            </a:prstGeom>
          </p:spPr>
        </p:pic>
        <p:sp>
          <p:nvSpPr>
            <p:cNvPr id="67" name="Rounded Rectangle 66">
              <a:extLst>
                <a:ext uri="{FF2B5EF4-FFF2-40B4-BE49-F238E27FC236}">
                  <a16:creationId xmlns:a16="http://schemas.microsoft.com/office/drawing/2014/main" xmlns="" id="{02132A3D-A73E-2E46-9E6A-DD78BB3C7095}"/>
                </a:ext>
              </a:extLst>
            </p:cNvPr>
            <p:cNvSpPr>
              <a:spLocks noChangeAspect="1"/>
            </p:cNvSpPr>
            <p:nvPr/>
          </p:nvSpPr>
          <p:spPr>
            <a:xfrm>
              <a:off x="7560368" y="5825340"/>
              <a:ext cx="365760" cy="364401"/>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8" name="Rounded Rectangle 67">
              <a:extLst>
                <a:ext uri="{FF2B5EF4-FFF2-40B4-BE49-F238E27FC236}">
                  <a16:creationId xmlns:a16="http://schemas.microsoft.com/office/drawing/2014/main" xmlns="" id="{B0F3040D-E9C9-6547-A769-6628DF7F6C7E}"/>
                </a:ext>
              </a:extLst>
            </p:cNvPr>
            <p:cNvSpPr>
              <a:spLocks noChangeAspect="1"/>
            </p:cNvSpPr>
            <p:nvPr/>
          </p:nvSpPr>
          <p:spPr>
            <a:xfrm>
              <a:off x="7156020" y="6224583"/>
              <a:ext cx="365760" cy="369815"/>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9" name="Rounded Rectangle 68">
              <a:extLst>
                <a:ext uri="{FF2B5EF4-FFF2-40B4-BE49-F238E27FC236}">
                  <a16:creationId xmlns:a16="http://schemas.microsoft.com/office/drawing/2014/main" xmlns="" id="{9538C842-91EF-194D-9041-D3ACF43CEE4C}"/>
                </a:ext>
              </a:extLst>
            </p:cNvPr>
            <p:cNvSpPr>
              <a:spLocks noChangeAspect="1"/>
            </p:cNvSpPr>
            <p:nvPr/>
          </p:nvSpPr>
          <p:spPr>
            <a:xfrm>
              <a:off x="7156020" y="5825340"/>
              <a:ext cx="365760" cy="364401"/>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sp>
        <p:nvSpPr>
          <p:cNvPr id="84" name="TextBox 83">
            <a:extLst>
              <a:ext uri="{FF2B5EF4-FFF2-40B4-BE49-F238E27FC236}">
                <a16:creationId xmlns:a16="http://schemas.microsoft.com/office/drawing/2014/main" xmlns="" id="{B3E74F49-6E5E-C64F-83BA-330848D0B134}"/>
              </a:ext>
            </a:extLst>
          </p:cNvPr>
          <p:cNvSpPr txBox="1"/>
          <p:nvPr/>
        </p:nvSpPr>
        <p:spPr>
          <a:xfrm>
            <a:off x="455670" y="1542282"/>
            <a:ext cx="2795124" cy="369332"/>
          </a:xfrm>
          <a:prstGeom prst="rect">
            <a:avLst/>
          </a:prstGeom>
          <a:noFill/>
        </p:spPr>
        <p:txBody>
          <a:bodyPr wrap="none" rtlCol="0">
            <a:spAutoFit/>
          </a:bodyPr>
          <a:lstStyle/>
          <a:p>
            <a:r>
              <a:rPr lang="en-US" dirty="0">
                <a:solidFill>
                  <a:schemeClr val="tx2"/>
                </a:solidFill>
              </a:rPr>
              <a:t>Light Mode Corner Graphics</a:t>
            </a:r>
          </a:p>
        </p:txBody>
      </p:sp>
      <p:grpSp>
        <p:nvGrpSpPr>
          <p:cNvPr id="85" name="Group 84">
            <a:extLst>
              <a:ext uri="{FF2B5EF4-FFF2-40B4-BE49-F238E27FC236}">
                <a16:creationId xmlns:a16="http://schemas.microsoft.com/office/drawing/2014/main" xmlns="" id="{594D3A46-A5E0-CC4A-861A-BB8B2432FC73}"/>
              </a:ext>
            </a:extLst>
          </p:cNvPr>
          <p:cNvGrpSpPr/>
          <p:nvPr/>
        </p:nvGrpSpPr>
        <p:grpSpPr>
          <a:xfrm>
            <a:off x="2273363" y="2372584"/>
            <a:ext cx="770108" cy="769058"/>
            <a:chOff x="7156020" y="5825340"/>
            <a:chExt cx="770108" cy="769058"/>
          </a:xfrm>
        </p:grpSpPr>
        <p:pic>
          <p:nvPicPr>
            <p:cNvPr id="86" name="Picture 85">
              <a:extLst>
                <a:ext uri="{FF2B5EF4-FFF2-40B4-BE49-F238E27FC236}">
                  <a16:creationId xmlns:a16="http://schemas.microsoft.com/office/drawing/2014/main" xmlns="" id="{3A5E4D9F-9839-FD4A-8206-2D6AEA41E5A4}"/>
                </a:ext>
              </a:extLst>
            </p:cNvPr>
            <p:cNvPicPr>
              <a:picLocks noChangeAspect="1"/>
            </p:cNvPicPr>
            <p:nvPr/>
          </p:nvPicPr>
          <p:blipFill>
            <a:blip r:embed="rId2"/>
            <a:stretch>
              <a:fillRect/>
            </a:stretch>
          </p:blipFill>
          <p:spPr>
            <a:xfrm>
              <a:off x="7560368" y="6224583"/>
              <a:ext cx="365760" cy="365760"/>
            </a:xfrm>
            <a:prstGeom prst="rect">
              <a:avLst/>
            </a:prstGeom>
          </p:spPr>
        </p:pic>
        <p:sp>
          <p:nvSpPr>
            <p:cNvPr id="87" name="Rounded Rectangle 86">
              <a:extLst>
                <a:ext uri="{FF2B5EF4-FFF2-40B4-BE49-F238E27FC236}">
                  <a16:creationId xmlns:a16="http://schemas.microsoft.com/office/drawing/2014/main" xmlns="" id="{4931F267-B327-6446-ABE6-9B8DF618745E}"/>
                </a:ext>
              </a:extLst>
            </p:cNvPr>
            <p:cNvSpPr>
              <a:spLocks noChangeAspect="1"/>
            </p:cNvSpPr>
            <p:nvPr/>
          </p:nvSpPr>
          <p:spPr>
            <a:xfrm>
              <a:off x="7560368" y="5825340"/>
              <a:ext cx="365760" cy="364401"/>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88" name="Rounded Rectangle 87">
              <a:extLst>
                <a:ext uri="{FF2B5EF4-FFF2-40B4-BE49-F238E27FC236}">
                  <a16:creationId xmlns:a16="http://schemas.microsoft.com/office/drawing/2014/main" xmlns="" id="{AD4357C1-5FA5-E140-9418-AA4C4C3AFA32}"/>
                </a:ext>
              </a:extLst>
            </p:cNvPr>
            <p:cNvSpPr>
              <a:spLocks noChangeAspect="1"/>
            </p:cNvSpPr>
            <p:nvPr/>
          </p:nvSpPr>
          <p:spPr>
            <a:xfrm>
              <a:off x="7156020" y="6224583"/>
              <a:ext cx="365760" cy="369815"/>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89" name="Rounded Rectangle 88">
              <a:extLst>
                <a:ext uri="{FF2B5EF4-FFF2-40B4-BE49-F238E27FC236}">
                  <a16:creationId xmlns:a16="http://schemas.microsoft.com/office/drawing/2014/main" xmlns="" id="{93F865F8-AE6E-8B4D-8D7D-D0CABE45999A}"/>
                </a:ext>
              </a:extLst>
            </p:cNvPr>
            <p:cNvSpPr>
              <a:spLocks noChangeAspect="1"/>
            </p:cNvSpPr>
            <p:nvPr/>
          </p:nvSpPr>
          <p:spPr>
            <a:xfrm>
              <a:off x="7156020" y="5825340"/>
              <a:ext cx="365760" cy="364401"/>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grpSp>
        <p:nvGrpSpPr>
          <p:cNvPr id="90" name="Group 89">
            <a:extLst>
              <a:ext uri="{FF2B5EF4-FFF2-40B4-BE49-F238E27FC236}">
                <a16:creationId xmlns:a16="http://schemas.microsoft.com/office/drawing/2014/main" xmlns="" id="{B80F5451-FE59-A94D-8C43-A88ECE636171}"/>
              </a:ext>
            </a:extLst>
          </p:cNvPr>
          <p:cNvGrpSpPr/>
          <p:nvPr/>
        </p:nvGrpSpPr>
        <p:grpSpPr>
          <a:xfrm>
            <a:off x="470841" y="1996970"/>
            <a:ext cx="1711368" cy="1342472"/>
            <a:chOff x="18744" y="-7702"/>
            <a:chExt cx="1711368" cy="1342472"/>
          </a:xfrm>
        </p:grpSpPr>
        <p:sp>
          <p:nvSpPr>
            <p:cNvPr id="91" name="Rounded Rectangle 90">
              <a:extLst>
                <a:ext uri="{FF2B5EF4-FFF2-40B4-BE49-F238E27FC236}">
                  <a16:creationId xmlns:a16="http://schemas.microsoft.com/office/drawing/2014/main" xmlns="" id="{DC43CB1F-52E0-B540-A211-C4107D0B4D61}"/>
                </a:ext>
              </a:extLst>
            </p:cNvPr>
            <p:cNvSpPr>
              <a:spLocks noChangeAspect="1"/>
            </p:cNvSpPr>
            <p:nvPr/>
          </p:nvSpPr>
          <p:spPr>
            <a:xfrm>
              <a:off x="365298" y="343802"/>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2" name="Rounded Rectangle 91">
              <a:extLst>
                <a:ext uri="{FF2B5EF4-FFF2-40B4-BE49-F238E27FC236}">
                  <a16:creationId xmlns:a16="http://schemas.microsoft.com/office/drawing/2014/main" xmlns="" id="{5A44C07A-AB17-1D42-AD21-C2F77ABB66FF}"/>
                </a:ext>
              </a:extLst>
            </p:cNvPr>
            <p:cNvSpPr>
              <a:spLocks noChangeAspect="1"/>
            </p:cNvSpPr>
            <p:nvPr/>
          </p:nvSpPr>
          <p:spPr>
            <a:xfrm>
              <a:off x="714417" y="682611"/>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93" name="Rounded Rectangle 92">
              <a:extLst>
                <a:ext uri="{FF2B5EF4-FFF2-40B4-BE49-F238E27FC236}">
                  <a16:creationId xmlns:a16="http://schemas.microsoft.com/office/drawing/2014/main" xmlns="" id="{4B131CDD-FD69-1F41-A375-CC06669AD5BB}"/>
                </a:ext>
              </a:extLst>
            </p:cNvPr>
            <p:cNvSpPr>
              <a:spLocks noChangeAspect="1"/>
            </p:cNvSpPr>
            <p:nvPr/>
          </p:nvSpPr>
          <p:spPr>
            <a:xfrm>
              <a:off x="714417" y="343802"/>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4" name="Rounded Rectangle 93">
              <a:extLst>
                <a:ext uri="{FF2B5EF4-FFF2-40B4-BE49-F238E27FC236}">
                  <a16:creationId xmlns:a16="http://schemas.microsoft.com/office/drawing/2014/main" xmlns="" id="{7235DFAD-66A6-1544-A125-75AA973AB311}"/>
                </a:ext>
              </a:extLst>
            </p:cNvPr>
            <p:cNvSpPr>
              <a:spLocks noChangeAspect="1"/>
            </p:cNvSpPr>
            <p:nvPr/>
          </p:nvSpPr>
          <p:spPr>
            <a:xfrm>
              <a:off x="365298" y="682611"/>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5" name="Rounded Rectangle 94">
              <a:extLst>
                <a:ext uri="{FF2B5EF4-FFF2-40B4-BE49-F238E27FC236}">
                  <a16:creationId xmlns:a16="http://schemas.microsoft.com/office/drawing/2014/main" xmlns="" id="{9FFE1A87-CDEC-9D45-8740-925EF36C2957}"/>
                </a:ext>
              </a:extLst>
            </p:cNvPr>
            <p:cNvSpPr>
              <a:spLocks noChangeAspect="1"/>
            </p:cNvSpPr>
            <p:nvPr/>
          </p:nvSpPr>
          <p:spPr>
            <a:xfrm>
              <a:off x="1065331" y="343802"/>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96" name="Rounded Rectangle 95">
              <a:extLst>
                <a:ext uri="{FF2B5EF4-FFF2-40B4-BE49-F238E27FC236}">
                  <a16:creationId xmlns:a16="http://schemas.microsoft.com/office/drawing/2014/main" xmlns="" id="{CD8F61C8-D1DE-8F44-BA66-ADD9F5423400}"/>
                </a:ext>
              </a:extLst>
            </p:cNvPr>
            <p:cNvSpPr>
              <a:spLocks noChangeAspect="1"/>
            </p:cNvSpPr>
            <p:nvPr/>
          </p:nvSpPr>
          <p:spPr>
            <a:xfrm>
              <a:off x="365298" y="-2957"/>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lumMod val="50000"/>
                  </a:schemeClr>
                </a:solidFill>
              </a:endParaRPr>
            </a:p>
          </p:txBody>
        </p:sp>
        <p:sp>
          <p:nvSpPr>
            <p:cNvPr id="97" name="Rounded Rectangle 96">
              <a:extLst>
                <a:ext uri="{FF2B5EF4-FFF2-40B4-BE49-F238E27FC236}">
                  <a16:creationId xmlns:a16="http://schemas.microsoft.com/office/drawing/2014/main" xmlns="" id="{347D1113-2CDD-B54D-97C0-6E30F7497945}"/>
                </a:ext>
              </a:extLst>
            </p:cNvPr>
            <p:cNvSpPr>
              <a:spLocks noChangeAspect="1"/>
            </p:cNvSpPr>
            <p:nvPr/>
          </p:nvSpPr>
          <p:spPr>
            <a:xfrm>
              <a:off x="714417" y="-2957"/>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98" name="Rounded Rectangle 97">
              <a:extLst>
                <a:ext uri="{FF2B5EF4-FFF2-40B4-BE49-F238E27FC236}">
                  <a16:creationId xmlns:a16="http://schemas.microsoft.com/office/drawing/2014/main" xmlns="" id="{F78ADEF3-D7FF-8E43-98EF-731B0C74B800}"/>
                </a:ext>
              </a:extLst>
            </p:cNvPr>
            <p:cNvSpPr>
              <a:spLocks noChangeAspect="1"/>
            </p:cNvSpPr>
            <p:nvPr/>
          </p:nvSpPr>
          <p:spPr>
            <a:xfrm>
              <a:off x="1065331" y="-2957"/>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99" name="Rounded Rectangle 98">
              <a:extLst>
                <a:ext uri="{FF2B5EF4-FFF2-40B4-BE49-F238E27FC236}">
                  <a16:creationId xmlns:a16="http://schemas.microsoft.com/office/drawing/2014/main" xmlns="" id="{9A6A66A8-59EF-2942-86EB-9B04F0BC83DF}"/>
                </a:ext>
              </a:extLst>
            </p:cNvPr>
            <p:cNvSpPr>
              <a:spLocks noChangeAspect="1"/>
            </p:cNvSpPr>
            <p:nvPr/>
          </p:nvSpPr>
          <p:spPr>
            <a:xfrm>
              <a:off x="18744" y="339057"/>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lumMod val="50000"/>
                  </a:schemeClr>
                </a:solidFill>
              </a:endParaRPr>
            </a:p>
          </p:txBody>
        </p:sp>
        <p:sp>
          <p:nvSpPr>
            <p:cNvPr id="100" name="Rounded Rectangle 99">
              <a:extLst>
                <a:ext uri="{FF2B5EF4-FFF2-40B4-BE49-F238E27FC236}">
                  <a16:creationId xmlns:a16="http://schemas.microsoft.com/office/drawing/2014/main" xmlns="" id="{B314A411-85AE-CF45-A577-BA9B9F1A000A}"/>
                </a:ext>
              </a:extLst>
            </p:cNvPr>
            <p:cNvSpPr>
              <a:spLocks noChangeAspect="1"/>
            </p:cNvSpPr>
            <p:nvPr/>
          </p:nvSpPr>
          <p:spPr>
            <a:xfrm>
              <a:off x="18744" y="677866"/>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1" name="Rounded Rectangle 100">
              <a:extLst>
                <a:ext uri="{FF2B5EF4-FFF2-40B4-BE49-F238E27FC236}">
                  <a16:creationId xmlns:a16="http://schemas.microsoft.com/office/drawing/2014/main" xmlns="" id="{4F121D94-0FEA-3148-A701-C49CD24B9850}"/>
                </a:ext>
              </a:extLst>
            </p:cNvPr>
            <p:cNvSpPr>
              <a:spLocks noChangeAspect="1"/>
            </p:cNvSpPr>
            <p:nvPr/>
          </p:nvSpPr>
          <p:spPr>
            <a:xfrm>
              <a:off x="18744" y="1020481"/>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102" name="Rounded Rectangle 101">
              <a:extLst>
                <a:ext uri="{FF2B5EF4-FFF2-40B4-BE49-F238E27FC236}">
                  <a16:creationId xmlns:a16="http://schemas.microsoft.com/office/drawing/2014/main" xmlns="" id="{9E9B506A-1B48-6B42-9169-BA5B858BB2F7}"/>
                </a:ext>
              </a:extLst>
            </p:cNvPr>
            <p:cNvSpPr>
              <a:spLocks noChangeAspect="1"/>
            </p:cNvSpPr>
            <p:nvPr/>
          </p:nvSpPr>
          <p:spPr>
            <a:xfrm>
              <a:off x="18744" y="-7702"/>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lumMod val="50000"/>
                  </a:schemeClr>
                </a:solidFill>
              </a:endParaRPr>
            </a:p>
          </p:txBody>
        </p:sp>
        <p:sp>
          <p:nvSpPr>
            <p:cNvPr id="103" name="Rounded Rectangle 102">
              <a:extLst>
                <a:ext uri="{FF2B5EF4-FFF2-40B4-BE49-F238E27FC236}">
                  <a16:creationId xmlns:a16="http://schemas.microsoft.com/office/drawing/2014/main" xmlns="" id="{ABF46077-66E4-D249-AE74-811A01EB7070}"/>
                </a:ext>
              </a:extLst>
            </p:cNvPr>
            <p:cNvSpPr>
              <a:spLocks noChangeAspect="1"/>
            </p:cNvSpPr>
            <p:nvPr/>
          </p:nvSpPr>
          <p:spPr>
            <a:xfrm>
              <a:off x="1414651" y="-6324"/>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grpSp>
      <p:pic>
        <p:nvPicPr>
          <p:cNvPr id="104" name="Picture 103" descr="Practice-Icon-large.png">
            <a:extLst>
              <a:ext uri="{FF2B5EF4-FFF2-40B4-BE49-F238E27FC236}">
                <a16:creationId xmlns:a16="http://schemas.microsoft.com/office/drawing/2014/main" xmlns="" id="{9C86922F-A922-4F4E-8CC1-F98425498C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4070" y="371194"/>
            <a:ext cx="848424" cy="848424"/>
          </a:xfrm>
          <a:prstGeom prst="rect">
            <a:avLst/>
          </a:prstGeom>
          <a:effectLst/>
        </p:spPr>
      </p:pic>
      <p:pic>
        <p:nvPicPr>
          <p:cNvPr id="112" name="Picture 111" descr="Self-Assessment-Icon-large.png">
            <a:extLst>
              <a:ext uri="{FF2B5EF4-FFF2-40B4-BE49-F238E27FC236}">
                <a16:creationId xmlns:a16="http://schemas.microsoft.com/office/drawing/2014/main" xmlns="" id="{58A1DDBD-A755-EF44-AB74-C1AC183215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7317" y="360413"/>
            <a:ext cx="848424" cy="848424"/>
          </a:xfrm>
          <a:prstGeom prst="rect">
            <a:avLst/>
          </a:prstGeom>
          <a:effectLst/>
        </p:spPr>
      </p:pic>
      <p:pic>
        <p:nvPicPr>
          <p:cNvPr id="113" name="Picture 112" descr="Action-Plng-Icon-large.png">
            <a:extLst>
              <a:ext uri="{FF2B5EF4-FFF2-40B4-BE49-F238E27FC236}">
                <a16:creationId xmlns:a16="http://schemas.microsoft.com/office/drawing/2014/main" xmlns="" id="{D3896AF4-7526-CE47-A3E6-42AAE20242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60564" y="372140"/>
            <a:ext cx="848424" cy="848424"/>
          </a:xfrm>
          <a:prstGeom prst="rect">
            <a:avLst/>
          </a:prstGeom>
          <a:effectLst/>
        </p:spPr>
      </p:pic>
      <p:pic>
        <p:nvPicPr>
          <p:cNvPr id="116" name="Picture 115">
            <a:extLst>
              <a:ext uri="{FF2B5EF4-FFF2-40B4-BE49-F238E27FC236}">
                <a16:creationId xmlns:a16="http://schemas.microsoft.com/office/drawing/2014/main" xmlns="" id="{2A56512D-A1BA-224C-8440-6A7E10A7F144}"/>
              </a:ext>
            </a:extLst>
          </p:cNvPr>
          <p:cNvPicPr>
            <a:picLocks noChangeAspect="1"/>
          </p:cNvPicPr>
          <p:nvPr/>
        </p:nvPicPr>
        <p:blipFill>
          <a:blip r:embed="rId8"/>
          <a:stretch>
            <a:fillRect/>
          </a:stretch>
        </p:blipFill>
        <p:spPr>
          <a:xfrm>
            <a:off x="174706" y="5768665"/>
            <a:ext cx="3162300" cy="736600"/>
          </a:xfrm>
          <a:prstGeom prst="rect">
            <a:avLst/>
          </a:prstGeom>
        </p:spPr>
      </p:pic>
      <p:grpSp>
        <p:nvGrpSpPr>
          <p:cNvPr id="124" name="Group 123">
            <a:extLst>
              <a:ext uri="{FF2B5EF4-FFF2-40B4-BE49-F238E27FC236}">
                <a16:creationId xmlns:a16="http://schemas.microsoft.com/office/drawing/2014/main" xmlns="" id="{56DBDE92-803E-3749-B3B6-B3DEBF0258D8}"/>
              </a:ext>
            </a:extLst>
          </p:cNvPr>
          <p:cNvGrpSpPr/>
          <p:nvPr/>
        </p:nvGrpSpPr>
        <p:grpSpPr>
          <a:xfrm>
            <a:off x="5369859" y="1024666"/>
            <a:ext cx="3161654" cy="5229825"/>
            <a:chOff x="5369859" y="1024666"/>
            <a:chExt cx="3161654" cy="5229825"/>
          </a:xfrm>
        </p:grpSpPr>
        <p:pic>
          <p:nvPicPr>
            <p:cNvPr id="114" name="Picture 113">
              <a:extLst>
                <a:ext uri="{FF2B5EF4-FFF2-40B4-BE49-F238E27FC236}">
                  <a16:creationId xmlns:a16="http://schemas.microsoft.com/office/drawing/2014/main" xmlns="" id="{717B43A1-980E-6F4B-9B03-9B7C055F1029}"/>
                </a:ext>
              </a:extLst>
            </p:cNvPr>
            <p:cNvPicPr>
              <a:picLocks noChangeAspect="1"/>
            </p:cNvPicPr>
            <p:nvPr/>
          </p:nvPicPr>
          <p:blipFill rotWithShape="1">
            <a:blip r:embed="rId9"/>
            <a:srcRect l="2496" t="13045" r="2444"/>
            <a:stretch/>
          </p:blipFill>
          <p:spPr>
            <a:xfrm>
              <a:off x="5369859" y="3666565"/>
              <a:ext cx="2814917" cy="2587926"/>
            </a:xfrm>
            <a:prstGeom prst="rect">
              <a:avLst/>
            </a:prstGeom>
            <a:ln>
              <a:solidFill>
                <a:schemeClr val="accent1"/>
              </a:solidFill>
            </a:ln>
          </p:spPr>
        </p:pic>
        <p:sp>
          <p:nvSpPr>
            <p:cNvPr id="118" name="TextBox 117">
              <a:extLst>
                <a:ext uri="{FF2B5EF4-FFF2-40B4-BE49-F238E27FC236}">
                  <a16:creationId xmlns:a16="http://schemas.microsoft.com/office/drawing/2014/main" xmlns="" id="{3F976C7B-68AB-4F47-B5AF-0C4EA442A84D}"/>
                </a:ext>
              </a:extLst>
            </p:cNvPr>
            <p:cNvSpPr txBox="1"/>
            <p:nvPr/>
          </p:nvSpPr>
          <p:spPr>
            <a:xfrm rot="18784600">
              <a:off x="5961722" y="2690831"/>
              <a:ext cx="2266967" cy="261610"/>
            </a:xfrm>
            <a:prstGeom prst="rect">
              <a:avLst/>
            </a:prstGeom>
            <a:noFill/>
          </p:spPr>
          <p:txBody>
            <a:bodyPr wrap="none" rtlCol="0">
              <a:spAutoFit/>
            </a:bodyPr>
            <a:lstStyle/>
            <a:p>
              <a:pPr algn="l"/>
              <a:r>
                <a:rPr lang="en-US" sz="1100" dirty="0"/>
                <a:t>&lt; Main body text (light background)</a:t>
              </a:r>
            </a:p>
          </p:txBody>
        </p:sp>
        <p:sp>
          <p:nvSpPr>
            <p:cNvPr id="119" name="TextBox 118">
              <a:extLst>
                <a:ext uri="{FF2B5EF4-FFF2-40B4-BE49-F238E27FC236}">
                  <a16:creationId xmlns:a16="http://schemas.microsoft.com/office/drawing/2014/main" xmlns="" id="{5B7D7A12-1D94-9749-A962-8D571DDF261D}"/>
                </a:ext>
              </a:extLst>
            </p:cNvPr>
            <p:cNvSpPr txBox="1"/>
            <p:nvPr/>
          </p:nvSpPr>
          <p:spPr>
            <a:xfrm rot="18784600">
              <a:off x="5671251" y="2684391"/>
              <a:ext cx="2284600" cy="261610"/>
            </a:xfrm>
            <a:prstGeom prst="rect">
              <a:avLst/>
            </a:prstGeom>
            <a:noFill/>
          </p:spPr>
          <p:txBody>
            <a:bodyPr wrap="none" rtlCol="0">
              <a:spAutoFit/>
            </a:bodyPr>
            <a:lstStyle/>
            <a:p>
              <a:pPr algn="l"/>
              <a:r>
                <a:rPr lang="en-US" sz="1100" dirty="0"/>
                <a:t>&lt; Main body text (</a:t>
              </a:r>
              <a:r>
                <a:rPr lang="en-US" sz="1100" b="1" dirty="0"/>
                <a:t>dark</a:t>
              </a:r>
              <a:r>
                <a:rPr lang="en-US" sz="1100" dirty="0"/>
                <a:t> background)</a:t>
              </a:r>
            </a:p>
          </p:txBody>
        </p:sp>
        <p:sp>
          <p:nvSpPr>
            <p:cNvPr id="120" name="TextBox 119">
              <a:extLst>
                <a:ext uri="{FF2B5EF4-FFF2-40B4-BE49-F238E27FC236}">
                  <a16:creationId xmlns:a16="http://schemas.microsoft.com/office/drawing/2014/main" xmlns="" id="{66087075-42A0-9842-A29D-39971DF2777F}"/>
                </a:ext>
              </a:extLst>
            </p:cNvPr>
            <p:cNvSpPr txBox="1"/>
            <p:nvPr/>
          </p:nvSpPr>
          <p:spPr>
            <a:xfrm rot="18784600">
              <a:off x="4996484" y="2416073"/>
              <a:ext cx="3044423" cy="261610"/>
            </a:xfrm>
            <a:prstGeom prst="rect">
              <a:avLst/>
            </a:prstGeom>
            <a:noFill/>
          </p:spPr>
          <p:txBody>
            <a:bodyPr wrap="none" rtlCol="0">
              <a:spAutoFit/>
            </a:bodyPr>
            <a:lstStyle/>
            <a:p>
              <a:pPr algn="l"/>
              <a:r>
                <a:rPr lang="en-US" sz="1100" dirty="0"/>
                <a:t>&lt; Use for Secondary body text (</a:t>
              </a:r>
              <a:r>
                <a:rPr lang="en-US" sz="1100" b="1" dirty="0"/>
                <a:t>dark</a:t>
              </a:r>
              <a:r>
                <a:rPr lang="en-US" sz="1100" dirty="0"/>
                <a:t> background)</a:t>
              </a:r>
            </a:p>
          </p:txBody>
        </p:sp>
        <p:sp>
          <p:nvSpPr>
            <p:cNvPr id="121" name="TextBox 120">
              <a:extLst>
                <a:ext uri="{FF2B5EF4-FFF2-40B4-BE49-F238E27FC236}">
                  <a16:creationId xmlns:a16="http://schemas.microsoft.com/office/drawing/2014/main" xmlns="" id="{BF0C09A6-1BE1-5942-B21E-DC224635CE32}"/>
                </a:ext>
              </a:extLst>
            </p:cNvPr>
            <p:cNvSpPr txBox="1"/>
            <p:nvPr/>
          </p:nvSpPr>
          <p:spPr>
            <a:xfrm rot="18784600">
              <a:off x="5362531" y="2568472"/>
              <a:ext cx="2601994" cy="261610"/>
            </a:xfrm>
            <a:prstGeom prst="rect">
              <a:avLst/>
            </a:prstGeom>
            <a:noFill/>
          </p:spPr>
          <p:txBody>
            <a:bodyPr wrap="none" rtlCol="0">
              <a:spAutoFit/>
            </a:bodyPr>
            <a:lstStyle/>
            <a:p>
              <a:pPr algn="l"/>
              <a:r>
                <a:rPr lang="en-US" sz="1100" dirty="0"/>
                <a:t>&lt; Secondary body text (</a:t>
              </a:r>
              <a:r>
                <a:rPr lang="en-US" sz="1100" b="1" dirty="0"/>
                <a:t>light</a:t>
              </a:r>
              <a:r>
                <a:rPr lang="en-US" sz="1100" dirty="0"/>
                <a:t> background)</a:t>
              </a:r>
            </a:p>
          </p:txBody>
        </p:sp>
        <p:sp>
          <p:nvSpPr>
            <p:cNvPr id="122" name="TextBox 121">
              <a:extLst>
                <a:ext uri="{FF2B5EF4-FFF2-40B4-BE49-F238E27FC236}">
                  <a16:creationId xmlns:a16="http://schemas.microsoft.com/office/drawing/2014/main" xmlns="" id="{926717F2-E0DD-0F49-AB0C-8E191E064F2F}"/>
                </a:ext>
              </a:extLst>
            </p:cNvPr>
            <p:cNvSpPr txBox="1"/>
            <p:nvPr/>
          </p:nvSpPr>
          <p:spPr>
            <a:xfrm rot="18784600">
              <a:off x="7682402" y="2994093"/>
              <a:ext cx="1436612" cy="261610"/>
            </a:xfrm>
            <a:prstGeom prst="rect">
              <a:avLst/>
            </a:prstGeom>
            <a:noFill/>
          </p:spPr>
          <p:txBody>
            <a:bodyPr wrap="none" rtlCol="0">
              <a:spAutoFit/>
            </a:bodyPr>
            <a:lstStyle/>
            <a:p>
              <a:pPr algn="l"/>
              <a:r>
                <a:rPr lang="en-US" sz="1100" dirty="0"/>
                <a:t>&lt; Highlight text (both)</a:t>
              </a:r>
            </a:p>
          </p:txBody>
        </p:sp>
      </p:grpSp>
      <p:sp>
        <p:nvSpPr>
          <p:cNvPr id="123" name="TextBox 122">
            <a:extLst>
              <a:ext uri="{FF2B5EF4-FFF2-40B4-BE49-F238E27FC236}">
                <a16:creationId xmlns:a16="http://schemas.microsoft.com/office/drawing/2014/main" xmlns="" id="{CDB88B8C-9A9F-FD44-8C6C-0DF2992D36AF}"/>
              </a:ext>
            </a:extLst>
          </p:cNvPr>
          <p:cNvSpPr txBox="1"/>
          <p:nvPr/>
        </p:nvSpPr>
        <p:spPr>
          <a:xfrm>
            <a:off x="4605113" y="3634947"/>
            <a:ext cx="966282" cy="646331"/>
          </a:xfrm>
          <a:prstGeom prst="rect">
            <a:avLst/>
          </a:prstGeom>
          <a:noFill/>
        </p:spPr>
        <p:txBody>
          <a:bodyPr wrap="square" rtlCol="0">
            <a:spAutoFit/>
          </a:bodyPr>
          <a:lstStyle/>
          <a:p>
            <a:r>
              <a:rPr lang="en-US" dirty="0">
                <a:solidFill>
                  <a:schemeClr val="tx2"/>
                </a:solidFill>
              </a:rPr>
              <a:t>Theme Colors</a:t>
            </a:r>
          </a:p>
        </p:txBody>
      </p:sp>
    </p:spTree>
    <p:extLst>
      <p:ext uri="{BB962C8B-B14F-4D97-AF65-F5344CB8AC3E}">
        <p14:creationId xmlns:p14="http://schemas.microsoft.com/office/powerpoint/2010/main" val="18518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53319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081124" y="2219218"/>
            <a:ext cx="4500333" cy="298361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640"/>
              </a:spcBef>
              <a:spcAft>
                <a:spcPts val="0"/>
              </a:spcAft>
              <a:buClr>
                <a:srgbClr val="DD8047"/>
              </a:buClr>
              <a:buSzPts val="3200"/>
              <a:buNone/>
              <a:defRPr>
                <a:solidFill>
                  <a:srgbClr val="DD8047"/>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34229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38989" y="1122363"/>
            <a:ext cx="6866022" cy="2387600"/>
          </a:xfrm>
        </p:spPr>
        <p:txBody>
          <a:bodyPr anchor="b">
            <a:normAutofit/>
          </a:bodyPr>
          <a:lstStyle>
            <a:lvl1pPr algn="ctr">
              <a:defRPr sz="48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79D4A304-653F-8540-946F-B59A7E6C7AD7}" type="slidenum">
              <a:rPr lang="en-US" smtClean="0"/>
              <a:t>‹#›</a:t>
            </a:fld>
            <a:endParaRPr lang="en-US" dirty="0"/>
          </a:p>
        </p:txBody>
      </p:sp>
      <p:sp>
        <p:nvSpPr>
          <p:cNvPr id="5" name="Footer Placeholder 4">
            <a:extLst>
              <a:ext uri="{FF2B5EF4-FFF2-40B4-BE49-F238E27FC236}">
                <a16:creationId xmlns:a16="http://schemas.microsoft.com/office/drawing/2014/main" xmlns="" id="{EABDE14B-FA47-5342-A9DF-8A6E6D2F8013}"/>
              </a:ext>
            </a:extLst>
          </p:cNvPr>
          <p:cNvSpPr>
            <a:spLocks noGrp="1"/>
          </p:cNvSpPr>
          <p:nvPr>
            <p:ph type="ftr" sz="quarter" idx="13"/>
          </p:nvPr>
        </p:nvSpPr>
        <p:spPr>
          <a:xfrm>
            <a:off x="4159250" y="6317848"/>
            <a:ext cx="3943350" cy="310896"/>
          </a:xfrm>
          <a:prstGeom prst="rect">
            <a:avLst/>
          </a:prstGeom>
        </p:spPr>
        <p:txBody>
          <a:bodyPr/>
          <a:lstStyle/>
          <a:p>
            <a:pPr algn="r"/>
            <a:r>
              <a:rPr lang="en-US"/>
              <a:t>Footer</a:t>
            </a:r>
            <a:endParaRPr lang="en-US" dirty="0"/>
          </a:p>
        </p:txBody>
      </p:sp>
      <p:grpSp>
        <p:nvGrpSpPr>
          <p:cNvPr id="61" name="Group 60">
            <a:extLst>
              <a:ext uri="{FF2B5EF4-FFF2-40B4-BE49-F238E27FC236}">
                <a16:creationId xmlns:a16="http://schemas.microsoft.com/office/drawing/2014/main" xmlns="" id="{DCE1D304-CC57-3E49-ACBB-323F65D87373}"/>
              </a:ext>
            </a:extLst>
          </p:cNvPr>
          <p:cNvGrpSpPr/>
          <p:nvPr/>
        </p:nvGrpSpPr>
        <p:grpSpPr>
          <a:xfrm>
            <a:off x="-45718" y="-83341"/>
            <a:ext cx="1711368" cy="1342472"/>
            <a:chOff x="18744" y="-7702"/>
            <a:chExt cx="1711368" cy="1342472"/>
          </a:xfrm>
        </p:grpSpPr>
        <p:sp>
          <p:nvSpPr>
            <p:cNvPr id="62" name="Rounded Rectangle 61">
              <a:extLst>
                <a:ext uri="{FF2B5EF4-FFF2-40B4-BE49-F238E27FC236}">
                  <a16:creationId xmlns:a16="http://schemas.microsoft.com/office/drawing/2014/main" xmlns="" id="{046211BA-6F83-1849-93D3-1FCA5E079CEC}"/>
                </a:ext>
              </a:extLst>
            </p:cNvPr>
            <p:cNvSpPr>
              <a:spLocks noChangeAspect="1"/>
            </p:cNvSpPr>
            <p:nvPr/>
          </p:nvSpPr>
          <p:spPr>
            <a:xfrm>
              <a:off x="365298" y="343802"/>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panose="020B0602020104020603"/>
                <a:ea typeface="+mn-ea"/>
                <a:cs typeface="+mn-cs"/>
              </a:endParaRPr>
            </a:p>
          </p:txBody>
        </p:sp>
        <p:sp>
          <p:nvSpPr>
            <p:cNvPr id="63" name="Rounded Rectangle 62">
              <a:extLst>
                <a:ext uri="{FF2B5EF4-FFF2-40B4-BE49-F238E27FC236}">
                  <a16:creationId xmlns:a16="http://schemas.microsoft.com/office/drawing/2014/main" xmlns="" id="{0A144DCE-0A72-2746-B6E0-4F55203EF41C}"/>
                </a:ext>
              </a:extLst>
            </p:cNvPr>
            <p:cNvSpPr>
              <a:spLocks noChangeAspect="1"/>
            </p:cNvSpPr>
            <p:nvPr/>
          </p:nvSpPr>
          <p:spPr>
            <a:xfrm>
              <a:off x="714417" y="682611"/>
              <a:ext cx="315461" cy="314289"/>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4" name="Rounded Rectangle 63">
              <a:extLst>
                <a:ext uri="{FF2B5EF4-FFF2-40B4-BE49-F238E27FC236}">
                  <a16:creationId xmlns:a16="http://schemas.microsoft.com/office/drawing/2014/main" xmlns="" id="{368FD8F5-B0FF-8849-8DCD-4D32530E2B2B}"/>
                </a:ext>
              </a:extLst>
            </p:cNvPr>
            <p:cNvSpPr>
              <a:spLocks noChangeAspect="1"/>
            </p:cNvSpPr>
            <p:nvPr/>
          </p:nvSpPr>
          <p:spPr>
            <a:xfrm>
              <a:off x="714417" y="343802"/>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panose="020B0602020104020603"/>
                <a:ea typeface="+mn-ea"/>
                <a:cs typeface="+mn-cs"/>
              </a:endParaRPr>
            </a:p>
          </p:txBody>
        </p:sp>
        <p:sp>
          <p:nvSpPr>
            <p:cNvPr id="65" name="Rounded Rectangle 64">
              <a:extLst>
                <a:ext uri="{FF2B5EF4-FFF2-40B4-BE49-F238E27FC236}">
                  <a16:creationId xmlns:a16="http://schemas.microsoft.com/office/drawing/2014/main" xmlns="" id="{FCD7B694-2AB9-CD40-831F-282EF27B1DAD}"/>
                </a:ext>
              </a:extLst>
            </p:cNvPr>
            <p:cNvSpPr>
              <a:spLocks noChangeAspect="1"/>
            </p:cNvSpPr>
            <p:nvPr/>
          </p:nvSpPr>
          <p:spPr>
            <a:xfrm>
              <a:off x="365298" y="682611"/>
              <a:ext cx="315461" cy="314289"/>
            </a:xfrm>
            <a:prstGeom prst="roundRect">
              <a:avLst/>
            </a:prstGeom>
            <a:solidFill>
              <a:srgbClr val="4769B2">
                <a:lumMod val="60000"/>
                <a:lumOff val="4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6" name="Rounded Rectangle 65">
              <a:extLst>
                <a:ext uri="{FF2B5EF4-FFF2-40B4-BE49-F238E27FC236}">
                  <a16:creationId xmlns:a16="http://schemas.microsoft.com/office/drawing/2014/main" xmlns="" id="{2A240A4C-B38C-F94A-B97D-CA526F27DA6D}"/>
                </a:ext>
              </a:extLst>
            </p:cNvPr>
            <p:cNvSpPr>
              <a:spLocks noChangeAspect="1"/>
            </p:cNvSpPr>
            <p:nvPr/>
          </p:nvSpPr>
          <p:spPr>
            <a:xfrm>
              <a:off x="1065331" y="343802"/>
              <a:ext cx="315461" cy="314289"/>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7" name="Rounded Rectangle 66">
              <a:extLst>
                <a:ext uri="{FF2B5EF4-FFF2-40B4-BE49-F238E27FC236}">
                  <a16:creationId xmlns:a16="http://schemas.microsoft.com/office/drawing/2014/main" xmlns="" id="{C2062EBD-85E1-9E4F-BED8-55290DE9EC63}"/>
                </a:ext>
              </a:extLst>
            </p:cNvPr>
            <p:cNvSpPr>
              <a:spLocks noChangeAspect="1"/>
            </p:cNvSpPr>
            <p:nvPr/>
          </p:nvSpPr>
          <p:spPr>
            <a:xfrm>
              <a:off x="365298" y="-2957"/>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8" name="Rounded Rectangle 67">
              <a:extLst>
                <a:ext uri="{FF2B5EF4-FFF2-40B4-BE49-F238E27FC236}">
                  <a16:creationId xmlns:a16="http://schemas.microsoft.com/office/drawing/2014/main" xmlns="" id="{7DF433F5-1268-0645-AC40-8467AD195637}"/>
                </a:ext>
              </a:extLst>
            </p:cNvPr>
            <p:cNvSpPr>
              <a:spLocks noChangeAspect="1"/>
            </p:cNvSpPr>
            <p:nvPr/>
          </p:nvSpPr>
          <p:spPr>
            <a:xfrm>
              <a:off x="714417" y="-2957"/>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9" name="Rounded Rectangle 68">
              <a:extLst>
                <a:ext uri="{FF2B5EF4-FFF2-40B4-BE49-F238E27FC236}">
                  <a16:creationId xmlns:a16="http://schemas.microsoft.com/office/drawing/2014/main" xmlns="" id="{C1CFD8E5-F94E-5D4C-87E9-38FD270488A7}"/>
                </a:ext>
              </a:extLst>
            </p:cNvPr>
            <p:cNvSpPr>
              <a:spLocks noChangeAspect="1"/>
            </p:cNvSpPr>
            <p:nvPr/>
          </p:nvSpPr>
          <p:spPr>
            <a:xfrm>
              <a:off x="1065331" y="-2957"/>
              <a:ext cx="315461" cy="314289"/>
            </a:xfrm>
            <a:prstGeom prst="roundRect">
              <a:avLst/>
            </a:prstGeom>
            <a:solidFill>
              <a:srgbClr val="4769B2">
                <a:lumMod val="60000"/>
                <a:lumOff val="4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0" name="Rounded Rectangle 69">
              <a:extLst>
                <a:ext uri="{FF2B5EF4-FFF2-40B4-BE49-F238E27FC236}">
                  <a16:creationId xmlns:a16="http://schemas.microsoft.com/office/drawing/2014/main" xmlns="" id="{240E965A-4DD2-F544-9BC1-528C29217B27}"/>
                </a:ext>
              </a:extLst>
            </p:cNvPr>
            <p:cNvSpPr>
              <a:spLocks noChangeAspect="1"/>
            </p:cNvSpPr>
            <p:nvPr/>
          </p:nvSpPr>
          <p:spPr>
            <a:xfrm>
              <a:off x="18744" y="339057"/>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1" name="Rounded Rectangle 70">
              <a:extLst>
                <a:ext uri="{FF2B5EF4-FFF2-40B4-BE49-F238E27FC236}">
                  <a16:creationId xmlns:a16="http://schemas.microsoft.com/office/drawing/2014/main" xmlns="" id="{CB1FAB9E-7579-A644-9300-6C800599814B}"/>
                </a:ext>
              </a:extLst>
            </p:cNvPr>
            <p:cNvSpPr>
              <a:spLocks noChangeAspect="1"/>
            </p:cNvSpPr>
            <p:nvPr/>
          </p:nvSpPr>
          <p:spPr>
            <a:xfrm>
              <a:off x="18744" y="677866"/>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2" name="Rounded Rectangle 71">
              <a:extLst>
                <a:ext uri="{FF2B5EF4-FFF2-40B4-BE49-F238E27FC236}">
                  <a16:creationId xmlns:a16="http://schemas.microsoft.com/office/drawing/2014/main" xmlns="" id="{92F5E63A-9543-084F-991B-C0C70C6E6E7C}"/>
                </a:ext>
              </a:extLst>
            </p:cNvPr>
            <p:cNvSpPr>
              <a:spLocks noChangeAspect="1"/>
            </p:cNvSpPr>
            <p:nvPr/>
          </p:nvSpPr>
          <p:spPr>
            <a:xfrm>
              <a:off x="18744" y="1020481"/>
              <a:ext cx="315461" cy="314289"/>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3" name="Rounded Rectangle 72">
              <a:extLst>
                <a:ext uri="{FF2B5EF4-FFF2-40B4-BE49-F238E27FC236}">
                  <a16:creationId xmlns:a16="http://schemas.microsoft.com/office/drawing/2014/main" xmlns="" id="{CDADCADC-90D7-A44C-BE80-B82603891F89}"/>
                </a:ext>
              </a:extLst>
            </p:cNvPr>
            <p:cNvSpPr>
              <a:spLocks noChangeAspect="1"/>
            </p:cNvSpPr>
            <p:nvPr/>
          </p:nvSpPr>
          <p:spPr>
            <a:xfrm>
              <a:off x="18744" y="-7702"/>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4" name="Rounded Rectangle 73">
              <a:extLst>
                <a:ext uri="{FF2B5EF4-FFF2-40B4-BE49-F238E27FC236}">
                  <a16:creationId xmlns:a16="http://schemas.microsoft.com/office/drawing/2014/main" xmlns="" id="{50006296-6233-F241-A68C-18302EA0C15A}"/>
                </a:ext>
              </a:extLst>
            </p:cNvPr>
            <p:cNvSpPr>
              <a:spLocks noChangeAspect="1"/>
            </p:cNvSpPr>
            <p:nvPr/>
          </p:nvSpPr>
          <p:spPr>
            <a:xfrm>
              <a:off x="1414651" y="-6324"/>
              <a:ext cx="315461" cy="314289"/>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1175857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xmlns="" id="{C0A115D5-35D7-C449-857C-E351882B4BA5}"/>
              </a:ext>
            </a:extLst>
          </p:cNvPr>
          <p:cNvSpPr>
            <a:spLocks noChangeAspect="1"/>
          </p:cNvSpPr>
          <p:nvPr/>
        </p:nvSpPr>
        <p:spPr>
          <a:xfrm>
            <a:off x="745541" y="848122"/>
            <a:ext cx="5029200" cy="5029200"/>
          </a:xfrm>
          <a:prstGeom prst="roundRect">
            <a:avLst/>
          </a:prstGeom>
          <a:solidFill>
            <a:schemeClr val="bg1">
              <a:lumMod val="5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4" name="Rounded Rectangle 23">
            <a:extLst>
              <a:ext uri="{FF2B5EF4-FFF2-40B4-BE49-F238E27FC236}">
                <a16:creationId xmlns:a16="http://schemas.microsoft.com/office/drawing/2014/main" xmlns="" id="{CCAC0C72-9875-7F4A-AAD3-95BCBD7C4037}"/>
              </a:ext>
            </a:extLst>
          </p:cNvPr>
          <p:cNvSpPr>
            <a:spLocks noChangeAspect="1"/>
          </p:cNvSpPr>
          <p:nvPr/>
        </p:nvSpPr>
        <p:spPr>
          <a:xfrm>
            <a:off x="1054860" y="1252612"/>
            <a:ext cx="5029200" cy="5029200"/>
          </a:xfrm>
          <a:prstGeom prst="roundRect">
            <a:avLst/>
          </a:prstGeom>
          <a:solidFill>
            <a:schemeClr val="bg1">
              <a:lumMod val="40000"/>
              <a:lumOff val="6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xmlns="" id="{180BFAE0-8173-ED4C-8CAE-4C9D50D711F5}"/>
              </a:ext>
            </a:extLst>
          </p:cNvPr>
          <p:cNvSpPr>
            <a:spLocks noChangeAspect="1"/>
          </p:cNvSpPr>
          <p:nvPr/>
        </p:nvSpPr>
        <p:spPr>
          <a:xfrm>
            <a:off x="1599754" y="242638"/>
            <a:ext cx="5029200" cy="5029200"/>
          </a:xfrm>
          <a:prstGeom prst="roundRect">
            <a:avLst/>
          </a:prstGeom>
          <a:solidFill>
            <a:schemeClr val="bg1">
              <a:lumMod val="60000"/>
              <a:lumOff val="4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6" name="Rounded Rectangle 25">
            <a:extLst>
              <a:ext uri="{FF2B5EF4-FFF2-40B4-BE49-F238E27FC236}">
                <a16:creationId xmlns:a16="http://schemas.microsoft.com/office/drawing/2014/main" xmlns="" id="{9A3B1E85-98CB-6A4E-8C8C-18F1F745FA5D}"/>
              </a:ext>
            </a:extLst>
          </p:cNvPr>
          <p:cNvSpPr>
            <a:spLocks noChangeAspect="1"/>
          </p:cNvSpPr>
          <p:nvPr/>
        </p:nvSpPr>
        <p:spPr>
          <a:xfrm>
            <a:off x="1827198" y="647128"/>
            <a:ext cx="5486400" cy="5486400"/>
          </a:xfrm>
          <a:prstGeom prst="round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945919" y="3218481"/>
            <a:ext cx="5265887" cy="1362075"/>
          </a:xfrm>
        </p:spPr>
        <p:txBody>
          <a:bodyPr anchor="b">
            <a:normAutofit/>
          </a:bodyPr>
          <a:lstStyle>
            <a:lvl1pPr algn="ctr">
              <a:defRPr sz="3200" b="1" cap="none">
                <a:solidFill>
                  <a:schemeClr val="bg1"/>
                </a:solidFill>
                <a:latin typeface="Tw Cen MT" panose="020B0602020104020603" pitchFamily="34" charset="77"/>
              </a:defRPr>
            </a:lvl1pPr>
          </a:lstStyle>
          <a:p>
            <a:r>
              <a:rPr lang="en-US" dirty="0"/>
              <a:t>Click To Edit Master Style</a:t>
            </a:r>
          </a:p>
        </p:txBody>
      </p:sp>
      <p:sp>
        <p:nvSpPr>
          <p:cNvPr id="3" name="Text Placeholder 2"/>
          <p:cNvSpPr>
            <a:spLocks noGrp="1"/>
          </p:cNvSpPr>
          <p:nvPr>
            <p:ph type="body" idx="1" hasCustomPrompt="1"/>
          </p:nvPr>
        </p:nvSpPr>
        <p:spPr>
          <a:xfrm>
            <a:off x="2151842" y="4653576"/>
            <a:ext cx="4854039" cy="651044"/>
          </a:xfrm>
        </p:spPr>
        <p:txBody>
          <a:bodyPr anchor="t"/>
          <a:lstStyle>
            <a:lvl1pPr marL="0" indent="0" algn="ctr">
              <a:buNone/>
              <a:defRPr sz="2000" baseline="0">
                <a:solidFill>
                  <a:schemeClr val="bg2"/>
                </a:solidFill>
                <a:latin typeface="Tw Cen MT" panose="020B06020201040206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style</a:t>
            </a:r>
          </a:p>
        </p:txBody>
      </p:sp>
      <p:sp>
        <p:nvSpPr>
          <p:cNvPr id="7" name="Slide Number Placeholder 2">
            <a:extLst>
              <a:ext uri="{FF2B5EF4-FFF2-40B4-BE49-F238E27FC236}">
                <a16:creationId xmlns:a16="http://schemas.microsoft.com/office/drawing/2014/main" xmlns="" id="{D7D37000-7722-E040-9F31-CA344AE3A32E}"/>
              </a:ext>
            </a:extLst>
          </p:cNvPr>
          <p:cNvSpPr>
            <a:spLocks noGrp="1"/>
          </p:cNvSpPr>
          <p:nvPr>
            <p:ph type="sldNum" sz="quarter" idx="10"/>
          </p:nvPr>
        </p:nvSpPr>
        <p:spPr>
          <a:xfrm>
            <a:off x="8084127" y="6293898"/>
            <a:ext cx="540906" cy="365759"/>
          </a:xfrm>
        </p:spPr>
        <p:txBody>
          <a:bodyPr/>
          <a:lstStyle/>
          <a:p>
            <a:fld id="{48F63A3B-78C7-47BE-AE5E-E10140E04643}" type="slidenum">
              <a:rPr lang="en-US" smtClean="0"/>
              <a:pPr/>
              <a:t>‹#›</a:t>
            </a:fld>
            <a:endParaRPr lang="en-US" dirty="0"/>
          </a:p>
        </p:txBody>
      </p:sp>
      <p:sp>
        <p:nvSpPr>
          <p:cNvPr id="8" name="Footer Placeholder 7">
            <a:extLst>
              <a:ext uri="{FF2B5EF4-FFF2-40B4-BE49-F238E27FC236}">
                <a16:creationId xmlns:a16="http://schemas.microsoft.com/office/drawing/2014/main" xmlns="" id="{00604024-1A7F-EE48-A6EB-B549B3683240}"/>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397028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Sub-Header">
    <p:spTree>
      <p:nvGrpSpPr>
        <p:cNvPr id="1" name=""/>
        <p:cNvGrpSpPr/>
        <p:nvPr/>
      </p:nvGrpSpPr>
      <p:grpSpPr>
        <a:xfrm>
          <a:off x="0" y="0"/>
          <a:ext cx="0" cy="0"/>
          <a:chOff x="0" y="0"/>
          <a:chExt cx="0" cy="0"/>
        </a:xfrm>
      </p:grpSpPr>
      <p:sp>
        <p:nvSpPr>
          <p:cNvPr id="4" name="Rounded Rectangle 3"/>
          <p:cNvSpPr>
            <a:spLocks noChangeAspect="1"/>
          </p:cNvSpPr>
          <p:nvPr/>
        </p:nvSpPr>
        <p:spPr>
          <a:xfrm>
            <a:off x="1025823" y="723104"/>
            <a:ext cx="5486400" cy="5486400"/>
          </a:xfrm>
          <a:prstGeom prst="roundRect">
            <a:avLst/>
          </a:prstGeom>
          <a:noFill/>
          <a:ln w="76200" cmpd="sng">
            <a:solidFill>
              <a:schemeClr val="bg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 name="Title 1"/>
          <p:cNvSpPr>
            <a:spLocks noGrp="1"/>
          </p:cNvSpPr>
          <p:nvPr>
            <p:ph type="title" hasCustomPrompt="1"/>
          </p:nvPr>
        </p:nvSpPr>
        <p:spPr>
          <a:xfrm>
            <a:off x="1435140" y="3796789"/>
            <a:ext cx="5023828" cy="1067290"/>
          </a:xfrm>
        </p:spPr>
        <p:txBody>
          <a:bodyPr anchor="b">
            <a:noAutofit/>
          </a:bodyPr>
          <a:lstStyle>
            <a:lvl1pPr algn="l">
              <a:defRPr sz="2800" b="1" cap="none">
                <a:solidFill>
                  <a:schemeClr val="tx1"/>
                </a:solidFill>
                <a:latin typeface="Tw Cen MT" panose="020B0602020104020603" pitchFamily="34" charset="77"/>
              </a:defRPr>
            </a:lvl1pPr>
          </a:lstStyle>
          <a:p>
            <a:r>
              <a:rPr lang="en-US" dirty="0"/>
              <a:t>Click To Edit Master Title Style</a:t>
            </a:r>
          </a:p>
        </p:txBody>
      </p:sp>
      <p:sp>
        <p:nvSpPr>
          <p:cNvPr id="3" name="Text Placeholder 2"/>
          <p:cNvSpPr>
            <a:spLocks noGrp="1"/>
          </p:cNvSpPr>
          <p:nvPr>
            <p:ph type="body" idx="1" hasCustomPrompt="1"/>
          </p:nvPr>
        </p:nvSpPr>
        <p:spPr>
          <a:xfrm>
            <a:off x="1696641" y="4888029"/>
            <a:ext cx="4762327" cy="651044"/>
          </a:xfrm>
        </p:spPr>
        <p:txBody>
          <a:bodyPr anchor="t"/>
          <a:lstStyle>
            <a:lvl1pPr marL="0" indent="0">
              <a:buNone/>
              <a:defRPr sz="2000" baseline="0">
                <a:solidFill>
                  <a:schemeClr val="tx2"/>
                </a:solidFill>
                <a:latin typeface="Tw Cen MT" panose="020B06020201040206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style</a:t>
            </a:r>
          </a:p>
        </p:txBody>
      </p:sp>
      <p:sp>
        <p:nvSpPr>
          <p:cNvPr id="7" name="Rounded Rectangle 6"/>
          <p:cNvSpPr>
            <a:spLocks noChangeAspect="1"/>
          </p:cNvSpPr>
          <p:nvPr/>
        </p:nvSpPr>
        <p:spPr>
          <a:xfrm>
            <a:off x="1203854" y="620614"/>
            <a:ext cx="5486400" cy="5486400"/>
          </a:xfrm>
          <a:prstGeom prst="roundRect">
            <a:avLst/>
          </a:prstGeom>
          <a:noFill/>
          <a:ln w="76200" cmpd="sng">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lide Number Placeholder 2">
            <a:extLst>
              <a:ext uri="{FF2B5EF4-FFF2-40B4-BE49-F238E27FC236}">
                <a16:creationId xmlns:a16="http://schemas.microsoft.com/office/drawing/2014/main" xmlns="" id="{EBD7BEF2-4AC0-4F40-951E-0C14E41BF9EE}"/>
              </a:ext>
            </a:extLst>
          </p:cNvPr>
          <p:cNvSpPr>
            <a:spLocks noGrp="1"/>
          </p:cNvSpPr>
          <p:nvPr>
            <p:ph type="sldNum" sz="quarter" idx="10"/>
          </p:nvPr>
        </p:nvSpPr>
        <p:spPr>
          <a:xfrm>
            <a:off x="8084127" y="6293898"/>
            <a:ext cx="540906" cy="365759"/>
          </a:xfrm>
        </p:spPr>
        <p:txBody>
          <a:bodyPr/>
          <a:lstStyle/>
          <a:p>
            <a:fld id="{48F63A3B-78C7-47BE-AE5E-E10140E04643}" type="slidenum">
              <a:rPr lang="en-US" smtClean="0"/>
              <a:pPr/>
              <a:t>‹#›</a:t>
            </a:fld>
            <a:endParaRPr lang="en-US" dirty="0"/>
          </a:p>
        </p:txBody>
      </p:sp>
      <p:sp>
        <p:nvSpPr>
          <p:cNvPr id="5" name="Footer Placeholder 4">
            <a:extLst>
              <a:ext uri="{FF2B5EF4-FFF2-40B4-BE49-F238E27FC236}">
                <a16:creationId xmlns:a16="http://schemas.microsoft.com/office/drawing/2014/main" xmlns="" id="{A84FB416-936E-FD43-AED2-E606C804AB1A}"/>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613670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xmlns="" id="{6F4E1F7D-4F95-1041-893B-9B7A93A31094}"/>
              </a:ext>
            </a:extLst>
          </p:cNvPr>
          <p:cNvSpPr>
            <a:spLocks noGrp="1"/>
          </p:cNvSpPr>
          <p:nvPr>
            <p:ph type="title"/>
          </p:nvPr>
        </p:nvSpPr>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xmlns="" id="{BA1FBCAF-BE12-1A49-9FA6-2C07FE964A91}"/>
              </a:ext>
            </a:extLst>
          </p:cNvPr>
          <p:cNvSpPr>
            <a:spLocks noGrp="1"/>
          </p:cNvSpPr>
          <p:nvPr>
            <p:ph type="ftr" sz="quarter" idx="13"/>
          </p:nvPr>
        </p:nvSpPr>
        <p:spPr/>
        <p:txBody>
          <a:bodyPr/>
          <a:lstStyle/>
          <a:p>
            <a:r>
              <a:rPr lang="en-US"/>
              <a:t>Footer</a:t>
            </a:r>
            <a:endParaRPr lang="en-US" dirty="0"/>
          </a:p>
        </p:txBody>
      </p:sp>
      <p:sp>
        <p:nvSpPr>
          <p:cNvPr id="7" name="Text Placeholder 2">
            <a:extLst>
              <a:ext uri="{FF2B5EF4-FFF2-40B4-BE49-F238E27FC236}">
                <a16:creationId xmlns:a16="http://schemas.microsoft.com/office/drawing/2014/main" xmlns="" id="{BC8BDE7D-C5B1-B743-8C3C-5618BFA55BD7}"/>
              </a:ext>
            </a:extLst>
          </p:cNvPr>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0719055"/>
      </p:ext>
    </p:extLst>
  </p:cSld>
  <p:clrMapOvr>
    <a:masterClrMapping/>
  </p:clrMapOvr>
  <p:extLst>
    <p:ext uri="{DCECCB84-F9BA-43D5-87BE-67443E8EF086}">
      <p15:sldGuideLst xmlns:p15="http://schemas.microsoft.com/office/powerpoint/2012/main" xmlns=""/>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47799"/>
            <a:ext cx="3886200" cy="4839136"/>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47799"/>
            <a:ext cx="3886200" cy="4839136"/>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03B22CC0-7B4F-884E-B627-46BD7527541B}"/>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5" name="Footer Placeholder 4">
            <a:extLst>
              <a:ext uri="{FF2B5EF4-FFF2-40B4-BE49-F238E27FC236}">
                <a16:creationId xmlns:a16="http://schemas.microsoft.com/office/drawing/2014/main" xmlns="" id="{E870B663-FBA4-4746-98DF-369C65B8C069}"/>
              </a:ext>
            </a:extLst>
          </p:cNvPr>
          <p:cNvSpPr>
            <a:spLocks noGrp="1"/>
          </p:cNvSpPr>
          <p:nvPr>
            <p:ph type="ftr" sz="quarter" idx="12"/>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149066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Rounded Rectangle 5"/>
          <p:cNvSpPr>
            <a:spLocks noChangeAspect="1"/>
          </p:cNvSpPr>
          <p:nvPr/>
        </p:nvSpPr>
        <p:spPr>
          <a:xfrm>
            <a:off x="747143" y="849723"/>
            <a:ext cx="5029200" cy="5029200"/>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Rounded Rectangle 9">
            <a:extLst>
              <a:ext uri="{FF2B5EF4-FFF2-40B4-BE49-F238E27FC236}">
                <a16:creationId xmlns:a16="http://schemas.microsoft.com/office/drawing/2014/main" xmlns="" id="{9DBF3809-1206-C24F-B4D1-1DF2D9F336F5}"/>
              </a:ext>
            </a:extLst>
          </p:cNvPr>
          <p:cNvSpPr>
            <a:spLocks noChangeAspect="1"/>
          </p:cNvSpPr>
          <p:nvPr/>
        </p:nvSpPr>
        <p:spPr>
          <a:xfrm>
            <a:off x="1056462" y="1254213"/>
            <a:ext cx="5029200" cy="5029200"/>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xmlns="" id="{38B0E9C9-5648-154D-A123-3313DF870DAB}"/>
              </a:ext>
            </a:extLst>
          </p:cNvPr>
          <p:cNvSpPr>
            <a:spLocks noChangeAspect="1"/>
          </p:cNvSpPr>
          <p:nvPr/>
        </p:nvSpPr>
        <p:spPr>
          <a:xfrm>
            <a:off x="1601356" y="244239"/>
            <a:ext cx="5029200" cy="5029200"/>
          </a:xfrm>
          <a:prstGeom prst="round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4" name="Rounded Rectangle 3"/>
          <p:cNvSpPr>
            <a:spLocks noChangeAspect="1"/>
          </p:cNvSpPr>
          <p:nvPr/>
        </p:nvSpPr>
        <p:spPr>
          <a:xfrm>
            <a:off x="1828800" y="648729"/>
            <a:ext cx="5486400" cy="5486400"/>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945919" y="3218481"/>
            <a:ext cx="5265887" cy="1362075"/>
          </a:xfrm>
        </p:spPr>
        <p:txBody>
          <a:bodyPr anchor="b">
            <a:normAutofit/>
          </a:bodyPr>
          <a:lstStyle>
            <a:lvl1pPr algn="ctr">
              <a:defRPr sz="3200" b="1" cap="none">
                <a:solidFill>
                  <a:schemeClr val="bg1"/>
                </a:solidFill>
                <a:latin typeface="Tw Cen MT" panose="020B0602020104020603" pitchFamily="34" charset="77"/>
              </a:defRPr>
            </a:lvl1pPr>
          </a:lstStyle>
          <a:p>
            <a:r>
              <a:rPr lang="en-US" dirty="0"/>
              <a:t>Click To Edit Master Style</a:t>
            </a:r>
          </a:p>
        </p:txBody>
      </p:sp>
      <p:sp>
        <p:nvSpPr>
          <p:cNvPr id="3" name="Text Placeholder 2"/>
          <p:cNvSpPr>
            <a:spLocks noGrp="1"/>
          </p:cNvSpPr>
          <p:nvPr>
            <p:ph type="body" idx="1" hasCustomPrompt="1"/>
          </p:nvPr>
        </p:nvSpPr>
        <p:spPr>
          <a:xfrm>
            <a:off x="2151842" y="4653576"/>
            <a:ext cx="4854039" cy="651044"/>
          </a:xfrm>
        </p:spPr>
        <p:txBody>
          <a:bodyPr anchor="t"/>
          <a:lstStyle>
            <a:lvl1pPr marL="0" indent="0" algn="ctr">
              <a:buNone/>
              <a:defRPr sz="2000" baseline="0">
                <a:solidFill>
                  <a:schemeClr val="bg2"/>
                </a:solidFill>
                <a:latin typeface="Tw Cen MT" panose="020B06020201040206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style</a:t>
            </a:r>
          </a:p>
        </p:txBody>
      </p:sp>
      <p:sp>
        <p:nvSpPr>
          <p:cNvPr id="7" name="Slide Number Placeholder 2">
            <a:extLst>
              <a:ext uri="{FF2B5EF4-FFF2-40B4-BE49-F238E27FC236}">
                <a16:creationId xmlns:a16="http://schemas.microsoft.com/office/drawing/2014/main" xmlns="" id="{D7D37000-7722-E040-9F31-CA344AE3A32E}"/>
              </a:ext>
            </a:extLst>
          </p:cNvPr>
          <p:cNvSpPr>
            <a:spLocks noGrp="1"/>
          </p:cNvSpPr>
          <p:nvPr>
            <p:ph type="sldNum" sz="quarter" idx="10"/>
          </p:nvPr>
        </p:nvSpPr>
        <p:spPr>
          <a:xfrm>
            <a:off x="8084127" y="6293898"/>
            <a:ext cx="540906" cy="365759"/>
          </a:xfrm>
        </p:spPr>
        <p:txBody>
          <a:bodyPr/>
          <a:lstStyle/>
          <a:p>
            <a:fld id="{48F63A3B-78C7-47BE-AE5E-E10140E04643}" type="slidenum">
              <a:rPr lang="en-US" smtClean="0"/>
              <a:pPr/>
              <a:t>‹#›</a:t>
            </a:fld>
            <a:endParaRPr lang="en-US" dirty="0"/>
          </a:p>
        </p:txBody>
      </p:sp>
      <p:sp>
        <p:nvSpPr>
          <p:cNvPr id="8" name="Footer Placeholder 7">
            <a:extLst>
              <a:ext uri="{FF2B5EF4-FFF2-40B4-BE49-F238E27FC236}">
                <a16:creationId xmlns:a16="http://schemas.microsoft.com/office/drawing/2014/main" xmlns="" id="{00604024-1A7F-EE48-A6EB-B549B3683240}"/>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24147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39329"/>
            <a:ext cx="3868340" cy="730408"/>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071718"/>
            <a:ext cx="3868340" cy="414415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239329"/>
            <a:ext cx="3887391" cy="730408"/>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1" y="2071718"/>
            <a:ext cx="3887391" cy="414415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xmlns="" id="{0B6F598C-4128-6441-9E09-B062D4948646}"/>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12" name="Title 11">
            <a:extLst>
              <a:ext uri="{FF2B5EF4-FFF2-40B4-BE49-F238E27FC236}">
                <a16:creationId xmlns:a16="http://schemas.microsoft.com/office/drawing/2014/main" xmlns="" id="{5D491CFB-E549-3741-ABCB-41D373E877C6}"/>
              </a:ext>
            </a:extLst>
          </p:cNvPr>
          <p:cNvSpPr>
            <a:spLocks noGrp="1"/>
          </p:cNvSpPr>
          <p:nvPr>
            <p:ph type="title"/>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xmlns="" id="{C62F4E15-7B9E-1843-826D-3D2156E892CB}"/>
              </a:ext>
            </a:extLst>
          </p:cNvPr>
          <p:cNvSpPr>
            <a:spLocks noGrp="1"/>
          </p:cNvSpPr>
          <p:nvPr>
            <p:ph type="ftr" sz="quarter" idx="12"/>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2805253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xmlns="" id="{6F4E1F7D-4F95-1041-893B-9B7A93A31094}"/>
              </a:ext>
            </a:extLst>
          </p:cNvPr>
          <p:cNvSpPr>
            <a:spLocks noGrp="1"/>
          </p:cNvSpPr>
          <p:nvPr>
            <p:ph type="title"/>
          </p:nvPr>
        </p:nvSpPr>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xmlns="" id="{BA1FBCAF-BE12-1A49-9FA6-2C07FE964A91}"/>
              </a:ext>
            </a:extLst>
          </p:cNvPr>
          <p:cNvSpPr>
            <a:spLocks noGrp="1"/>
          </p:cNvSpPr>
          <p:nvPr>
            <p:ph type="ftr" sz="quarter" idx="13"/>
          </p:nvPr>
        </p:nvSpPr>
        <p:spPr/>
        <p:txBody>
          <a:bodyPr/>
          <a:lstStyle/>
          <a:p>
            <a:r>
              <a:rPr lang="en-US"/>
              <a:t>Footer</a:t>
            </a:r>
            <a:endParaRPr lang="en-US" dirty="0"/>
          </a:p>
        </p:txBody>
      </p:sp>
    </p:spTree>
    <p:extLst>
      <p:ext uri="{BB962C8B-B14F-4D97-AF65-F5344CB8AC3E}">
        <p14:creationId xmlns:p14="http://schemas.microsoft.com/office/powerpoint/2010/main" val="276529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D74AA64-7A9E-5941-95AF-0CA63304AAB9}"/>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xmlns="" id="{9631D105-1A79-BC42-86C4-E8C03D7194AB}"/>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809826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ogo 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xmlns="" id="{6F4E1F7D-4F95-1041-893B-9B7A93A31094}"/>
              </a:ext>
            </a:extLst>
          </p:cNvPr>
          <p:cNvSpPr>
            <a:spLocks noGrp="1"/>
          </p:cNvSpPr>
          <p:nvPr>
            <p:ph type="title"/>
          </p:nvPr>
        </p:nvSpPr>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xmlns="" id="{BA1FBCAF-BE12-1A49-9FA6-2C07FE964A91}"/>
              </a:ext>
            </a:extLst>
          </p:cNvPr>
          <p:cNvSpPr>
            <a:spLocks noGrp="1"/>
          </p:cNvSpPr>
          <p:nvPr>
            <p:ph type="ftr" sz="quarter" idx="13"/>
          </p:nvPr>
        </p:nvSpPr>
        <p:spPr/>
        <p:txBody>
          <a:bodyPr/>
          <a:lstStyle/>
          <a:p>
            <a:r>
              <a:rPr lang="en-US"/>
              <a:t>Footer</a:t>
            </a:r>
            <a:endParaRPr lang="en-US" dirty="0"/>
          </a:p>
        </p:txBody>
      </p:sp>
      <p:sp>
        <p:nvSpPr>
          <p:cNvPr id="7" name="Text Placeholder 2">
            <a:extLst>
              <a:ext uri="{FF2B5EF4-FFF2-40B4-BE49-F238E27FC236}">
                <a16:creationId xmlns:a16="http://schemas.microsoft.com/office/drawing/2014/main" xmlns="" id="{BC8BDE7D-C5B1-B743-8C3C-5618BFA55BD7}"/>
              </a:ext>
            </a:extLst>
          </p:cNvPr>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xmlns="" id="{D872651E-7FAE-AE47-AE29-568B4064272A}"/>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2393150689"/>
      </p:ext>
    </p:extLst>
  </p:cSld>
  <p:clrMapOvr>
    <a:masterClrMapping/>
  </p:clrMapOvr>
  <p:extLst>
    <p:ext uri="{DCECCB84-F9BA-43D5-87BE-67443E8EF086}">
      <p15:sldGuideLst xmlns:p15="http://schemas.microsoft.com/office/powerpoint/2012/main" xmlns=""/>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ogo and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xmlns="" id="{6F4E1F7D-4F95-1041-893B-9B7A93A31094}"/>
              </a:ext>
            </a:extLst>
          </p:cNvPr>
          <p:cNvSpPr>
            <a:spLocks noGrp="1"/>
          </p:cNvSpPr>
          <p:nvPr>
            <p:ph type="title"/>
          </p:nvPr>
        </p:nvSpPr>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xmlns="" id="{BA1FBCAF-BE12-1A49-9FA6-2C07FE964A91}"/>
              </a:ext>
            </a:extLst>
          </p:cNvPr>
          <p:cNvSpPr>
            <a:spLocks noGrp="1"/>
          </p:cNvSpPr>
          <p:nvPr>
            <p:ph type="ftr" sz="quarter" idx="13"/>
          </p:nvPr>
        </p:nvSpPr>
        <p:spPr/>
        <p:txBody>
          <a:bodyPr/>
          <a:lstStyle/>
          <a:p>
            <a:r>
              <a:rPr lang="en-US"/>
              <a:t>Footer</a:t>
            </a:r>
            <a:endParaRPr lang="en-US" dirty="0"/>
          </a:p>
        </p:txBody>
      </p:sp>
      <p:pic>
        <p:nvPicPr>
          <p:cNvPr id="6" name="Picture 5">
            <a:extLst>
              <a:ext uri="{FF2B5EF4-FFF2-40B4-BE49-F238E27FC236}">
                <a16:creationId xmlns:a16="http://schemas.microsoft.com/office/drawing/2014/main" xmlns="" id="{1BBD6591-4236-134E-A06A-84BEB5D41D76}"/>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386933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ogo 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D74AA64-7A9E-5941-95AF-0CA63304AAB9}"/>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xmlns="" id="{9631D105-1A79-BC42-86C4-E8C03D7194AB}"/>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pic>
        <p:nvPicPr>
          <p:cNvPr id="4" name="Picture 3">
            <a:extLst>
              <a:ext uri="{FF2B5EF4-FFF2-40B4-BE49-F238E27FC236}">
                <a16:creationId xmlns:a16="http://schemas.microsoft.com/office/drawing/2014/main" xmlns="" id="{B4C9F5D2-3E98-FE46-B91E-2060A3F7586E}"/>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351918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Sub-Header">
    <p:spTree>
      <p:nvGrpSpPr>
        <p:cNvPr id="1" name=""/>
        <p:cNvGrpSpPr/>
        <p:nvPr/>
      </p:nvGrpSpPr>
      <p:grpSpPr>
        <a:xfrm>
          <a:off x="0" y="0"/>
          <a:ext cx="0" cy="0"/>
          <a:chOff x="0" y="0"/>
          <a:chExt cx="0" cy="0"/>
        </a:xfrm>
      </p:grpSpPr>
      <p:sp>
        <p:nvSpPr>
          <p:cNvPr id="4" name="Rounded Rectangle 3"/>
          <p:cNvSpPr>
            <a:spLocks noChangeAspect="1"/>
          </p:cNvSpPr>
          <p:nvPr/>
        </p:nvSpPr>
        <p:spPr>
          <a:xfrm>
            <a:off x="1025823" y="723104"/>
            <a:ext cx="5486400" cy="5486400"/>
          </a:xfrm>
          <a:prstGeom prst="roundRect">
            <a:avLst/>
          </a:prstGeom>
          <a:noFill/>
          <a:ln w="76200" cmpd="sng">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 name="Title 1"/>
          <p:cNvSpPr>
            <a:spLocks noGrp="1"/>
          </p:cNvSpPr>
          <p:nvPr>
            <p:ph type="title" hasCustomPrompt="1"/>
          </p:nvPr>
        </p:nvSpPr>
        <p:spPr>
          <a:xfrm>
            <a:off x="1435140" y="3796789"/>
            <a:ext cx="5023828" cy="1067290"/>
          </a:xfrm>
        </p:spPr>
        <p:txBody>
          <a:bodyPr anchor="b">
            <a:noAutofit/>
          </a:bodyPr>
          <a:lstStyle>
            <a:lvl1pPr algn="l">
              <a:defRPr sz="2800" b="1" cap="none">
                <a:solidFill>
                  <a:schemeClr val="tx1"/>
                </a:solidFill>
                <a:latin typeface="Tw Cen MT" panose="020B0602020104020603" pitchFamily="34" charset="77"/>
              </a:defRPr>
            </a:lvl1pPr>
          </a:lstStyle>
          <a:p>
            <a:r>
              <a:rPr lang="en-US" dirty="0"/>
              <a:t>Click To Edit Master Title Style</a:t>
            </a:r>
          </a:p>
        </p:txBody>
      </p:sp>
      <p:sp>
        <p:nvSpPr>
          <p:cNvPr id="3" name="Text Placeholder 2"/>
          <p:cNvSpPr>
            <a:spLocks noGrp="1"/>
          </p:cNvSpPr>
          <p:nvPr>
            <p:ph type="body" idx="1" hasCustomPrompt="1"/>
          </p:nvPr>
        </p:nvSpPr>
        <p:spPr>
          <a:xfrm>
            <a:off x="1696641" y="4888029"/>
            <a:ext cx="4762327" cy="651044"/>
          </a:xfrm>
        </p:spPr>
        <p:txBody>
          <a:bodyPr anchor="t"/>
          <a:lstStyle>
            <a:lvl1pPr marL="0" indent="0">
              <a:buNone/>
              <a:defRPr sz="2000" baseline="0">
                <a:solidFill>
                  <a:schemeClr val="tx2"/>
                </a:solidFill>
                <a:latin typeface="Tw Cen MT" panose="020B06020201040206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style</a:t>
            </a:r>
          </a:p>
        </p:txBody>
      </p:sp>
      <p:sp>
        <p:nvSpPr>
          <p:cNvPr id="7" name="Rounded Rectangle 6"/>
          <p:cNvSpPr>
            <a:spLocks noChangeAspect="1"/>
          </p:cNvSpPr>
          <p:nvPr/>
        </p:nvSpPr>
        <p:spPr>
          <a:xfrm>
            <a:off x="1203854" y="620614"/>
            <a:ext cx="5486400" cy="5486400"/>
          </a:xfrm>
          <a:prstGeom prst="roundRect">
            <a:avLst/>
          </a:prstGeom>
          <a:noFill/>
          <a:ln w="76200" cmpd="sng">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lide Number Placeholder 2">
            <a:extLst>
              <a:ext uri="{FF2B5EF4-FFF2-40B4-BE49-F238E27FC236}">
                <a16:creationId xmlns:a16="http://schemas.microsoft.com/office/drawing/2014/main" xmlns="" id="{EBD7BEF2-4AC0-4F40-951E-0C14E41BF9EE}"/>
              </a:ext>
            </a:extLst>
          </p:cNvPr>
          <p:cNvSpPr>
            <a:spLocks noGrp="1"/>
          </p:cNvSpPr>
          <p:nvPr>
            <p:ph type="sldNum" sz="quarter" idx="10"/>
          </p:nvPr>
        </p:nvSpPr>
        <p:spPr>
          <a:xfrm>
            <a:off x="8084127" y="6293898"/>
            <a:ext cx="540906" cy="365759"/>
          </a:xfrm>
        </p:spPr>
        <p:txBody>
          <a:bodyPr/>
          <a:lstStyle/>
          <a:p>
            <a:fld id="{48F63A3B-78C7-47BE-AE5E-E10140E04643}" type="slidenum">
              <a:rPr lang="en-US" smtClean="0"/>
              <a:pPr/>
              <a:t>‹#›</a:t>
            </a:fld>
            <a:endParaRPr lang="en-US" dirty="0"/>
          </a:p>
        </p:txBody>
      </p:sp>
      <p:sp>
        <p:nvSpPr>
          <p:cNvPr id="5" name="Footer Placeholder 4">
            <a:extLst>
              <a:ext uri="{FF2B5EF4-FFF2-40B4-BE49-F238E27FC236}">
                <a16:creationId xmlns:a16="http://schemas.microsoft.com/office/drawing/2014/main" xmlns="" id="{A84FB416-936E-FD43-AED2-E606C804AB1A}"/>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276805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xmlns="" id="{6F4E1F7D-4F95-1041-893B-9B7A93A3109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xmlns="" id="{BA1FBCAF-BE12-1A49-9FA6-2C07FE964A91}"/>
              </a:ext>
            </a:extLst>
          </p:cNvPr>
          <p:cNvSpPr>
            <a:spLocks noGrp="1"/>
          </p:cNvSpPr>
          <p:nvPr>
            <p:ph type="ftr" sz="quarter" idx="13"/>
          </p:nvPr>
        </p:nvSpPr>
        <p:spPr>
          <a:xfrm>
            <a:off x="4160520" y="6293104"/>
            <a:ext cx="3941063" cy="365125"/>
          </a:xfrm>
          <a:prstGeom prst="rect">
            <a:avLst/>
          </a:prstGeom>
        </p:spPr>
        <p:txBody>
          <a:bodyPr/>
          <a:lstStyle/>
          <a:p>
            <a:r>
              <a:rPr lang="en-US"/>
              <a:t>Footer</a:t>
            </a:r>
            <a:endParaRPr lang="en-US" dirty="0"/>
          </a:p>
        </p:txBody>
      </p:sp>
      <p:sp>
        <p:nvSpPr>
          <p:cNvPr id="7" name="Text Placeholder 2">
            <a:extLst>
              <a:ext uri="{FF2B5EF4-FFF2-40B4-BE49-F238E27FC236}">
                <a16:creationId xmlns:a16="http://schemas.microsoft.com/office/drawing/2014/main" xmlns="" id="{BC8BDE7D-C5B1-B743-8C3C-5618BFA55BD7}"/>
              </a:ext>
            </a:extLst>
          </p:cNvPr>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8537596"/>
      </p:ext>
    </p:extLst>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47799"/>
            <a:ext cx="3886200" cy="4839136"/>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447799"/>
            <a:ext cx="3886200" cy="4839136"/>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xmlns="" id="{03B22CC0-7B4F-884E-B627-46BD7527541B}"/>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5" name="Footer Placeholder 4">
            <a:extLst>
              <a:ext uri="{FF2B5EF4-FFF2-40B4-BE49-F238E27FC236}">
                <a16:creationId xmlns:a16="http://schemas.microsoft.com/office/drawing/2014/main" xmlns="" id="{E870B663-FBA4-4746-98DF-369C65B8C069}"/>
              </a:ext>
            </a:extLst>
          </p:cNvPr>
          <p:cNvSpPr>
            <a:spLocks noGrp="1"/>
          </p:cNvSpPr>
          <p:nvPr>
            <p:ph type="ftr" sz="quarter" idx="12"/>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54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39329"/>
            <a:ext cx="3868340" cy="730408"/>
          </a:xfrm>
        </p:spPr>
        <p:txBody>
          <a:bodyPr anchor="b">
            <a:noAutofit/>
          </a:bodyPr>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071718"/>
            <a:ext cx="3868340" cy="414415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39329"/>
            <a:ext cx="3887391" cy="730408"/>
          </a:xfrm>
        </p:spPr>
        <p:txBody>
          <a:bodyPr anchor="b">
            <a:noAutofit/>
          </a:bodyPr>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071718"/>
            <a:ext cx="3887391" cy="414415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a:extLst>
              <a:ext uri="{FF2B5EF4-FFF2-40B4-BE49-F238E27FC236}">
                <a16:creationId xmlns:a16="http://schemas.microsoft.com/office/drawing/2014/main" xmlns="" id="{0B6F598C-4128-6441-9E09-B062D4948646}"/>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12" name="Title 11">
            <a:extLst>
              <a:ext uri="{FF2B5EF4-FFF2-40B4-BE49-F238E27FC236}">
                <a16:creationId xmlns:a16="http://schemas.microsoft.com/office/drawing/2014/main" xmlns="" id="{5D491CFB-E549-3741-ABCB-41D373E877C6}"/>
              </a:ext>
            </a:extLst>
          </p:cNvPr>
          <p:cNvSpPr>
            <a:spLocks noGrp="1"/>
          </p:cNvSpPr>
          <p:nvPr>
            <p:ph type="title"/>
          </p:nvPr>
        </p:nvSpPr>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xmlns="" id="{C62F4E15-7B9E-1843-826D-3D2156E892CB}"/>
              </a:ext>
            </a:extLst>
          </p:cNvPr>
          <p:cNvSpPr>
            <a:spLocks noGrp="1"/>
          </p:cNvSpPr>
          <p:nvPr>
            <p:ph type="ftr" sz="quarter" idx="12"/>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189353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xmlns="" id="{6F4E1F7D-4F95-1041-893B-9B7A93A3109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xmlns="" id="{BA1FBCAF-BE12-1A49-9FA6-2C07FE964A91}"/>
              </a:ext>
            </a:extLst>
          </p:cNvPr>
          <p:cNvSpPr>
            <a:spLocks noGrp="1"/>
          </p:cNvSpPr>
          <p:nvPr>
            <p:ph type="ftr" sz="quarter" idx="13"/>
          </p:nvPr>
        </p:nvSpPr>
        <p:spPr>
          <a:xfrm>
            <a:off x="4160520" y="6293104"/>
            <a:ext cx="3941063" cy="365125"/>
          </a:xfrm>
          <a:prstGeom prst="rect">
            <a:avLst/>
          </a:prstGeom>
        </p:spPr>
        <p:txBody>
          <a:bodyPr/>
          <a:lstStyle/>
          <a:p>
            <a:r>
              <a:rPr lang="en-US"/>
              <a:t>Footer</a:t>
            </a:r>
            <a:endParaRPr lang="en-US" dirty="0"/>
          </a:p>
        </p:txBody>
      </p:sp>
    </p:spTree>
    <p:extLst>
      <p:ext uri="{BB962C8B-B14F-4D97-AF65-F5344CB8AC3E}">
        <p14:creationId xmlns:p14="http://schemas.microsoft.com/office/powerpoint/2010/main" val="216635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D74AA64-7A9E-5941-95AF-0CA63304AAB9}"/>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xmlns="" id="{9631D105-1A79-BC42-86C4-E8C03D7194AB}"/>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06533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xmlns="" id="{6F4E1F7D-4F95-1041-893B-9B7A93A3109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xmlns="" id="{BA1FBCAF-BE12-1A49-9FA6-2C07FE964A91}"/>
              </a:ext>
            </a:extLst>
          </p:cNvPr>
          <p:cNvSpPr>
            <a:spLocks noGrp="1"/>
          </p:cNvSpPr>
          <p:nvPr>
            <p:ph type="ftr" sz="quarter" idx="13"/>
          </p:nvPr>
        </p:nvSpPr>
        <p:spPr>
          <a:xfrm>
            <a:off x="4160520" y="6293104"/>
            <a:ext cx="3941063" cy="365125"/>
          </a:xfrm>
          <a:prstGeom prst="rect">
            <a:avLst/>
          </a:prstGeom>
        </p:spPr>
        <p:txBody>
          <a:bodyPr/>
          <a:lstStyle/>
          <a:p>
            <a:r>
              <a:rPr lang="en-US"/>
              <a:t>Footer</a:t>
            </a:r>
            <a:endParaRPr lang="en-US" dirty="0"/>
          </a:p>
        </p:txBody>
      </p:sp>
      <p:sp>
        <p:nvSpPr>
          <p:cNvPr id="7" name="Text Placeholder 2">
            <a:extLst>
              <a:ext uri="{FF2B5EF4-FFF2-40B4-BE49-F238E27FC236}">
                <a16:creationId xmlns:a16="http://schemas.microsoft.com/office/drawing/2014/main" xmlns="" id="{BC8BDE7D-C5B1-B743-8C3C-5618BFA55BD7}"/>
              </a:ext>
            </a:extLst>
          </p:cNvPr>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xmlns="" id="{D872651E-7FAE-AE47-AE29-568B4064272A}"/>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1484249281"/>
      </p:ext>
    </p:extLst>
  </p:cSld>
  <p:clrMapOvr>
    <a:masterClrMapping/>
  </p:clrMapOvr>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tiff"/><Relationship Id="rId17" Type="http://schemas.openxmlformats.org/officeDocument/2006/relationships/image" Target="../media/image2.png"/><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3" Type="http://schemas.openxmlformats.org/officeDocument/2006/relationships/image" Target="../media/image1.tiff"/><Relationship Id="rId14" Type="http://schemas.openxmlformats.org/officeDocument/2006/relationships/image" Target="../media/image4.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xmlns="" id="{6637BF7D-2E82-EB45-90BC-A703892FE25F}"/>
              </a:ext>
            </a:extLst>
          </p:cNvPr>
          <p:cNvGrpSpPr/>
          <p:nvPr/>
        </p:nvGrpSpPr>
        <p:grpSpPr>
          <a:xfrm>
            <a:off x="8171701" y="5896395"/>
            <a:ext cx="770108" cy="769058"/>
            <a:chOff x="7156020" y="5825340"/>
            <a:chExt cx="770108" cy="769058"/>
          </a:xfrm>
        </p:grpSpPr>
        <p:pic>
          <p:nvPicPr>
            <p:cNvPr id="46" name="Picture 45">
              <a:extLst>
                <a:ext uri="{FF2B5EF4-FFF2-40B4-BE49-F238E27FC236}">
                  <a16:creationId xmlns:a16="http://schemas.microsoft.com/office/drawing/2014/main" xmlns="" id="{DE553607-494B-1A40-BB8A-5B7C291F78FB}"/>
                </a:ext>
              </a:extLst>
            </p:cNvPr>
            <p:cNvPicPr>
              <a:picLocks noChangeAspect="1"/>
            </p:cNvPicPr>
            <p:nvPr/>
          </p:nvPicPr>
          <p:blipFill>
            <a:blip r:embed="rId16"/>
            <a:stretch>
              <a:fillRect/>
            </a:stretch>
          </p:blipFill>
          <p:spPr>
            <a:xfrm>
              <a:off x="7560368" y="6224583"/>
              <a:ext cx="365760" cy="365760"/>
            </a:xfrm>
            <a:prstGeom prst="rect">
              <a:avLst/>
            </a:prstGeom>
          </p:spPr>
        </p:pic>
        <p:sp>
          <p:nvSpPr>
            <p:cNvPr id="47" name="Rounded Rectangle 46">
              <a:extLst>
                <a:ext uri="{FF2B5EF4-FFF2-40B4-BE49-F238E27FC236}">
                  <a16:creationId xmlns:a16="http://schemas.microsoft.com/office/drawing/2014/main" xmlns="" id="{F644E8E7-F72A-0E4E-8575-DF812F9FA3A6}"/>
                </a:ext>
              </a:extLst>
            </p:cNvPr>
            <p:cNvSpPr>
              <a:spLocks noChangeAspect="1"/>
            </p:cNvSpPr>
            <p:nvPr/>
          </p:nvSpPr>
          <p:spPr>
            <a:xfrm>
              <a:off x="7560368" y="5825340"/>
              <a:ext cx="365760" cy="364401"/>
            </a:xfrm>
            <a:prstGeom prst="round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8" name="Rounded Rectangle 47">
              <a:extLst>
                <a:ext uri="{FF2B5EF4-FFF2-40B4-BE49-F238E27FC236}">
                  <a16:creationId xmlns:a16="http://schemas.microsoft.com/office/drawing/2014/main" xmlns="" id="{4F0EC12D-F903-6046-9891-CD208B7C963A}"/>
                </a:ext>
              </a:extLst>
            </p:cNvPr>
            <p:cNvSpPr>
              <a:spLocks noChangeAspect="1"/>
            </p:cNvSpPr>
            <p:nvPr/>
          </p:nvSpPr>
          <p:spPr>
            <a:xfrm>
              <a:off x="7156020" y="6224583"/>
              <a:ext cx="365760" cy="369815"/>
            </a:xfrm>
            <a:prstGeom prst="round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9" name="Rounded Rectangle 48">
              <a:extLst>
                <a:ext uri="{FF2B5EF4-FFF2-40B4-BE49-F238E27FC236}">
                  <a16:creationId xmlns:a16="http://schemas.microsoft.com/office/drawing/2014/main" xmlns="" id="{BD1885FB-6B21-384C-B1CE-57EBF0198A6F}"/>
                </a:ext>
              </a:extLst>
            </p:cNvPr>
            <p:cNvSpPr>
              <a:spLocks noChangeAspect="1"/>
            </p:cNvSpPr>
            <p:nvPr/>
          </p:nvSpPr>
          <p:spPr>
            <a:xfrm>
              <a:off x="7156020" y="5825340"/>
              <a:ext cx="365760" cy="364401"/>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laceholder 1"/>
          <p:cNvSpPr>
            <a:spLocks noGrp="1"/>
          </p:cNvSpPr>
          <p:nvPr>
            <p:ph type="title"/>
          </p:nvPr>
        </p:nvSpPr>
        <p:spPr>
          <a:xfrm>
            <a:off x="1262743" y="269856"/>
            <a:ext cx="6618514" cy="8674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084127" y="6293898"/>
            <a:ext cx="540906" cy="365759"/>
          </a:xfrm>
          <a:prstGeom prst="rect">
            <a:avLst/>
          </a:prstGeom>
        </p:spPr>
        <p:txBody>
          <a:bodyPr vert="horz" lIns="91440" tIns="45720" rIns="91440" bIns="45720" rtlCol="0" anchor="ctr"/>
          <a:lstStyle>
            <a:lvl1pPr algn="ctr">
              <a:defRPr sz="1400">
                <a:solidFill>
                  <a:schemeClr val="tx1"/>
                </a:solidFill>
                <a:latin typeface="Tw Cen MT" panose="020B0602020104020603" pitchFamily="34" charset="77"/>
              </a:defRPr>
            </a:lvl1pPr>
          </a:lstStyle>
          <a:p>
            <a:fld id="{48F63A3B-78C7-47BE-AE5E-E10140E04643}" type="slidenum">
              <a:rPr lang="en-US" smtClean="0"/>
              <a:pPr/>
              <a:t>‹#›</a:t>
            </a:fld>
            <a:endParaRPr lang="en-US" dirty="0"/>
          </a:p>
        </p:txBody>
      </p:sp>
      <p:pic>
        <p:nvPicPr>
          <p:cNvPr id="11" name="Picture 10" descr="LogoProof2-02.pdf"/>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5400000">
            <a:off x="7374993" y="5872757"/>
            <a:ext cx="750606" cy="971372"/>
          </a:xfrm>
          <a:prstGeom prst="rect">
            <a:avLst/>
          </a:prstGeom>
        </p:spPr>
      </p:pic>
    </p:spTree>
    <p:extLst>
      <p:ext uri="{BB962C8B-B14F-4D97-AF65-F5344CB8AC3E}">
        <p14:creationId xmlns:p14="http://schemas.microsoft.com/office/powerpoint/2010/main" val="3232954671"/>
      </p:ext>
    </p:extLst>
  </p:cSld>
  <p:clrMap bg1="lt1" tx1="dk1" bg2="lt2" tx2="dk2" accent1="accent1" accent2="accent2" accent3="accent3" accent4="accent4" accent5="accent5" accent6="accent6" hlink="hlink" folHlink="folHlink"/>
  <p:sldLayoutIdLst>
    <p:sldLayoutId id="2147483851" r:id="rId1"/>
    <p:sldLayoutId id="2147483877" r:id="rId2"/>
    <p:sldLayoutId id="2147483876" r:id="rId3"/>
    <p:sldLayoutId id="2147483863" r:id="rId4"/>
    <p:sldLayoutId id="2147483861" r:id="rId5"/>
    <p:sldLayoutId id="2147483862" r:id="rId6"/>
    <p:sldLayoutId id="2147483920" r:id="rId7"/>
    <p:sldLayoutId id="2147483891" r:id="rId8"/>
    <p:sldLayoutId id="2147483921" r:id="rId9"/>
    <p:sldLayoutId id="2147483922" r:id="rId10"/>
    <p:sldLayoutId id="2147483923" r:id="rId11"/>
    <p:sldLayoutId id="2147483919" r:id="rId12"/>
    <p:sldLayoutId id="2147483936" r:id="rId13"/>
    <p:sldLayoutId id="2147483937" r:id="rId14"/>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000"/>
        </a:spcBef>
        <a:buSzPct val="100000"/>
        <a:buFontTx/>
        <a:buBlip>
          <a:blip r:embed="rId18"/>
        </a:buBlip>
        <a:tabLst/>
        <a:defRPr sz="2800" kern="1200">
          <a:solidFill>
            <a:schemeClr val="tx2"/>
          </a:solidFill>
          <a:latin typeface="+mn-lt"/>
          <a:ea typeface="+mn-ea"/>
          <a:cs typeface="+mn-cs"/>
        </a:defRPr>
      </a:lvl1pPr>
      <a:lvl2pPr marL="577850" indent="-227013"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lumMod val="75000"/>
            </a:schemeClr>
          </a:solidFill>
          <a:latin typeface="+mn-lt"/>
          <a:ea typeface="+mn-ea"/>
          <a:cs typeface="+mn-cs"/>
        </a:defRPr>
      </a:lvl2pPr>
      <a:lvl3pPr marL="922338" indent="-228600" algn="l" defTabSz="914400" rtl="0" eaLnBrk="1" latinLnBrk="0" hangingPunct="1">
        <a:lnSpc>
          <a:spcPct val="90000"/>
        </a:lnSpc>
        <a:spcBef>
          <a:spcPts val="500"/>
        </a:spcBef>
        <a:buClr>
          <a:schemeClr val="tx1"/>
        </a:buClr>
        <a:buFont typeface="System Font Regular"/>
        <a:buChar char="-"/>
        <a:tabLst/>
        <a:defRPr sz="2000" kern="1200">
          <a:solidFill>
            <a:schemeClr val="tx1"/>
          </a:solidFill>
          <a:latin typeface="+mn-lt"/>
          <a:ea typeface="+mn-ea"/>
          <a:cs typeface="+mn-cs"/>
        </a:defRPr>
      </a:lvl3pPr>
      <a:lvl4pPr marL="1327150"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tx1">
              <a:lumMod val="60000"/>
              <a:lumOff val="40000"/>
            </a:schemeClr>
          </a:solidFill>
          <a:latin typeface="+mn-lt"/>
          <a:ea typeface="+mn-ea"/>
          <a:cs typeface="+mn-cs"/>
        </a:defRPr>
      </a:lvl4pPr>
      <a:lvl5pPr marL="1665287"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9819AB0-6A1A-C541-9449-98FFADC11092}"/>
              </a:ext>
            </a:extLst>
          </p:cNvPr>
          <p:cNvGrpSpPr/>
          <p:nvPr/>
        </p:nvGrpSpPr>
        <p:grpSpPr>
          <a:xfrm>
            <a:off x="8170259" y="5896395"/>
            <a:ext cx="770108" cy="769058"/>
            <a:chOff x="7156020" y="5825340"/>
            <a:chExt cx="770108" cy="769058"/>
          </a:xfrm>
        </p:grpSpPr>
        <p:pic>
          <p:nvPicPr>
            <p:cNvPr id="17" name="Picture 16">
              <a:extLst>
                <a:ext uri="{FF2B5EF4-FFF2-40B4-BE49-F238E27FC236}">
                  <a16:creationId xmlns:a16="http://schemas.microsoft.com/office/drawing/2014/main" xmlns="" id="{EA0173A4-B61D-2143-9135-023F424E8A83}"/>
                </a:ext>
              </a:extLst>
            </p:cNvPr>
            <p:cNvPicPr>
              <a:picLocks noChangeAspect="1"/>
            </p:cNvPicPr>
            <p:nvPr/>
          </p:nvPicPr>
          <p:blipFill>
            <a:blip r:embed="rId13"/>
            <a:stretch>
              <a:fillRect/>
            </a:stretch>
          </p:blipFill>
          <p:spPr>
            <a:xfrm>
              <a:off x="7560368" y="6224583"/>
              <a:ext cx="365760" cy="365760"/>
            </a:xfrm>
            <a:prstGeom prst="rect">
              <a:avLst/>
            </a:prstGeom>
          </p:spPr>
        </p:pic>
        <p:sp>
          <p:nvSpPr>
            <p:cNvPr id="18" name="Rounded Rectangle 17">
              <a:extLst>
                <a:ext uri="{FF2B5EF4-FFF2-40B4-BE49-F238E27FC236}">
                  <a16:creationId xmlns:a16="http://schemas.microsoft.com/office/drawing/2014/main" xmlns="" id="{3DF08C78-B415-D744-A239-C9E421E166CB}"/>
                </a:ext>
              </a:extLst>
            </p:cNvPr>
            <p:cNvSpPr>
              <a:spLocks noChangeAspect="1"/>
            </p:cNvSpPr>
            <p:nvPr/>
          </p:nvSpPr>
          <p:spPr>
            <a:xfrm>
              <a:off x="7560368" y="5825340"/>
              <a:ext cx="365760" cy="364401"/>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19" name="Rounded Rectangle 18">
              <a:extLst>
                <a:ext uri="{FF2B5EF4-FFF2-40B4-BE49-F238E27FC236}">
                  <a16:creationId xmlns:a16="http://schemas.microsoft.com/office/drawing/2014/main" xmlns="" id="{E39A7F8F-D565-754C-B92D-4A175D815162}"/>
                </a:ext>
              </a:extLst>
            </p:cNvPr>
            <p:cNvSpPr>
              <a:spLocks noChangeAspect="1"/>
            </p:cNvSpPr>
            <p:nvPr/>
          </p:nvSpPr>
          <p:spPr>
            <a:xfrm>
              <a:off x="7156020" y="6224583"/>
              <a:ext cx="365760" cy="369815"/>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20" name="Rounded Rectangle 19">
              <a:extLst>
                <a:ext uri="{FF2B5EF4-FFF2-40B4-BE49-F238E27FC236}">
                  <a16:creationId xmlns:a16="http://schemas.microsoft.com/office/drawing/2014/main" xmlns="" id="{B2B937F4-E2DE-8D4F-8773-A39248CAD4EF}"/>
                </a:ext>
              </a:extLst>
            </p:cNvPr>
            <p:cNvSpPr>
              <a:spLocks noChangeAspect="1"/>
            </p:cNvSpPr>
            <p:nvPr/>
          </p:nvSpPr>
          <p:spPr>
            <a:xfrm>
              <a:off x="7156020" y="5825340"/>
              <a:ext cx="365760" cy="364401"/>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sp>
        <p:nvSpPr>
          <p:cNvPr id="2" name="Title Placeholder 1"/>
          <p:cNvSpPr>
            <a:spLocks noGrp="1"/>
          </p:cNvSpPr>
          <p:nvPr>
            <p:ph type="title"/>
          </p:nvPr>
        </p:nvSpPr>
        <p:spPr>
          <a:xfrm>
            <a:off x="1262743" y="269856"/>
            <a:ext cx="6618514" cy="867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084127" y="6293898"/>
            <a:ext cx="540906" cy="365759"/>
          </a:xfrm>
          <a:prstGeom prst="rect">
            <a:avLst/>
          </a:prstGeom>
        </p:spPr>
        <p:txBody>
          <a:bodyPr vert="horz" lIns="91440" tIns="45720" rIns="91440" bIns="45720" rtlCol="0" anchor="ctr"/>
          <a:lstStyle>
            <a:lvl1pPr algn="ctr">
              <a:defRPr sz="1400">
                <a:solidFill>
                  <a:schemeClr val="tx1"/>
                </a:solidFill>
                <a:latin typeface="Tw Cen MT" panose="020B0602020104020603" pitchFamily="34" charset="77"/>
              </a:defRPr>
            </a:lvl1pPr>
          </a:lstStyle>
          <a:p>
            <a:fld id="{48F63A3B-78C7-47BE-AE5E-E10140E04643}" type="slidenum">
              <a:rPr lang="en-US" smtClean="0"/>
              <a:pPr/>
              <a:t>‹#›</a:t>
            </a:fld>
            <a:endParaRPr lang="en-US" dirty="0"/>
          </a:p>
        </p:txBody>
      </p:sp>
      <p:sp>
        <p:nvSpPr>
          <p:cNvPr id="8" name="Footer Placeholder 7">
            <a:extLst>
              <a:ext uri="{FF2B5EF4-FFF2-40B4-BE49-F238E27FC236}">
                <a16:creationId xmlns:a16="http://schemas.microsoft.com/office/drawing/2014/main" xmlns="" id="{B850F4C1-0950-8A49-8657-F7EE1293850E}"/>
              </a:ext>
            </a:extLst>
          </p:cNvPr>
          <p:cNvSpPr>
            <a:spLocks noGrp="1"/>
          </p:cNvSpPr>
          <p:nvPr>
            <p:ph type="ftr" sz="quarter" idx="3"/>
          </p:nvPr>
        </p:nvSpPr>
        <p:spPr>
          <a:xfrm>
            <a:off x="4160520" y="6293104"/>
            <a:ext cx="3941063" cy="365125"/>
          </a:xfrm>
          <a:prstGeom prst="rect">
            <a:avLst/>
          </a:prstGeom>
        </p:spPr>
        <p:txBody>
          <a:bodyPr vert="horz" lIns="91440" tIns="45720" rIns="91440" bIns="45720" rtlCol="0" anchor="ctr"/>
          <a:lstStyle>
            <a:lvl1pPr algn="r">
              <a:defRPr sz="1400">
                <a:solidFill>
                  <a:schemeClr val="tx1"/>
                </a:solidFill>
              </a:defRPr>
            </a:lvl1pPr>
          </a:lstStyle>
          <a:p>
            <a:r>
              <a:rPr lang="en-US"/>
              <a:t>Footer</a:t>
            </a:r>
            <a:endParaRPr lang="en-US" dirty="0"/>
          </a:p>
        </p:txBody>
      </p:sp>
    </p:spTree>
    <p:extLst>
      <p:ext uri="{BB962C8B-B14F-4D97-AF65-F5344CB8AC3E}">
        <p14:creationId xmlns:p14="http://schemas.microsoft.com/office/powerpoint/2010/main" val="2034748099"/>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000"/>
        </a:spcBef>
        <a:buSzPct val="100000"/>
        <a:buFontTx/>
        <a:buBlip>
          <a:blip r:embed="rId14"/>
        </a:buBlip>
        <a:tabLst/>
        <a:defRPr sz="2800" kern="1200">
          <a:solidFill>
            <a:schemeClr val="tx2"/>
          </a:solidFill>
          <a:latin typeface="+mn-lt"/>
          <a:ea typeface="+mn-ea"/>
          <a:cs typeface="+mn-cs"/>
        </a:defRPr>
      </a:lvl1pPr>
      <a:lvl2pPr marL="577850" indent="-227013" algn="l" defTabSz="914400" rtl="0" eaLnBrk="1" latinLnBrk="0" hangingPunct="1">
        <a:lnSpc>
          <a:spcPct val="90000"/>
        </a:lnSpc>
        <a:spcBef>
          <a:spcPts val="500"/>
        </a:spcBef>
        <a:buClr>
          <a:schemeClr val="tx2"/>
        </a:buClr>
        <a:buFont typeface="Arial" panose="020B0604020202020204" pitchFamily="34" charset="0"/>
        <a:buChar char="•"/>
        <a:tabLst/>
        <a:defRPr sz="2400" kern="1200">
          <a:solidFill>
            <a:schemeClr val="bg1">
              <a:lumMod val="60000"/>
              <a:lumOff val="40000"/>
            </a:schemeClr>
          </a:solidFill>
          <a:latin typeface="+mn-lt"/>
          <a:ea typeface="+mn-ea"/>
          <a:cs typeface="+mn-cs"/>
        </a:defRPr>
      </a:lvl2pPr>
      <a:lvl3pPr marL="922338" indent="-228600" algn="l" defTabSz="914400" rtl="0" eaLnBrk="1" latinLnBrk="0" hangingPunct="1">
        <a:lnSpc>
          <a:spcPct val="90000"/>
        </a:lnSpc>
        <a:spcBef>
          <a:spcPts val="500"/>
        </a:spcBef>
        <a:buClr>
          <a:schemeClr val="tx2"/>
        </a:buClr>
        <a:buFont typeface="System Font Regular"/>
        <a:buChar char="-"/>
        <a:tabLst/>
        <a:defRPr sz="2000" kern="1200">
          <a:solidFill>
            <a:schemeClr val="bg1"/>
          </a:solidFill>
          <a:latin typeface="+mn-lt"/>
          <a:ea typeface="+mn-ea"/>
          <a:cs typeface="+mn-cs"/>
        </a:defRPr>
      </a:lvl3pPr>
      <a:lvl4pPr marL="1327150" indent="-285750" algn="l" defTabSz="914400" rtl="0" eaLnBrk="1" latinLnBrk="0" hangingPunct="1">
        <a:lnSpc>
          <a:spcPct val="90000"/>
        </a:lnSpc>
        <a:spcBef>
          <a:spcPts val="500"/>
        </a:spcBef>
        <a:buClr>
          <a:schemeClr val="tx2"/>
        </a:buClr>
        <a:buFont typeface="Arial" panose="020B0604020202020204" pitchFamily="34" charset="0"/>
        <a:buChar char="•"/>
        <a:tabLst/>
        <a:defRPr sz="1800" kern="1200">
          <a:solidFill>
            <a:schemeClr val="tx2"/>
          </a:solidFill>
          <a:latin typeface="+mn-lt"/>
          <a:ea typeface="+mn-ea"/>
          <a:cs typeface="+mn-cs"/>
        </a:defRPr>
      </a:lvl4pPr>
      <a:lvl5pPr marL="1665287" indent="-285750" algn="l" defTabSz="914400" rtl="0" eaLnBrk="1" latinLnBrk="0" hangingPunct="1">
        <a:lnSpc>
          <a:spcPct val="90000"/>
        </a:lnSpc>
        <a:spcBef>
          <a:spcPts val="500"/>
        </a:spcBef>
        <a:buClr>
          <a:schemeClr val="tx2"/>
        </a:buClr>
        <a:buFont typeface="Arial" panose="020B0604020202020204" pitchFamily="34" charset="0"/>
        <a:buChar char="•"/>
        <a:tabLst/>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pbis.org/resource/technical-guide-for-alignment-of-initiatives-programs-and-practices-in-school-district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hyperlink" Target="https://www.pbisvermont.org/training-resources/vtpbis-annual-foru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vtss-ric.vcu.ed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g"/><Relationship Id="rId6" Type="http://schemas.openxmlformats.org/officeDocument/2006/relationships/image" Target="../media/image15.jpeg"/><Relationship Id="rId7" Type="http://schemas.openxmlformats.org/officeDocument/2006/relationships/image" Target="../media/image16.jp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9C9A9-B935-434A-9570-2944BECD9B9C}"/>
              </a:ext>
            </a:extLst>
          </p:cNvPr>
          <p:cNvSpPr>
            <a:spLocks noGrp="1"/>
          </p:cNvSpPr>
          <p:nvPr>
            <p:ph type="ctrTitle"/>
          </p:nvPr>
        </p:nvSpPr>
        <p:spPr/>
        <p:txBody>
          <a:bodyPr>
            <a:normAutofit fontScale="90000"/>
          </a:bodyPr>
          <a:lstStyle/>
          <a:p>
            <a:r>
              <a:rPr lang="en-US" b="1" dirty="0"/>
              <a:t>2020 Annual VTPBIS </a:t>
            </a:r>
            <a:r>
              <a:rPr lang="en-US" b="1" i="1" dirty="0"/>
              <a:t>Virtual </a:t>
            </a:r>
            <a:r>
              <a:rPr lang="en-US" b="1" dirty="0"/>
              <a:t>Forum</a:t>
            </a:r>
            <a:r>
              <a:rPr lang="en-US" dirty="0"/>
              <a:t/>
            </a:r>
            <a:br>
              <a:rPr lang="en-US" dirty="0"/>
            </a:br>
            <a:r>
              <a:rPr lang="en-US" dirty="0"/>
              <a:t> </a:t>
            </a:r>
            <a:br>
              <a:rPr lang="en-US" dirty="0"/>
            </a:br>
            <a:r>
              <a:rPr lang="en-US" b="1" dirty="0"/>
              <a:t>October 7th, 2020</a:t>
            </a:r>
            <a:r>
              <a:rPr lang="en-US" dirty="0"/>
              <a:t/>
            </a:r>
            <a:br>
              <a:rPr lang="en-US" dirty="0"/>
            </a:br>
            <a:endParaRPr lang="en-US" dirty="0"/>
          </a:p>
        </p:txBody>
      </p:sp>
      <p:sp>
        <p:nvSpPr>
          <p:cNvPr id="3" name="Subtitle 2">
            <a:extLst>
              <a:ext uri="{FF2B5EF4-FFF2-40B4-BE49-F238E27FC236}">
                <a16:creationId xmlns:a16="http://schemas.microsoft.com/office/drawing/2014/main" xmlns="" id="{2B9F7597-8208-694F-A3CC-3BD5A6F3D4B5}"/>
              </a:ext>
            </a:extLst>
          </p:cNvPr>
          <p:cNvSpPr>
            <a:spLocks noGrp="1"/>
          </p:cNvSpPr>
          <p:nvPr>
            <p:ph type="subTitle" idx="1"/>
          </p:nvPr>
        </p:nvSpPr>
        <p:spPr>
          <a:xfrm>
            <a:off x="1138989" y="2980579"/>
            <a:ext cx="6858000" cy="1655762"/>
          </a:xfrm>
        </p:spPr>
        <p:txBody>
          <a:bodyPr/>
          <a:lstStyle/>
          <a:p>
            <a:r>
              <a:rPr lang="en-US" dirty="0"/>
              <a:t>10:15 - 11:45 </a:t>
            </a:r>
          </a:p>
        </p:txBody>
      </p:sp>
      <p:sp>
        <p:nvSpPr>
          <p:cNvPr id="4" name="Slide Number Placeholder 3">
            <a:extLst>
              <a:ext uri="{FF2B5EF4-FFF2-40B4-BE49-F238E27FC236}">
                <a16:creationId xmlns:a16="http://schemas.microsoft.com/office/drawing/2014/main" xmlns="" id="{D218B287-E443-1D44-B283-235ACDBF42B6}"/>
              </a:ext>
            </a:extLst>
          </p:cNvPr>
          <p:cNvSpPr>
            <a:spLocks noGrp="1"/>
          </p:cNvSpPr>
          <p:nvPr>
            <p:ph type="sldNum" sz="quarter" idx="12"/>
          </p:nvPr>
        </p:nvSpPr>
        <p:spPr/>
        <p:txBody>
          <a:bodyPr/>
          <a:lstStyle/>
          <a:p>
            <a:fld id="{79D4A304-653F-8540-946F-B59A7E6C7AD7}" type="slidenum">
              <a:rPr lang="en-US" smtClean="0"/>
              <a:t>1</a:t>
            </a:fld>
            <a:endParaRPr lang="en-US" dirty="0"/>
          </a:p>
        </p:txBody>
      </p:sp>
      <p:sp>
        <p:nvSpPr>
          <p:cNvPr id="6" name="TextBox 5">
            <a:extLst>
              <a:ext uri="{FF2B5EF4-FFF2-40B4-BE49-F238E27FC236}">
                <a16:creationId xmlns:a16="http://schemas.microsoft.com/office/drawing/2014/main" xmlns="" id="{6350A1E8-8668-8F4E-BFBC-EE22FBA4FB93}"/>
              </a:ext>
            </a:extLst>
          </p:cNvPr>
          <p:cNvSpPr txBox="1"/>
          <p:nvPr/>
        </p:nvSpPr>
        <p:spPr>
          <a:xfrm flipH="1">
            <a:off x="274841" y="3674713"/>
            <a:ext cx="8350192" cy="2246769"/>
          </a:xfrm>
          <a:prstGeom prst="rect">
            <a:avLst/>
          </a:prstGeom>
          <a:noFill/>
        </p:spPr>
        <p:txBody>
          <a:bodyPr wrap="square" rtlCol="0">
            <a:spAutoFit/>
          </a:bodyPr>
          <a:lstStyle/>
          <a:p>
            <a:pPr algn="ctr"/>
            <a:r>
              <a:rPr lang="en-US" sz="2800" dirty="0">
                <a:solidFill>
                  <a:schemeClr val="tx1">
                    <a:lumMod val="50000"/>
                  </a:schemeClr>
                </a:solidFill>
              </a:rPr>
              <a:t>While we are waiting to get started:</a:t>
            </a:r>
          </a:p>
          <a:p>
            <a:pPr algn="ctr"/>
            <a:r>
              <a:rPr lang="en-US" sz="2800" dirty="0">
                <a:solidFill>
                  <a:schemeClr val="tx1">
                    <a:lumMod val="50000"/>
                  </a:schemeClr>
                </a:solidFill>
              </a:rPr>
              <a:t>1.  Please put your name/role/district in the chat box.</a:t>
            </a:r>
          </a:p>
          <a:p>
            <a:pPr algn="ctr"/>
            <a:endParaRPr lang="en-US" sz="2800" dirty="0">
              <a:solidFill>
                <a:schemeClr val="tx1">
                  <a:lumMod val="50000"/>
                </a:schemeClr>
              </a:solidFill>
            </a:endParaRPr>
          </a:p>
          <a:p>
            <a:pPr algn="ctr"/>
            <a:r>
              <a:rPr lang="en-US" sz="2800" dirty="0">
                <a:solidFill>
                  <a:schemeClr val="tx1">
                    <a:lumMod val="50000"/>
                  </a:schemeClr>
                </a:solidFill>
              </a:rPr>
              <a:t>2.  In the chat box, identify and share a question you would like answered by the end of this session.</a:t>
            </a:r>
          </a:p>
        </p:txBody>
      </p:sp>
    </p:spTree>
    <p:extLst>
      <p:ext uri="{BB962C8B-B14F-4D97-AF65-F5344CB8AC3E}">
        <p14:creationId xmlns:p14="http://schemas.microsoft.com/office/powerpoint/2010/main" val="3653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487A922-D431-47A1-8A46-E86A834FF8F3}"/>
              </a:ext>
            </a:extLst>
          </p:cNvPr>
          <p:cNvSpPr>
            <a:spLocks noGrp="1"/>
          </p:cNvSpPr>
          <p:nvPr>
            <p:ph type="sldNum" sz="quarter" idx="10"/>
          </p:nvPr>
        </p:nvSpPr>
        <p:spPr/>
        <p:txBody>
          <a:bodyPr/>
          <a:lstStyle/>
          <a:p>
            <a:fld id="{48F63A3B-78C7-47BE-AE5E-E10140E04643}" type="slidenum">
              <a:rPr lang="en-US" smtClean="0"/>
              <a:pPr/>
              <a:t>10</a:t>
            </a:fld>
            <a:endParaRPr lang="en-US" dirty="0"/>
          </a:p>
        </p:txBody>
      </p:sp>
      <p:sp>
        <p:nvSpPr>
          <p:cNvPr id="4" name="Title 3">
            <a:extLst>
              <a:ext uri="{FF2B5EF4-FFF2-40B4-BE49-F238E27FC236}">
                <a16:creationId xmlns:a16="http://schemas.microsoft.com/office/drawing/2014/main" xmlns="" id="{444F7E10-77F3-4E73-9DA9-75D43335D3D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xmlns="" id="{29E37C12-2555-4049-861E-AAABE0AF4A86}"/>
              </a:ext>
            </a:extLst>
          </p:cNvPr>
          <p:cNvSpPr>
            <a:spLocks noGrp="1"/>
          </p:cNvSpPr>
          <p:nvPr>
            <p:ph type="body" idx="1"/>
          </p:nvPr>
        </p:nvSpPr>
        <p:spPr/>
        <p:txBody>
          <a:bodyPr/>
          <a:lstStyle/>
          <a:p>
            <a:r>
              <a:rPr lang="en-US" dirty="0"/>
              <a:t>Prioritize Equity</a:t>
            </a:r>
          </a:p>
          <a:p>
            <a:r>
              <a:rPr lang="en-US" dirty="0"/>
              <a:t>Make student growth and benefit central to ALL decisions</a:t>
            </a:r>
          </a:p>
          <a:p>
            <a:r>
              <a:rPr lang="en-US" dirty="0"/>
              <a:t>Prioritize the most effective and efficient practices</a:t>
            </a:r>
          </a:p>
          <a:p>
            <a:r>
              <a:rPr lang="en-US" dirty="0"/>
              <a:t>Use data</a:t>
            </a:r>
          </a:p>
          <a:p>
            <a:r>
              <a:rPr lang="en-US"/>
              <a:t>Invest in Systems</a:t>
            </a:r>
          </a:p>
        </p:txBody>
      </p:sp>
    </p:spTree>
    <p:extLst>
      <p:ext uri="{BB962C8B-B14F-4D97-AF65-F5344CB8AC3E}">
        <p14:creationId xmlns:p14="http://schemas.microsoft.com/office/powerpoint/2010/main" val="253363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60965"/>
            <a:ext cx="9144000" cy="5008036"/>
          </a:xfrm>
          <a:prstGeom prst="rect">
            <a:avLst/>
          </a:prstGeom>
        </p:spPr>
      </p:pic>
      <p:sp>
        <p:nvSpPr>
          <p:cNvPr id="6" name="Title 5"/>
          <p:cNvSpPr>
            <a:spLocks noGrp="1"/>
          </p:cNvSpPr>
          <p:nvPr>
            <p:ph type="title"/>
          </p:nvPr>
        </p:nvSpPr>
        <p:spPr>
          <a:xfrm>
            <a:off x="6" y="0"/>
            <a:ext cx="6095994" cy="1143000"/>
          </a:xfrm>
        </p:spPr>
        <p:txBody>
          <a:bodyPr>
            <a:normAutofit/>
          </a:bodyPr>
          <a:lstStyle/>
          <a:p>
            <a:r>
              <a:rPr lang="en-US" dirty="0">
                <a:latin typeface="Century Gothic"/>
                <a:cs typeface="Century Gothic"/>
              </a:rPr>
              <a:t>Upstream Solutions</a:t>
            </a:r>
          </a:p>
        </p:txBody>
      </p:sp>
      <p:sp>
        <p:nvSpPr>
          <p:cNvPr id="7" name="Title 5"/>
          <p:cNvSpPr txBox="1">
            <a:spLocks/>
          </p:cNvSpPr>
          <p:nvPr/>
        </p:nvSpPr>
        <p:spPr>
          <a:xfrm>
            <a:off x="2695228" y="5644447"/>
            <a:ext cx="5664199"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Optima"/>
                <a:ea typeface="+mj-ea"/>
                <a:cs typeface="Optima"/>
              </a:defRPr>
            </a:lvl1pPr>
          </a:lstStyle>
          <a:p>
            <a:r>
              <a:rPr lang="en-US" dirty="0">
                <a:latin typeface="Century Gothic"/>
                <a:cs typeface="Century Gothic"/>
              </a:rPr>
              <a:t>Downstream Solutions</a:t>
            </a:r>
          </a:p>
        </p:txBody>
      </p:sp>
      <p:sp>
        <p:nvSpPr>
          <p:cNvPr id="2" name="TextBox 1"/>
          <p:cNvSpPr txBox="1"/>
          <p:nvPr/>
        </p:nvSpPr>
        <p:spPr>
          <a:xfrm>
            <a:off x="42335" y="6505224"/>
            <a:ext cx="9472402" cy="369332"/>
          </a:xfrm>
          <a:prstGeom prst="rect">
            <a:avLst/>
          </a:prstGeom>
          <a:noFill/>
        </p:spPr>
        <p:txBody>
          <a:bodyPr wrap="none" rtlCol="0">
            <a:spAutoFit/>
          </a:bodyPr>
          <a:lstStyle/>
          <a:p>
            <a:r>
              <a:rPr lang="en-US" dirty="0">
                <a:latin typeface="Tahoma"/>
                <a:cs typeface="Tahoma"/>
              </a:rPr>
              <a:t>(A Public Health parable, credited to Irving Zola, and illustrated in Upstream by Dan Heath)</a:t>
            </a:r>
          </a:p>
        </p:txBody>
      </p:sp>
    </p:spTree>
    <p:extLst>
      <p:ext uri="{BB962C8B-B14F-4D97-AF65-F5344CB8AC3E}">
        <p14:creationId xmlns:p14="http://schemas.microsoft.com/office/powerpoint/2010/main" val="206572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43" y="529091"/>
            <a:ext cx="6618514" cy="867492"/>
          </a:xfrm>
        </p:spPr>
        <p:txBody>
          <a:bodyPr>
            <a:noAutofit/>
          </a:bodyPr>
          <a:lstStyle/>
          <a:p>
            <a:r>
              <a:rPr lang="en-US" dirty="0"/>
              <a:t>Need for Aligned Approaches for Social-Emotional-Behavioral (SEB) Health</a:t>
            </a:r>
          </a:p>
        </p:txBody>
      </p:sp>
      <p:sp>
        <p:nvSpPr>
          <p:cNvPr id="3" name="Content Placeholder 2"/>
          <p:cNvSpPr>
            <a:spLocks noGrp="1"/>
          </p:cNvSpPr>
          <p:nvPr>
            <p:ph idx="1"/>
          </p:nvPr>
        </p:nvSpPr>
        <p:spPr/>
        <p:txBody>
          <a:bodyPr>
            <a:noAutofit/>
          </a:bodyPr>
          <a:lstStyle/>
          <a:p>
            <a:pPr marL="0" indent="0" algn="ctr">
              <a:buNone/>
            </a:pPr>
            <a:endParaRPr lang="en-US" sz="3600" dirty="0">
              <a:cs typeface="Calibri" panose="020F0502020204030204" pitchFamily="34" charset="0"/>
            </a:endParaRPr>
          </a:p>
          <a:p>
            <a:pPr marL="0" indent="0" algn="ctr">
              <a:buNone/>
            </a:pPr>
            <a:r>
              <a:rPr lang="en-US" sz="3600" dirty="0">
                <a:solidFill>
                  <a:schemeClr val="accent1"/>
                </a:solidFill>
                <a:cs typeface="Calibri" panose="020F0502020204030204" pitchFamily="34" charset="0"/>
              </a:rPr>
              <a:t>All SEB initiatives integrated </a:t>
            </a:r>
          </a:p>
          <a:p>
            <a:pPr marL="0" indent="0" algn="ctr">
              <a:buNone/>
            </a:pPr>
            <a:r>
              <a:rPr lang="en-US" sz="3600" dirty="0">
                <a:solidFill>
                  <a:schemeClr val="accent1"/>
                </a:solidFill>
                <a:cs typeface="Calibri" panose="020F0502020204030204" pitchFamily="34" charset="0"/>
              </a:rPr>
              <a:t>using one framework</a:t>
            </a:r>
          </a:p>
          <a:p>
            <a:pPr marL="0" indent="0">
              <a:buNone/>
            </a:pPr>
            <a:endParaRPr lang="en-US" sz="2800" dirty="0">
              <a:cs typeface="Calibri" panose="020F0502020204030204" pitchFamily="34" charset="0"/>
            </a:endParaRPr>
          </a:p>
        </p:txBody>
      </p:sp>
      <p:sp>
        <p:nvSpPr>
          <p:cNvPr id="4" name="TextBox 3">
            <a:extLst>
              <a:ext uri="{FF2B5EF4-FFF2-40B4-BE49-F238E27FC236}">
                <a16:creationId xmlns:a16="http://schemas.microsoft.com/office/drawing/2014/main" xmlns="" id="{3527AD37-67AC-0D4D-9AC5-728B53C0400F}"/>
              </a:ext>
            </a:extLst>
          </p:cNvPr>
          <p:cNvSpPr txBox="1"/>
          <p:nvPr/>
        </p:nvSpPr>
        <p:spPr>
          <a:xfrm>
            <a:off x="285750" y="4722917"/>
            <a:ext cx="8229600" cy="1600438"/>
          </a:xfrm>
          <a:prstGeom prst="rect">
            <a:avLst/>
          </a:prstGeom>
          <a:noFill/>
        </p:spPr>
        <p:txBody>
          <a:bodyPr wrap="square" rtlCol="0">
            <a:spAutoFit/>
          </a:bodyPr>
          <a:lstStyle/>
          <a:p>
            <a:r>
              <a:rPr lang="en-US" altLang="en-US" sz="1600" b="1" dirty="0"/>
              <a:t>*Possible resource:</a:t>
            </a:r>
          </a:p>
          <a:p>
            <a:r>
              <a:rPr lang="en-US" altLang="en-US" sz="1600" b="1" dirty="0"/>
              <a:t>Technical Guide for Alignment of Initiatives, Programs and Practices in School Districts </a:t>
            </a:r>
            <a:r>
              <a:rPr lang="en-US" altLang="en-US" sz="2000" dirty="0"/>
              <a:t/>
            </a:r>
            <a:br>
              <a:rPr lang="en-US" altLang="en-US" sz="2000" dirty="0"/>
            </a:br>
            <a:r>
              <a:rPr lang="en-US" altLang="en-US" sz="1200" dirty="0"/>
              <a:t>(OSEP </a:t>
            </a:r>
            <a:r>
              <a:rPr lang="en-US" altLang="en-US" sz="1200" i="1" dirty="0"/>
              <a:t>Technical Assistance Center on PBIS, 2017)</a:t>
            </a:r>
            <a:br>
              <a:rPr lang="en-US" altLang="en-US" sz="1200" i="1" dirty="0"/>
            </a:br>
            <a:r>
              <a:rPr lang="en-US" dirty="0">
                <a:hlinkClick r:id="rId3"/>
              </a:rPr>
              <a:t> https://www.pbis.org/resource/technical-guide-for-alignment-of-initiatives-programs-and-practices-in-school-districts</a:t>
            </a:r>
            <a:endParaRPr lang="en-US" dirty="0"/>
          </a:p>
          <a:p>
            <a:endParaRPr lang="en-US" dirty="0"/>
          </a:p>
        </p:txBody>
      </p:sp>
      <p:sp>
        <p:nvSpPr>
          <p:cNvPr id="5" name="Slide Number Placeholder 4"/>
          <p:cNvSpPr>
            <a:spLocks noGrp="1"/>
          </p:cNvSpPr>
          <p:nvPr>
            <p:ph type="sldNum" sz="quarter" idx="10"/>
          </p:nvPr>
        </p:nvSpPr>
        <p:spPr/>
        <p:txBody>
          <a:bodyPr/>
          <a:lstStyle/>
          <a:p>
            <a:fld id="{48F63A3B-78C7-47BE-AE5E-E10140E04643}" type="slidenum">
              <a:rPr lang="en-US" smtClean="0"/>
              <a:pPr/>
              <a:t>12</a:t>
            </a:fld>
            <a:endParaRPr lang="en-US" dirty="0"/>
          </a:p>
        </p:txBody>
      </p:sp>
    </p:spTree>
    <p:extLst>
      <p:ext uri="{BB962C8B-B14F-4D97-AF65-F5344CB8AC3E}">
        <p14:creationId xmlns:p14="http://schemas.microsoft.com/office/powerpoint/2010/main" val="1795357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457200" y="274625"/>
            <a:ext cx="8229600" cy="1318500"/>
          </a:xfrm>
          <a:prstGeom prst="rect">
            <a:avLst/>
          </a:prstGeom>
          <a:solidFill>
            <a:srgbClr val="91C2E8">
              <a:alpha val="98431"/>
            </a:srgbClr>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en-US" sz="4000" dirty="0">
                <a:solidFill>
                  <a:srgbClr val="000000"/>
                </a:solidFill>
                <a:ea typeface="Calibri"/>
                <a:cs typeface="Calibri"/>
                <a:sym typeface="Calibri"/>
              </a:rPr>
              <a:t>All Students -- All Needs</a:t>
            </a:r>
            <a:br>
              <a:rPr lang="en-US" sz="4000" dirty="0">
                <a:solidFill>
                  <a:srgbClr val="000000"/>
                </a:solidFill>
                <a:ea typeface="Calibri"/>
                <a:cs typeface="Calibri"/>
                <a:sym typeface="Calibri"/>
              </a:rPr>
            </a:br>
            <a:r>
              <a:rPr lang="en-US" sz="4000" dirty="0">
                <a:solidFill>
                  <a:srgbClr val="000000"/>
                </a:solidFill>
                <a:ea typeface="Calibri"/>
                <a:cs typeface="Calibri"/>
                <a:sym typeface="Calibri"/>
              </a:rPr>
              <a:t>A Preventative Approach</a:t>
            </a:r>
            <a:endParaRPr sz="4000" dirty="0">
              <a:solidFill>
                <a:srgbClr val="000000"/>
              </a:solidFill>
              <a:ea typeface="Calibri"/>
              <a:cs typeface="Calibri"/>
              <a:sym typeface="Calibri"/>
            </a:endParaRPr>
          </a:p>
        </p:txBody>
      </p:sp>
      <p:sp>
        <p:nvSpPr>
          <p:cNvPr id="252" name="Google Shape;252;p41"/>
          <p:cNvSpPr txBox="1"/>
          <p:nvPr/>
        </p:nvSpPr>
        <p:spPr>
          <a:xfrm>
            <a:off x="457200" y="1593125"/>
            <a:ext cx="7795500" cy="1872000"/>
          </a:xfrm>
          <a:prstGeom prst="rect">
            <a:avLst/>
          </a:prstGeom>
          <a:noFill/>
          <a:ln>
            <a:noFill/>
          </a:ln>
        </p:spPr>
        <p:txBody>
          <a:bodyPr spcFirstLastPara="1" wrap="square" lIns="91425" tIns="91425" rIns="91425" bIns="91425" anchor="t" anchorCtr="0">
            <a:noAutofit/>
          </a:bodyPr>
          <a:lstStyle/>
          <a:p>
            <a:pPr marL="57150" marR="0" lvl="0" indent="0" algn="l" rtl="0">
              <a:lnSpc>
                <a:spcPct val="100000"/>
              </a:lnSpc>
              <a:spcBef>
                <a:spcPts val="0"/>
              </a:spcBef>
              <a:spcAft>
                <a:spcPts val="0"/>
              </a:spcAft>
              <a:buClr>
                <a:schemeClr val="dk1"/>
              </a:buClr>
              <a:buSzPts val="2400"/>
              <a:buFont typeface="Verdana"/>
              <a:buNone/>
            </a:pPr>
            <a:r>
              <a:rPr lang="en-US" sz="2400" b="0" i="0" u="none" strike="noStrike" cap="none" dirty="0">
                <a:solidFill>
                  <a:schemeClr val="dk1"/>
                </a:solidFill>
                <a:latin typeface="Verdana"/>
                <a:ea typeface="Verdana"/>
                <a:cs typeface="Verdana"/>
                <a:sym typeface="Verdana"/>
              </a:rPr>
              <a:t>Meet needs of the whole child:</a:t>
            </a:r>
            <a:endParaRPr sz="2400" b="0" i="0" u="none" strike="noStrike" cap="none" dirty="0">
              <a:solidFill>
                <a:schemeClr val="dk1"/>
              </a:solidFill>
              <a:latin typeface="Verdana"/>
              <a:ea typeface="Verdana"/>
              <a:cs typeface="Verdana"/>
              <a:sym typeface="Verdana"/>
            </a:endParaRPr>
          </a:p>
          <a:p>
            <a:pPr marL="7429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Behavior</a:t>
            </a:r>
            <a:endParaRPr sz="1400" b="0" i="0" u="none" strike="noStrike" cap="none" dirty="0">
              <a:solidFill>
                <a:srgbClr val="000000"/>
              </a:solidFill>
              <a:latin typeface="Arial"/>
              <a:ea typeface="Arial"/>
              <a:cs typeface="Arial"/>
              <a:sym typeface="Arial"/>
            </a:endParaRPr>
          </a:p>
          <a:p>
            <a:pPr marL="7429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Social Emotional</a:t>
            </a:r>
            <a:endParaRPr sz="2400" b="0" i="0" u="none" strike="noStrike" cap="none" dirty="0">
              <a:solidFill>
                <a:schemeClr val="dk1"/>
              </a:solidFill>
              <a:latin typeface="Verdana"/>
              <a:ea typeface="Verdana"/>
              <a:cs typeface="Verdana"/>
              <a:sym typeface="Verdana"/>
            </a:endParaRPr>
          </a:p>
          <a:p>
            <a:pPr marL="7429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Academic</a:t>
            </a:r>
            <a:endParaRPr sz="2400" b="0" i="0" u="none" strike="noStrike" cap="none" dirty="0">
              <a:solidFill>
                <a:schemeClr val="dk1"/>
              </a:solidFill>
              <a:latin typeface="Verdana"/>
              <a:ea typeface="Verdana"/>
              <a:cs typeface="Verdana"/>
              <a:sym typeface="Verdana"/>
            </a:endParaRPr>
          </a:p>
          <a:p>
            <a:pPr marL="7429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Mental Wellness</a:t>
            </a: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Palatino Linotype"/>
              <a:buNone/>
            </a:pP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Palatino Linotype"/>
              <a:buNone/>
            </a:pPr>
            <a:endParaRPr sz="2400" b="1" i="0" u="none" strike="noStrike" cap="none" dirty="0">
              <a:solidFill>
                <a:schemeClr val="dk1"/>
              </a:solidFill>
              <a:latin typeface="Verdana"/>
              <a:ea typeface="Verdana"/>
              <a:cs typeface="Verdana"/>
              <a:sym typeface="Verdana"/>
            </a:endParaRPr>
          </a:p>
        </p:txBody>
      </p:sp>
      <p:sp>
        <p:nvSpPr>
          <p:cNvPr id="253" name="Google Shape;253;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9DAF"/>
              </a:buClr>
              <a:buSzPts val="300"/>
              <a:buFont typeface="Calibri"/>
              <a:buNone/>
            </a:pPr>
            <a:fld id="{00000000-1234-1234-1234-123412341234}" type="slidenum">
              <a:rPr lang="en-US" sz="1800" b="0" i="0" u="none" strike="noStrike" cap="none">
                <a:solidFill>
                  <a:schemeClr val="dk1"/>
                </a:solidFill>
                <a:latin typeface="Palatino Linotype"/>
                <a:ea typeface="Palatino Linotype"/>
                <a:cs typeface="Palatino Linotype"/>
                <a:sym typeface="Palatino Linotype"/>
              </a:rPr>
              <a:t>13</a:t>
            </a:fld>
            <a:endParaRPr sz="1800" b="0" i="0" u="none" strike="noStrike" cap="none">
              <a:solidFill>
                <a:schemeClr val="dk1"/>
              </a:solidFill>
              <a:latin typeface="Palatino Linotype"/>
              <a:ea typeface="Palatino Linotype"/>
              <a:cs typeface="Palatino Linotype"/>
              <a:sym typeface="Palatino Linotype"/>
            </a:endParaRPr>
          </a:p>
        </p:txBody>
      </p:sp>
      <p:grpSp>
        <p:nvGrpSpPr>
          <p:cNvPr id="254" name="Google Shape;254;p41"/>
          <p:cNvGrpSpPr/>
          <p:nvPr/>
        </p:nvGrpSpPr>
        <p:grpSpPr>
          <a:xfrm>
            <a:off x="4468553" y="1690890"/>
            <a:ext cx="4303433" cy="4665397"/>
            <a:chOff x="-562569" y="0"/>
            <a:chExt cx="6658569" cy="6066836"/>
          </a:xfrm>
        </p:grpSpPr>
        <p:sp>
          <p:nvSpPr>
            <p:cNvPr id="255" name="Google Shape;255;p41"/>
            <p:cNvSpPr/>
            <p:nvPr/>
          </p:nvSpPr>
          <p:spPr>
            <a:xfrm>
              <a:off x="0" y="0"/>
              <a:ext cx="6096000" cy="5638800"/>
            </a:xfrm>
            <a:prstGeom prst="trapezoid">
              <a:avLst>
                <a:gd name="adj" fmla="val 54054"/>
              </a:avLst>
            </a:prstGeom>
            <a:gradFill>
              <a:gsLst>
                <a:gs pos="0">
                  <a:srgbClr val="CC0000"/>
                </a:gs>
                <a:gs pos="18000">
                  <a:srgbClr val="FFFF99"/>
                </a:gs>
                <a:gs pos="50000">
                  <a:srgbClr val="66FF33"/>
                </a:gs>
                <a:gs pos="65000">
                  <a:srgbClr val="33CC33"/>
                </a:gs>
                <a:gs pos="82000">
                  <a:srgbClr val="009900"/>
                </a:gs>
                <a:gs pos="100000">
                  <a:srgbClr val="009900"/>
                </a:gs>
              </a:gsLst>
              <a:lin ang="5400012" scaled="0"/>
            </a:gra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Palatino Linotype"/>
                <a:buNone/>
              </a:pPr>
              <a:endParaRPr sz="1800" b="0" i="0" u="none" strike="noStrike" cap="none">
                <a:solidFill>
                  <a:schemeClr val="dk1"/>
                </a:solidFill>
                <a:latin typeface="Palatino Linotype"/>
                <a:ea typeface="Palatino Linotype"/>
                <a:cs typeface="Palatino Linotype"/>
                <a:sym typeface="Palatino Linotype"/>
              </a:endParaRPr>
            </a:p>
          </p:txBody>
        </p:sp>
        <p:sp>
          <p:nvSpPr>
            <p:cNvPr id="256" name="Google Shape;256;p41"/>
            <p:cNvSpPr txBox="1"/>
            <p:nvPr/>
          </p:nvSpPr>
          <p:spPr>
            <a:xfrm>
              <a:off x="-562569" y="428036"/>
              <a:ext cx="6096000" cy="5638800"/>
            </a:xfrm>
            <a:prstGeom prst="rect">
              <a:avLst/>
            </a:prstGeom>
            <a:noFill/>
            <a:ln>
              <a:noFill/>
            </a:ln>
          </p:spPr>
          <p:txBody>
            <a:bodyPr spcFirstLastPara="1" wrap="square" lIns="82550" tIns="82550" rIns="82550" bIns="82550" anchor="ctr" anchorCtr="0">
              <a:noAutofit/>
            </a:bodyPr>
            <a:lstStyle/>
            <a:p>
              <a:pPr marL="0" marR="0" lvl="0" indent="0" algn="ctr" rtl="0">
                <a:lnSpc>
                  <a:spcPct val="90000"/>
                </a:lnSpc>
                <a:spcBef>
                  <a:spcPts val="0"/>
                </a:spcBef>
                <a:spcAft>
                  <a:spcPts val="0"/>
                </a:spcAft>
                <a:buClr>
                  <a:schemeClr val="dk1"/>
                </a:buClr>
                <a:buSzPts val="6500"/>
                <a:buFont typeface="Palatino Linotype"/>
                <a:buNone/>
              </a:pPr>
              <a:endParaRPr sz="6500" b="0" i="0" u="none" strike="noStrike" cap="none">
                <a:solidFill>
                  <a:schemeClr val="lt1"/>
                </a:solidFill>
                <a:latin typeface="Times New Roman"/>
                <a:ea typeface="Times New Roman"/>
                <a:cs typeface="Times New Roman"/>
                <a:sym typeface="Times New Roman"/>
              </a:endParaRPr>
            </a:p>
          </p:txBody>
        </p:sp>
      </p:grpSp>
      <p:sp>
        <p:nvSpPr>
          <p:cNvPr id="257" name="Google Shape;257;p41"/>
          <p:cNvSpPr txBox="1"/>
          <p:nvPr/>
        </p:nvSpPr>
        <p:spPr>
          <a:xfrm>
            <a:off x="457200" y="3869824"/>
            <a:ext cx="4303500" cy="2851625"/>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57150" marR="0" lvl="0" indent="0" algn="l" rtl="0">
              <a:lnSpc>
                <a:spcPct val="100000"/>
              </a:lnSpc>
              <a:spcBef>
                <a:spcPts val="0"/>
              </a:spcBef>
              <a:spcAft>
                <a:spcPts val="0"/>
              </a:spcAft>
              <a:buClr>
                <a:schemeClr val="dk1"/>
              </a:buClr>
              <a:buSzPts val="2400"/>
              <a:buFont typeface="Verdana"/>
              <a:buNone/>
            </a:pPr>
            <a:r>
              <a:rPr lang="en-US" sz="2400" b="0" i="0" u="none" strike="noStrike" cap="none" dirty="0">
                <a:solidFill>
                  <a:schemeClr val="dk1"/>
                </a:solidFill>
                <a:latin typeface="Verdana"/>
                <a:ea typeface="Verdana"/>
                <a:cs typeface="Verdana"/>
                <a:sym typeface="Verdana"/>
              </a:rPr>
              <a:t>Additional Lenses:  </a:t>
            </a:r>
            <a:endParaRPr sz="2400" b="0" i="0" u="none" strike="noStrike" cap="none" dirty="0">
              <a:solidFill>
                <a:schemeClr val="dk1"/>
              </a:solidFill>
              <a:latin typeface="Verdana"/>
              <a:ea typeface="Verdana"/>
              <a:cs typeface="Verdana"/>
              <a:sym typeface="Verdana"/>
            </a:endParaRPr>
          </a:p>
          <a:p>
            <a:pPr marL="10858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Trauma informed </a:t>
            </a:r>
            <a:endParaRPr sz="2400" b="0" i="0" u="none" strike="noStrike" cap="none" dirty="0">
              <a:solidFill>
                <a:schemeClr val="dk1"/>
              </a:solidFill>
              <a:latin typeface="Verdana"/>
              <a:ea typeface="Verdana"/>
              <a:cs typeface="Verdana"/>
              <a:sym typeface="Verdana"/>
            </a:endParaRPr>
          </a:p>
          <a:p>
            <a:pPr marL="10858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Culturally responsive</a:t>
            </a:r>
            <a:endParaRPr sz="1400" b="0" i="0" u="none" strike="noStrike" cap="none" dirty="0">
              <a:solidFill>
                <a:srgbClr val="000000"/>
              </a:solidFill>
              <a:latin typeface="Arial"/>
              <a:ea typeface="Arial"/>
              <a:cs typeface="Arial"/>
              <a:sym typeface="Arial"/>
            </a:endParaRPr>
          </a:p>
          <a:p>
            <a:pPr marL="10858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Restorative Approaches</a:t>
            </a:r>
            <a:endParaRPr sz="2400" b="0" i="0" u="none" strike="noStrike" cap="none" dirty="0">
              <a:solidFill>
                <a:schemeClr val="dk1"/>
              </a:solidFill>
              <a:latin typeface="Verdana"/>
              <a:ea typeface="Verdana"/>
              <a:cs typeface="Verdana"/>
              <a:sym typeface="Verdana"/>
            </a:endParaRPr>
          </a:p>
          <a:p>
            <a:pPr marL="10858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Equitable practices</a:t>
            </a: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Palatino Linotype"/>
              <a:buNone/>
            </a:pPr>
            <a:endParaRPr sz="24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Palatino Linotype"/>
              <a:buNone/>
            </a:pPr>
            <a:endParaRPr sz="1800" b="0" i="0" u="none" strike="noStrike" cap="none"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2362007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 calcmode="lin" valueType="num">
                                      <p:cBhvr additive="base">
                                        <p:cTn id="7" dur="1700"/>
                                        <p:tgtEl>
                                          <p:spTgt spid="2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Do we turn this…</a:t>
            </a:r>
          </a:p>
        </p:txBody>
      </p:sp>
      <p:pic>
        <p:nvPicPr>
          <p:cNvPr id="4" name="Content Placeholder 3"/>
          <p:cNvPicPr>
            <a:picLocks noGrp="1"/>
          </p:cNvPicPr>
          <p:nvPr>
            <p:ph idx="1"/>
          </p:nvPr>
        </p:nvPicPr>
        <p:blipFill>
          <a:blip r:embed="rId3"/>
          <a:stretch>
            <a:fillRect/>
          </a:stretch>
        </p:blipFill>
        <p:spPr>
          <a:xfrm>
            <a:off x="228600" y="1371600"/>
            <a:ext cx="8534400" cy="5334000"/>
          </a:xfrm>
          <a:prstGeom prst="rect">
            <a:avLst/>
          </a:prstGeom>
        </p:spPr>
      </p:pic>
    </p:spTree>
    <p:extLst>
      <p:ext uri="{BB962C8B-B14F-4D97-AF65-F5344CB8AC3E}">
        <p14:creationId xmlns:p14="http://schemas.microsoft.com/office/powerpoint/2010/main" val="3103847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5" name="Straight Arrow Connector 49"/>
          <p:cNvCxnSpPr>
            <a:cxnSpLocks noChangeShapeType="1"/>
            <a:stCxn id="26634" idx="3"/>
          </p:cNvCxnSpPr>
          <p:nvPr/>
        </p:nvCxnSpPr>
        <p:spPr bwMode="auto">
          <a:xfrm>
            <a:off x="3040063" y="1935163"/>
            <a:ext cx="3954462" cy="65405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 name="Oval 1"/>
          <p:cNvSpPr/>
          <p:nvPr/>
        </p:nvSpPr>
        <p:spPr>
          <a:xfrm>
            <a:off x="6951663" y="1930400"/>
            <a:ext cx="1752600" cy="2590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cs typeface="Arial"/>
              </a:rPr>
              <a:t>One Social Emotional Academic Framework</a:t>
            </a:r>
          </a:p>
        </p:txBody>
      </p:sp>
      <p:sp>
        <p:nvSpPr>
          <p:cNvPr id="26627" name="TextBox 2"/>
          <p:cNvSpPr txBox="1">
            <a:spLocks noChangeArrowheads="1"/>
          </p:cNvSpPr>
          <p:nvPr/>
        </p:nvSpPr>
        <p:spPr bwMode="auto">
          <a:xfrm>
            <a:off x="633413" y="2130425"/>
            <a:ext cx="2363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Restorative Practices</a:t>
            </a:r>
          </a:p>
        </p:txBody>
      </p:sp>
      <p:sp>
        <p:nvSpPr>
          <p:cNvPr id="26628" name="TextBox 3"/>
          <p:cNvSpPr txBox="1">
            <a:spLocks noChangeArrowheads="1"/>
          </p:cNvSpPr>
          <p:nvPr/>
        </p:nvSpPr>
        <p:spPr bwMode="auto">
          <a:xfrm>
            <a:off x="5410200" y="6111875"/>
            <a:ext cx="286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Social Skills Programming</a:t>
            </a:r>
          </a:p>
        </p:txBody>
      </p:sp>
      <p:sp>
        <p:nvSpPr>
          <p:cNvPr id="26629" name="TextBox 4"/>
          <p:cNvSpPr txBox="1">
            <a:spLocks noChangeArrowheads="1"/>
          </p:cNvSpPr>
          <p:nvPr/>
        </p:nvSpPr>
        <p:spPr bwMode="auto">
          <a:xfrm>
            <a:off x="4919663" y="1397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Trauma Informed Strategies</a:t>
            </a:r>
          </a:p>
        </p:txBody>
      </p:sp>
      <p:sp>
        <p:nvSpPr>
          <p:cNvPr id="26630" name="TextBox 5"/>
          <p:cNvSpPr txBox="1">
            <a:spLocks noChangeArrowheads="1"/>
          </p:cNvSpPr>
          <p:nvPr/>
        </p:nvSpPr>
        <p:spPr bwMode="auto">
          <a:xfrm>
            <a:off x="312738" y="4178300"/>
            <a:ext cx="286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Social Emotional Learning</a:t>
            </a:r>
          </a:p>
        </p:txBody>
      </p:sp>
      <p:sp>
        <p:nvSpPr>
          <p:cNvPr id="26631" name="TextBox 6"/>
          <p:cNvSpPr txBox="1">
            <a:spLocks noChangeArrowheads="1"/>
          </p:cNvSpPr>
          <p:nvPr/>
        </p:nvSpPr>
        <p:spPr bwMode="auto">
          <a:xfrm>
            <a:off x="4494213" y="588963"/>
            <a:ext cx="237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School Mental Health</a:t>
            </a:r>
          </a:p>
        </p:txBody>
      </p:sp>
      <p:sp>
        <p:nvSpPr>
          <p:cNvPr id="26632" name="TextBox 7"/>
          <p:cNvSpPr txBox="1">
            <a:spLocks noChangeArrowheads="1"/>
          </p:cNvSpPr>
          <p:nvPr/>
        </p:nvSpPr>
        <p:spPr bwMode="auto">
          <a:xfrm>
            <a:off x="2360613" y="4556125"/>
            <a:ext cx="2171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Dropout Prevention</a:t>
            </a:r>
          </a:p>
        </p:txBody>
      </p:sp>
      <p:sp>
        <p:nvSpPr>
          <p:cNvPr id="26633" name="TextBox 8"/>
          <p:cNvSpPr txBox="1">
            <a:spLocks noChangeArrowheads="1"/>
          </p:cNvSpPr>
          <p:nvPr/>
        </p:nvSpPr>
        <p:spPr bwMode="auto">
          <a:xfrm>
            <a:off x="2444750" y="4975225"/>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Bullying Prevention</a:t>
            </a:r>
          </a:p>
        </p:txBody>
      </p:sp>
      <p:sp>
        <p:nvSpPr>
          <p:cNvPr id="26634" name="TextBox 9"/>
          <p:cNvSpPr txBox="1">
            <a:spLocks noChangeArrowheads="1"/>
          </p:cNvSpPr>
          <p:nvPr/>
        </p:nvSpPr>
        <p:spPr bwMode="auto">
          <a:xfrm>
            <a:off x="342900" y="1751013"/>
            <a:ext cx="269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Classroom Management</a:t>
            </a:r>
          </a:p>
        </p:txBody>
      </p:sp>
      <p:sp>
        <p:nvSpPr>
          <p:cNvPr id="26635" name="TextBox 10"/>
          <p:cNvSpPr txBox="1">
            <a:spLocks noChangeArrowheads="1"/>
          </p:cNvSpPr>
          <p:nvPr/>
        </p:nvSpPr>
        <p:spPr bwMode="auto">
          <a:xfrm>
            <a:off x="1474788" y="5976938"/>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Cultural Responsiveness</a:t>
            </a:r>
          </a:p>
        </p:txBody>
      </p:sp>
      <p:sp>
        <p:nvSpPr>
          <p:cNvPr id="26636" name="TextBox 11"/>
          <p:cNvSpPr txBox="1">
            <a:spLocks noChangeArrowheads="1"/>
          </p:cNvSpPr>
          <p:nvPr/>
        </p:nvSpPr>
        <p:spPr bwMode="auto">
          <a:xfrm>
            <a:off x="279400" y="2543175"/>
            <a:ext cx="2976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Wellness &amp; Self-Regulation</a:t>
            </a:r>
          </a:p>
        </p:txBody>
      </p:sp>
      <p:sp>
        <p:nvSpPr>
          <p:cNvPr id="26637" name="TextBox 12"/>
          <p:cNvSpPr txBox="1">
            <a:spLocks noChangeArrowheads="1"/>
          </p:cNvSpPr>
          <p:nvPr/>
        </p:nvSpPr>
        <p:spPr bwMode="auto">
          <a:xfrm>
            <a:off x="5254625" y="5665788"/>
            <a:ext cx="210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Literacy Instruction</a:t>
            </a:r>
          </a:p>
        </p:txBody>
      </p:sp>
      <p:sp>
        <p:nvSpPr>
          <p:cNvPr id="26638" name="TextBox 13"/>
          <p:cNvSpPr txBox="1">
            <a:spLocks noChangeArrowheads="1"/>
          </p:cNvSpPr>
          <p:nvPr/>
        </p:nvSpPr>
        <p:spPr bwMode="auto">
          <a:xfrm>
            <a:off x="531813" y="3086100"/>
            <a:ext cx="3338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Cognitive Behavior Counseling</a:t>
            </a:r>
          </a:p>
        </p:txBody>
      </p:sp>
      <p:sp>
        <p:nvSpPr>
          <p:cNvPr id="26639" name="TextBox 14"/>
          <p:cNvSpPr txBox="1">
            <a:spLocks noChangeArrowheads="1"/>
          </p:cNvSpPr>
          <p:nvPr/>
        </p:nvSpPr>
        <p:spPr bwMode="auto">
          <a:xfrm>
            <a:off x="1084263" y="3590925"/>
            <a:ext cx="2249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Check In Check Out</a:t>
            </a:r>
          </a:p>
        </p:txBody>
      </p:sp>
      <p:cxnSp>
        <p:nvCxnSpPr>
          <p:cNvPr id="26640" name="Straight Arrow Connector 16"/>
          <p:cNvCxnSpPr>
            <a:cxnSpLocks noChangeShapeType="1"/>
            <a:stCxn id="26629" idx="3"/>
          </p:cNvCxnSpPr>
          <p:nvPr/>
        </p:nvCxnSpPr>
        <p:spPr bwMode="auto">
          <a:xfrm>
            <a:off x="7967663" y="323850"/>
            <a:ext cx="0" cy="1630363"/>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41" name="Straight Arrow Connector 19"/>
          <p:cNvCxnSpPr>
            <a:cxnSpLocks noChangeShapeType="1"/>
            <a:stCxn id="26637" idx="3"/>
          </p:cNvCxnSpPr>
          <p:nvPr/>
        </p:nvCxnSpPr>
        <p:spPr bwMode="auto">
          <a:xfrm flipV="1">
            <a:off x="7364413" y="4598988"/>
            <a:ext cx="357187" cy="125095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42" name="Straight Arrow Connector 20"/>
          <p:cNvCxnSpPr>
            <a:cxnSpLocks noChangeShapeType="1"/>
            <a:stCxn id="26630" idx="3"/>
          </p:cNvCxnSpPr>
          <p:nvPr/>
        </p:nvCxnSpPr>
        <p:spPr bwMode="auto">
          <a:xfrm flipV="1">
            <a:off x="3176588" y="3660775"/>
            <a:ext cx="3717925" cy="703263"/>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43" name="Straight Arrow Connector 28"/>
          <p:cNvCxnSpPr>
            <a:cxnSpLocks noChangeShapeType="1"/>
            <a:stCxn id="26639" idx="3"/>
          </p:cNvCxnSpPr>
          <p:nvPr/>
        </p:nvCxnSpPr>
        <p:spPr bwMode="auto">
          <a:xfrm flipV="1">
            <a:off x="3333750" y="3349625"/>
            <a:ext cx="3617913" cy="42545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44" name="Straight Arrow Connector 29"/>
          <p:cNvCxnSpPr>
            <a:cxnSpLocks noChangeShapeType="1"/>
            <a:stCxn id="26636" idx="3"/>
          </p:cNvCxnSpPr>
          <p:nvPr/>
        </p:nvCxnSpPr>
        <p:spPr bwMode="auto">
          <a:xfrm>
            <a:off x="3255963" y="2727325"/>
            <a:ext cx="3667125" cy="201613"/>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45" name="Straight Arrow Connector 30"/>
          <p:cNvCxnSpPr>
            <a:cxnSpLocks noChangeShapeType="1"/>
            <a:stCxn id="26631" idx="3"/>
          </p:cNvCxnSpPr>
          <p:nvPr/>
        </p:nvCxnSpPr>
        <p:spPr bwMode="auto">
          <a:xfrm>
            <a:off x="6872288" y="773113"/>
            <a:ext cx="658812" cy="125730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46" name="Straight Arrow Connector 56"/>
          <p:cNvCxnSpPr>
            <a:cxnSpLocks noChangeShapeType="1"/>
            <a:stCxn id="26632" idx="3"/>
          </p:cNvCxnSpPr>
          <p:nvPr/>
        </p:nvCxnSpPr>
        <p:spPr bwMode="auto">
          <a:xfrm flipV="1">
            <a:off x="4532313" y="3779838"/>
            <a:ext cx="2419350" cy="960437"/>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47" name="Straight Arrow Connector 69"/>
          <p:cNvCxnSpPr>
            <a:cxnSpLocks noChangeShapeType="1"/>
            <a:stCxn id="26628" idx="3"/>
          </p:cNvCxnSpPr>
          <p:nvPr/>
        </p:nvCxnSpPr>
        <p:spPr bwMode="auto">
          <a:xfrm flipH="1" flipV="1">
            <a:off x="8150225" y="4521200"/>
            <a:ext cx="125413" cy="17748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48" name="Straight Arrow Connector 73"/>
          <p:cNvCxnSpPr>
            <a:cxnSpLocks noChangeShapeType="1"/>
            <a:stCxn id="26638" idx="3"/>
          </p:cNvCxnSpPr>
          <p:nvPr/>
        </p:nvCxnSpPr>
        <p:spPr bwMode="auto">
          <a:xfrm flipV="1">
            <a:off x="3870325" y="3067050"/>
            <a:ext cx="3081338" cy="20320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49" name="Straight Arrow Connector 76"/>
          <p:cNvCxnSpPr>
            <a:cxnSpLocks noChangeShapeType="1"/>
            <a:stCxn id="26633" idx="3"/>
          </p:cNvCxnSpPr>
          <p:nvPr/>
        </p:nvCxnSpPr>
        <p:spPr bwMode="auto">
          <a:xfrm flipV="1">
            <a:off x="4605338" y="3960813"/>
            <a:ext cx="2441575" cy="1198562"/>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50" name="Straight Arrow Connector 78"/>
          <p:cNvCxnSpPr>
            <a:cxnSpLocks noChangeShapeType="1"/>
            <a:stCxn id="26635" idx="3"/>
          </p:cNvCxnSpPr>
          <p:nvPr/>
        </p:nvCxnSpPr>
        <p:spPr bwMode="auto">
          <a:xfrm flipV="1">
            <a:off x="4211638" y="4433888"/>
            <a:ext cx="3152775" cy="172720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51" name="Straight Arrow Connector 83"/>
          <p:cNvCxnSpPr>
            <a:cxnSpLocks noChangeShapeType="1"/>
            <a:stCxn id="26627" idx="3"/>
          </p:cNvCxnSpPr>
          <p:nvPr/>
        </p:nvCxnSpPr>
        <p:spPr bwMode="auto">
          <a:xfrm>
            <a:off x="2997200" y="2314575"/>
            <a:ext cx="3983038" cy="427038"/>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652" name="TextBox 42"/>
          <p:cNvSpPr txBox="1">
            <a:spLocks noChangeArrowheads="1"/>
          </p:cNvSpPr>
          <p:nvPr/>
        </p:nvSpPr>
        <p:spPr bwMode="auto">
          <a:xfrm>
            <a:off x="2505075" y="5470525"/>
            <a:ext cx="1893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School Climate</a:t>
            </a:r>
          </a:p>
        </p:txBody>
      </p:sp>
      <p:cxnSp>
        <p:nvCxnSpPr>
          <p:cNvPr id="26653" name="Straight Arrow Connector 43"/>
          <p:cNvCxnSpPr>
            <a:cxnSpLocks noChangeShapeType="1"/>
            <a:stCxn id="26652" idx="3"/>
            <a:endCxn id="2" idx="3"/>
          </p:cNvCxnSpPr>
          <p:nvPr/>
        </p:nvCxnSpPr>
        <p:spPr bwMode="auto">
          <a:xfrm flipV="1">
            <a:off x="4398963" y="4141788"/>
            <a:ext cx="2808287" cy="151447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654" name="TextBox 48"/>
          <p:cNvSpPr txBox="1">
            <a:spLocks noChangeArrowheads="1"/>
          </p:cNvSpPr>
          <p:nvPr/>
        </p:nvSpPr>
        <p:spPr bwMode="auto">
          <a:xfrm>
            <a:off x="4465638" y="931863"/>
            <a:ext cx="197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Check &amp; Connect</a:t>
            </a:r>
          </a:p>
        </p:txBody>
      </p:sp>
      <p:cxnSp>
        <p:nvCxnSpPr>
          <p:cNvPr id="26655" name="Straight Arrow Connector 50"/>
          <p:cNvCxnSpPr>
            <a:cxnSpLocks noChangeShapeType="1"/>
            <a:stCxn id="26654" idx="3"/>
          </p:cNvCxnSpPr>
          <p:nvPr/>
        </p:nvCxnSpPr>
        <p:spPr bwMode="auto">
          <a:xfrm>
            <a:off x="6445250" y="1116013"/>
            <a:ext cx="938213" cy="1036637"/>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656" name="Straight Arrow Connector 62"/>
          <p:cNvCxnSpPr>
            <a:cxnSpLocks noChangeShapeType="1"/>
            <a:stCxn id="26657" idx="3"/>
          </p:cNvCxnSpPr>
          <p:nvPr/>
        </p:nvCxnSpPr>
        <p:spPr bwMode="auto">
          <a:xfrm>
            <a:off x="2936875" y="1436688"/>
            <a:ext cx="4110038" cy="1033462"/>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657" name="TextBox 63"/>
          <p:cNvSpPr txBox="1">
            <a:spLocks noChangeArrowheads="1"/>
          </p:cNvSpPr>
          <p:nvPr/>
        </p:nvSpPr>
        <p:spPr bwMode="auto">
          <a:xfrm>
            <a:off x="239713" y="1252538"/>
            <a:ext cx="2697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Function-based Support</a:t>
            </a:r>
          </a:p>
        </p:txBody>
      </p:sp>
      <p:cxnSp>
        <p:nvCxnSpPr>
          <p:cNvPr id="26658" name="Straight Arrow Connector 87"/>
          <p:cNvCxnSpPr>
            <a:cxnSpLocks noChangeShapeType="1"/>
            <a:stCxn id="26659" idx="3"/>
          </p:cNvCxnSpPr>
          <p:nvPr/>
        </p:nvCxnSpPr>
        <p:spPr bwMode="auto">
          <a:xfrm>
            <a:off x="2509838" y="992188"/>
            <a:ext cx="4587875" cy="141287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659" name="TextBox 88"/>
          <p:cNvSpPr txBox="1">
            <a:spLocks noChangeArrowheads="1"/>
          </p:cNvSpPr>
          <p:nvPr/>
        </p:nvSpPr>
        <p:spPr bwMode="auto">
          <a:xfrm>
            <a:off x="793750" y="808038"/>
            <a:ext cx="1716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Wraparound</a:t>
            </a:r>
          </a:p>
        </p:txBody>
      </p:sp>
      <p:cxnSp>
        <p:nvCxnSpPr>
          <p:cNvPr id="26660" name="Straight Arrow Connector 96"/>
          <p:cNvCxnSpPr>
            <a:cxnSpLocks noChangeShapeType="1"/>
            <a:stCxn id="26661" idx="3"/>
            <a:endCxn id="2" idx="1"/>
          </p:cNvCxnSpPr>
          <p:nvPr/>
        </p:nvCxnSpPr>
        <p:spPr bwMode="auto">
          <a:xfrm>
            <a:off x="2601913" y="569913"/>
            <a:ext cx="4605337" cy="173990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661" name="TextBox 97"/>
          <p:cNvSpPr txBox="1">
            <a:spLocks noChangeArrowheads="1"/>
          </p:cNvSpPr>
          <p:nvPr/>
        </p:nvSpPr>
        <p:spPr bwMode="auto">
          <a:xfrm>
            <a:off x="304800" y="385763"/>
            <a:ext cx="2297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Discipline and Safety</a:t>
            </a:r>
          </a:p>
        </p:txBody>
      </p:sp>
      <p:sp>
        <p:nvSpPr>
          <p:cNvPr id="3" name="TextBox 2">
            <a:extLst>
              <a:ext uri="{FF2B5EF4-FFF2-40B4-BE49-F238E27FC236}">
                <a16:creationId xmlns:a16="http://schemas.microsoft.com/office/drawing/2014/main" xmlns="" id="{D1B11770-4E46-4075-A8BC-50E704D3BC08}"/>
              </a:ext>
            </a:extLst>
          </p:cNvPr>
          <p:cNvSpPr txBox="1"/>
          <p:nvPr/>
        </p:nvSpPr>
        <p:spPr>
          <a:xfrm>
            <a:off x="320674" y="-19916"/>
            <a:ext cx="3549651" cy="369332"/>
          </a:xfrm>
          <a:prstGeom prst="rect">
            <a:avLst/>
          </a:prstGeom>
          <a:solidFill>
            <a:schemeClr val="accent2">
              <a:lumMod val="60000"/>
              <a:lumOff val="40000"/>
            </a:schemeClr>
          </a:solidFill>
        </p:spPr>
        <p:txBody>
          <a:bodyPr wrap="square" rtlCol="0">
            <a:spAutoFit/>
          </a:bodyPr>
          <a:lstStyle/>
          <a:p>
            <a:r>
              <a:rPr lang="en-US" dirty="0"/>
              <a:t>INTO THIS?</a:t>
            </a:r>
          </a:p>
        </p:txBody>
      </p:sp>
    </p:spTree>
    <p:extLst>
      <p:ext uri="{BB962C8B-B14F-4D97-AF65-F5344CB8AC3E}">
        <p14:creationId xmlns:p14="http://schemas.microsoft.com/office/powerpoint/2010/main" val="811943402"/>
      </p:ext>
    </p:extLst>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50FB58-DEF6-1D4D-AFAB-9AFF7C5435D1}"/>
              </a:ext>
            </a:extLst>
          </p:cNvPr>
          <p:cNvSpPr>
            <a:spLocks noGrp="1"/>
          </p:cNvSpPr>
          <p:nvPr>
            <p:ph type="title"/>
          </p:nvPr>
        </p:nvSpPr>
        <p:spPr>
          <a:xfrm>
            <a:off x="358775" y="188913"/>
            <a:ext cx="8316874" cy="1143000"/>
          </a:xfrm>
        </p:spPr>
        <p:txBody>
          <a:bodyPr>
            <a:noAutofit/>
          </a:bodyPr>
          <a:lstStyle/>
          <a:p>
            <a:r>
              <a:rPr lang="en-US" sz="3200" b="1" dirty="0"/>
              <a:t>Why Use a MTSS/PBIS Framework</a:t>
            </a:r>
            <a:r>
              <a:rPr lang="en-US" sz="3200" dirty="0"/>
              <a:t/>
            </a:r>
            <a:br>
              <a:rPr lang="en-US" sz="3200" dirty="0"/>
            </a:br>
            <a:r>
              <a:rPr lang="en-US" sz="3200" dirty="0"/>
              <a:t>To integrate mental health, trauma-informed approaches, and SEL competencies?</a:t>
            </a:r>
          </a:p>
        </p:txBody>
      </p:sp>
      <p:sp>
        <p:nvSpPr>
          <p:cNvPr id="3" name="Content Placeholder 2">
            <a:extLst>
              <a:ext uri="{FF2B5EF4-FFF2-40B4-BE49-F238E27FC236}">
                <a16:creationId xmlns:a16="http://schemas.microsoft.com/office/drawing/2014/main" xmlns="" id="{90CBA540-3687-3143-8376-43741B25214A}"/>
              </a:ext>
            </a:extLst>
          </p:cNvPr>
          <p:cNvSpPr>
            <a:spLocks noGrp="1"/>
          </p:cNvSpPr>
          <p:nvPr>
            <p:ph type="body" idx="1"/>
          </p:nvPr>
        </p:nvSpPr>
        <p:spPr>
          <a:xfrm>
            <a:off x="235242" y="2094047"/>
            <a:ext cx="8557066" cy="2760540"/>
          </a:xfrm>
        </p:spPr>
        <p:txBody>
          <a:bodyPr/>
          <a:lstStyle/>
          <a:p>
            <a:pPr marL="457200" indent="-342900" algn="l">
              <a:buFont typeface="Arial" panose="020B0604020202020204" pitchFamily="34" charset="0"/>
              <a:buChar char="•"/>
            </a:pPr>
            <a:r>
              <a:rPr lang="en-US" sz="3200" dirty="0">
                <a:solidFill>
                  <a:schemeClr val="accent1"/>
                </a:solidFill>
              </a:rPr>
              <a:t>Emphasizes whole system response/prevention</a:t>
            </a:r>
          </a:p>
          <a:p>
            <a:pPr marL="457200" indent="-342900" algn="l">
              <a:buFont typeface="Arial" panose="020B0604020202020204" pitchFamily="34" charset="0"/>
              <a:buChar char="•"/>
            </a:pPr>
            <a:r>
              <a:rPr lang="en-US" sz="3200" dirty="0">
                <a:solidFill>
                  <a:schemeClr val="accent1"/>
                </a:solidFill>
              </a:rPr>
              <a:t>Provides instructional framework for teaching SE competencies </a:t>
            </a:r>
          </a:p>
          <a:p>
            <a:pPr marL="457200" indent="-342900" algn="l">
              <a:buFont typeface="Arial" panose="020B0604020202020204" pitchFamily="34" charset="0"/>
              <a:buChar char="•"/>
            </a:pPr>
            <a:r>
              <a:rPr lang="en-US" sz="3200" dirty="0">
                <a:solidFill>
                  <a:schemeClr val="accent1"/>
                </a:solidFill>
              </a:rPr>
              <a:t>Focus on use of data to evaluate impact &amp; fidelity</a:t>
            </a:r>
          </a:p>
          <a:p>
            <a:pPr marL="457200" indent="-342900" algn="l">
              <a:buFont typeface="Arial" panose="020B0604020202020204" pitchFamily="34" charset="0"/>
              <a:buChar char="•"/>
            </a:pPr>
            <a:r>
              <a:rPr lang="en-US" sz="3200" dirty="0">
                <a:solidFill>
                  <a:schemeClr val="accent1"/>
                </a:solidFill>
              </a:rPr>
              <a:t>Sustainability</a:t>
            </a:r>
          </a:p>
          <a:p>
            <a:pPr algn="l"/>
            <a:endParaRPr lang="en-US" sz="2400" dirty="0">
              <a:solidFill>
                <a:schemeClr val="accent1"/>
              </a:solidFill>
            </a:endParaRPr>
          </a:p>
          <a:p>
            <a:pPr algn="l"/>
            <a:endParaRPr lang="en-US" dirty="0">
              <a:solidFill>
                <a:schemeClr val="accent1"/>
              </a:solidFill>
            </a:endParaRPr>
          </a:p>
        </p:txBody>
      </p:sp>
      <p:sp>
        <p:nvSpPr>
          <p:cNvPr id="4" name="TextBox 3">
            <a:extLst>
              <a:ext uri="{FF2B5EF4-FFF2-40B4-BE49-F238E27FC236}">
                <a16:creationId xmlns:a16="http://schemas.microsoft.com/office/drawing/2014/main" xmlns="" id="{F5DF4017-2761-4949-A101-73B2E272547B}"/>
              </a:ext>
            </a:extLst>
          </p:cNvPr>
          <p:cNvSpPr txBox="1"/>
          <p:nvPr/>
        </p:nvSpPr>
        <p:spPr>
          <a:xfrm>
            <a:off x="235242" y="4708836"/>
            <a:ext cx="8599879" cy="2154436"/>
          </a:xfrm>
          <a:prstGeom prst="rect">
            <a:avLst/>
          </a:prstGeom>
          <a:noFill/>
        </p:spPr>
        <p:txBody>
          <a:bodyPr wrap="square" rtlCol="0">
            <a:spAutoFit/>
          </a:bodyPr>
          <a:lstStyle/>
          <a:p>
            <a:pPr lvl="0">
              <a:defRPr/>
            </a:pPr>
            <a:endParaRPr lang="en-US" sz="1400" dirty="0"/>
          </a:p>
          <a:p>
            <a:pPr lvl="0">
              <a:defRPr/>
            </a:pPr>
            <a:r>
              <a:rPr lang="en-US" sz="1200" dirty="0"/>
              <a:t>Cook, C. R., Frye, M., </a:t>
            </a:r>
            <a:r>
              <a:rPr lang="en-US" sz="1200" dirty="0" err="1"/>
              <a:t>Slemrod</a:t>
            </a:r>
            <a:r>
              <a:rPr lang="en-US" sz="1200" dirty="0"/>
              <a:t>, T., Lyon, A. R., Renshaw, T. L., &amp; Zhang, Y. (2015). </a:t>
            </a:r>
          </a:p>
          <a:p>
            <a:pPr lvl="0">
              <a:defRPr/>
            </a:pPr>
            <a:r>
              <a:rPr lang="en-US" sz="1200" dirty="0"/>
              <a:t>An integrated approach to universal prevention: Independent and combined effects of PBIS </a:t>
            </a:r>
          </a:p>
          <a:p>
            <a:pPr lvl="0">
              <a:defRPr/>
            </a:pPr>
            <a:r>
              <a:rPr lang="en-US" sz="1200" dirty="0"/>
              <a:t>and SEL on youths’ mental health. </a:t>
            </a:r>
            <a:r>
              <a:rPr lang="en-US" sz="1200" i="1" dirty="0"/>
              <a:t>School Psychology Quarterly</a:t>
            </a:r>
            <a:r>
              <a:rPr lang="en-US" sz="1200" dirty="0"/>
              <a:t>, </a:t>
            </a:r>
            <a:r>
              <a:rPr lang="en-US" sz="1200" i="1" dirty="0"/>
              <a:t>30</a:t>
            </a:r>
            <a:r>
              <a:rPr lang="en-US" sz="1200" dirty="0"/>
              <a:t>(2), 166.</a:t>
            </a:r>
          </a:p>
          <a:p>
            <a:pPr lvl="0">
              <a:defRPr/>
            </a:pPr>
            <a:endParaRPr lang="en-US" sz="1200" dirty="0"/>
          </a:p>
          <a:p>
            <a:pPr lvl="0">
              <a:defRPr/>
            </a:pPr>
            <a:r>
              <a:rPr lang="pt-BR" sz="1200" dirty="0" err="1"/>
              <a:t>Chafouleas</a:t>
            </a:r>
            <a:r>
              <a:rPr lang="pt-BR" sz="1200" dirty="0"/>
              <a:t>, S. M., Johnson, A. H., </a:t>
            </a:r>
            <a:r>
              <a:rPr lang="pt-BR" sz="1200" dirty="0" err="1"/>
              <a:t>Overstreet</a:t>
            </a:r>
            <a:r>
              <a:rPr lang="pt-BR" sz="1200" dirty="0"/>
              <a:t>, S., &amp; Santos, N. M. (2016). </a:t>
            </a:r>
            <a:r>
              <a:rPr lang="en-US" sz="1200" dirty="0"/>
              <a:t>Toward a blueprint </a:t>
            </a:r>
          </a:p>
          <a:p>
            <a:pPr lvl="0">
              <a:defRPr/>
            </a:pPr>
            <a:r>
              <a:rPr lang="en-US" sz="1200" dirty="0"/>
              <a:t>for trauma-informed service delivery in schools. </a:t>
            </a:r>
            <a:r>
              <a:rPr lang="en-US" sz="1200" i="1" dirty="0"/>
              <a:t>School Mental Health</a:t>
            </a:r>
            <a:r>
              <a:rPr lang="en-US" sz="1200" dirty="0"/>
              <a:t>, </a:t>
            </a:r>
            <a:r>
              <a:rPr lang="en-US" sz="1200" i="1" dirty="0"/>
              <a:t>8</a:t>
            </a:r>
            <a:r>
              <a:rPr lang="en-US" sz="1200" dirty="0"/>
              <a:t>(1), 144-162.</a:t>
            </a:r>
          </a:p>
          <a:p>
            <a:pPr lvl="0">
              <a:defRPr/>
            </a:pPr>
            <a:endParaRPr lang="en-US" sz="1200" dirty="0"/>
          </a:p>
          <a:p>
            <a:pPr lvl="0">
              <a:defRPr/>
            </a:pPr>
            <a:r>
              <a:rPr lang="en-US" sz="1200" dirty="0"/>
              <a:t>Maynard, B. R., Farina, A., Dell, N. A., &amp; Kelly, M. S. (2019). </a:t>
            </a:r>
          </a:p>
          <a:p>
            <a:pPr lvl="0">
              <a:defRPr/>
            </a:pPr>
            <a:r>
              <a:rPr lang="en-US" sz="1200" dirty="0"/>
              <a:t>Effects of trauma‐informed approaches in schools: A systematic review. </a:t>
            </a:r>
          </a:p>
          <a:p>
            <a:pPr lvl="0">
              <a:defRPr/>
            </a:pPr>
            <a:r>
              <a:rPr lang="en-US" sz="1200" i="1" dirty="0"/>
              <a:t>Campbell Systematic Reviews</a:t>
            </a:r>
            <a:r>
              <a:rPr lang="en-US" sz="1200" dirty="0"/>
              <a:t>, </a:t>
            </a:r>
            <a:r>
              <a:rPr lang="en-US" sz="1200" i="1" dirty="0"/>
              <a:t>15</a:t>
            </a:r>
            <a:r>
              <a:rPr lang="en-US" sz="1200" dirty="0"/>
              <a:t>(1-2).</a:t>
            </a:r>
          </a:p>
        </p:txBody>
      </p:sp>
    </p:spTree>
    <p:extLst>
      <p:ext uri="{BB962C8B-B14F-4D97-AF65-F5344CB8AC3E}">
        <p14:creationId xmlns:p14="http://schemas.microsoft.com/office/powerpoint/2010/main" val="2091151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40E8DAE-4D55-4A0B-A7FB-1167A489CF77}"/>
              </a:ext>
            </a:extLst>
          </p:cNvPr>
          <p:cNvSpPr>
            <a:spLocks noGrp="1"/>
          </p:cNvSpPr>
          <p:nvPr>
            <p:ph type="sldNum" sz="quarter" idx="10"/>
          </p:nvPr>
        </p:nvSpPr>
        <p:spPr/>
        <p:txBody>
          <a:bodyPr/>
          <a:lstStyle/>
          <a:p>
            <a:fld id="{48F63A3B-78C7-47BE-AE5E-E10140E04643}" type="slidenum">
              <a:rPr lang="en-US" smtClean="0"/>
              <a:pPr/>
              <a:t>17</a:t>
            </a:fld>
            <a:endParaRPr lang="en-US" dirty="0"/>
          </a:p>
        </p:txBody>
      </p:sp>
      <p:sp>
        <p:nvSpPr>
          <p:cNvPr id="4" name="Title 3">
            <a:extLst>
              <a:ext uri="{FF2B5EF4-FFF2-40B4-BE49-F238E27FC236}">
                <a16:creationId xmlns:a16="http://schemas.microsoft.com/office/drawing/2014/main" xmlns="" id="{A90D546B-DCF0-4360-A0ED-CD1411F5EA01}"/>
              </a:ext>
            </a:extLst>
          </p:cNvPr>
          <p:cNvSpPr>
            <a:spLocks noGrp="1"/>
          </p:cNvSpPr>
          <p:nvPr>
            <p:ph type="title"/>
          </p:nvPr>
        </p:nvSpPr>
        <p:spPr/>
        <p:txBody>
          <a:bodyPr/>
          <a:lstStyle/>
          <a:p>
            <a:r>
              <a:rPr lang="en-US" dirty="0"/>
              <a:t>Focusing on the systems</a:t>
            </a:r>
          </a:p>
        </p:txBody>
      </p:sp>
      <p:sp>
        <p:nvSpPr>
          <p:cNvPr id="5" name="Text Placeholder 4">
            <a:extLst>
              <a:ext uri="{FF2B5EF4-FFF2-40B4-BE49-F238E27FC236}">
                <a16:creationId xmlns:a16="http://schemas.microsoft.com/office/drawing/2014/main" xmlns="" id="{3E229652-F603-46C4-89F1-79C9A918AE75}"/>
              </a:ext>
            </a:extLst>
          </p:cNvPr>
          <p:cNvSpPr>
            <a:spLocks noGrp="1"/>
          </p:cNvSpPr>
          <p:nvPr>
            <p:ph type="body" idx="1"/>
          </p:nvPr>
        </p:nvSpPr>
        <p:spPr/>
        <p:txBody>
          <a:bodyPr/>
          <a:lstStyle/>
          <a:p>
            <a:endParaRPr lang="en-US"/>
          </a:p>
        </p:txBody>
      </p:sp>
      <p:pic>
        <p:nvPicPr>
          <p:cNvPr id="3" name="Picture 2">
            <a:extLst>
              <a:ext uri="{FF2B5EF4-FFF2-40B4-BE49-F238E27FC236}">
                <a16:creationId xmlns:a16="http://schemas.microsoft.com/office/drawing/2014/main" xmlns="" id="{275EC77D-1DF8-4500-B208-FC075C69BAB7}"/>
              </a:ext>
            </a:extLst>
          </p:cNvPr>
          <p:cNvPicPr>
            <a:picLocks noChangeAspect="1"/>
          </p:cNvPicPr>
          <p:nvPr/>
        </p:nvPicPr>
        <p:blipFill>
          <a:blip r:embed="rId3"/>
          <a:stretch>
            <a:fillRect/>
          </a:stretch>
        </p:blipFill>
        <p:spPr>
          <a:xfrm>
            <a:off x="557939" y="1285576"/>
            <a:ext cx="8338088" cy="4495292"/>
          </a:xfrm>
          <a:prstGeom prst="rect">
            <a:avLst/>
          </a:prstGeom>
        </p:spPr>
      </p:pic>
      <p:cxnSp>
        <p:nvCxnSpPr>
          <p:cNvPr id="7" name="Straight Arrow Connector 6">
            <a:extLst>
              <a:ext uri="{FF2B5EF4-FFF2-40B4-BE49-F238E27FC236}">
                <a16:creationId xmlns:a16="http://schemas.microsoft.com/office/drawing/2014/main" xmlns="" id="{0C3240E9-512D-4D3E-8004-10651F5C4BC8}"/>
              </a:ext>
            </a:extLst>
          </p:cNvPr>
          <p:cNvCxnSpPr>
            <a:cxnSpLocks/>
          </p:cNvCxnSpPr>
          <p:nvPr/>
        </p:nvCxnSpPr>
        <p:spPr>
          <a:xfrm>
            <a:off x="557939" y="1426040"/>
            <a:ext cx="1348353" cy="1394652"/>
          </a:xfrm>
          <a:prstGeom prst="straightConnector1">
            <a:avLst/>
          </a:prstGeom>
          <a:ln w="76200">
            <a:tailEnd type="triangle"/>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68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4" name="Google Shape;404;p16" descr="People connected in a web vector clipart image - Free ..."/>
          <p:cNvPicPr preferRelativeResize="0"/>
          <p:nvPr/>
        </p:nvPicPr>
        <p:blipFill rotWithShape="1">
          <a:blip r:embed="rId3">
            <a:alphaModFix/>
          </a:blip>
          <a:srcRect/>
          <a:stretch/>
        </p:blipFill>
        <p:spPr>
          <a:xfrm>
            <a:off x="5613120" y="372425"/>
            <a:ext cx="3011913" cy="2977716"/>
          </a:xfrm>
          <a:prstGeom prst="rect">
            <a:avLst/>
          </a:prstGeom>
          <a:noFill/>
          <a:ln>
            <a:noFill/>
          </a:ln>
        </p:spPr>
      </p:pic>
      <p:sp>
        <p:nvSpPr>
          <p:cNvPr id="3" name="Title 2">
            <a:extLst>
              <a:ext uri="{FF2B5EF4-FFF2-40B4-BE49-F238E27FC236}">
                <a16:creationId xmlns:a16="http://schemas.microsoft.com/office/drawing/2014/main" xmlns="" id="{533673E6-74E5-CA43-9CAE-87818534B6CF}"/>
              </a:ext>
            </a:extLst>
          </p:cNvPr>
          <p:cNvSpPr>
            <a:spLocks noGrp="1"/>
          </p:cNvSpPr>
          <p:nvPr>
            <p:ph type="ctrTitle"/>
          </p:nvPr>
        </p:nvSpPr>
        <p:spPr>
          <a:xfrm>
            <a:off x="1790160" y="1332445"/>
            <a:ext cx="4942143" cy="728740"/>
          </a:xfrm>
        </p:spPr>
        <p:txBody>
          <a:bodyPr>
            <a:normAutofit fontScale="90000"/>
          </a:bodyPr>
          <a:lstStyle/>
          <a:p>
            <a:r>
              <a:rPr lang="en-US" dirty="0"/>
              <a:t>IN CHAT</a:t>
            </a:r>
          </a:p>
        </p:txBody>
      </p:sp>
      <p:sp>
        <p:nvSpPr>
          <p:cNvPr id="5" name="Rectangle 4">
            <a:extLst>
              <a:ext uri="{FF2B5EF4-FFF2-40B4-BE49-F238E27FC236}">
                <a16:creationId xmlns:a16="http://schemas.microsoft.com/office/drawing/2014/main" xmlns="" id="{905163AA-EDA3-E042-844C-B8979D53A3BE}"/>
              </a:ext>
            </a:extLst>
          </p:cNvPr>
          <p:cNvSpPr/>
          <p:nvPr/>
        </p:nvSpPr>
        <p:spPr>
          <a:xfrm>
            <a:off x="77235" y="2980809"/>
            <a:ext cx="245580" cy="369332"/>
          </a:xfrm>
          <a:prstGeom prst="rect">
            <a:avLst/>
          </a:prstGeom>
        </p:spPr>
        <p:txBody>
          <a:bodyPr wrap="none">
            <a:spAutoFit/>
          </a:bodyPr>
          <a:lstStyle/>
          <a:p>
            <a:r>
              <a:rPr lang="en-US" b="1" dirty="0"/>
              <a:t> </a:t>
            </a:r>
            <a:endParaRPr lang="en-US" dirty="0"/>
          </a:p>
        </p:txBody>
      </p:sp>
      <p:sp>
        <p:nvSpPr>
          <p:cNvPr id="2" name="TextBox 1">
            <a:extLst>
              <a:ext uri="{FF2B5EF4-FFF2-40B4-BE49-F238E27FC236}">
                <a16:creationId xmlns:a16="http://schemas.microsoft.com/office/drawing/2014/main" xmlns="" id="{38B6D183-D9CE-C049-B5DE-68ACBE204663}"/>
              </a:ext>
            </a:extLst>
          </p:cNvPr>
          <p:cNvSpPr txBox="1"/>
          <p:nvPr/>
        </p:nvSpPr>
        <p:spPr>
          <a:xfrm>
            <a:off x="654802" y="3532222"/>
            <a:ext cx="7834393" cy="3231654"/>
          </a:xfrm>
          <a:prstGeom prst="rect">
            <a:avLst/>
          </a:prstGeom>
          <a:noFill/>
        </p:spPr>
        <p:txBody>
          <a:bodyPr wrap="square" rtlCol="0">
            <a:spAutoFit/>
          </a:bodyPr>
          <a:lstStyle/>
          <a:p>
            <a:pPr algn="ctr"/>
            <a:r>
              <a:rPr lang="en-US" sz="3400" dirty="0"/>
              <a:t>How has PBIS enhanced mental health for </a:t>
            </a:r>
            <a:r>
              <a:rPr lang="en-US" sz="3400" dirty="0" smtClean="0"/>
              <a:t>all and how do you know? </a:t>
            </a:r>
            <a:endParaRPr lang="en-US" sz="3400" dirty="0"/>
          </a:p>
          <a:p>
            <a:pPr algn="ctr"/>
            <a:r>
              <a:rPr lang="en-US" sz="3400" dirty="0"/>
              <a:t>How do you see the work you have been doing supporting a shift to more upstream work? </a:t>
            </a:r>
          </a:p>
          <a:p>
            <a:pPr algn="ctr"/>
            <a:endParaRPr lang="en-US" sz="3400" dirty="0"/>
          </a:p>
        </p:txBody>
      </p:sp>
      <p:sp>
        <p:nvSpPr>
          <p:cNvPr id="4" name="Slide Number Placeholder 3"/>
          <p:cNvSpPr>
            <a:spLocks noGrp="1"/>
          </p:cNvSpPr>
          <p:nvPr>
            <p:ph type="sldNum" sz="quarter" idx="12"/>
          </p:nvPr>
        </p:nvSpPr>
        <p:spPr/>
        <p:txBody>
          <a:bodyPr/>
          <a:lstStyle/>
          <a:p>
            <a:fld id="{79D4A304-653F-8540-946F-B59A7E6C7AD7}" type="slidenum">
              <a:rPr lang="en-US" smtClean="0"/>
              <a:t>18</a:t>
            </a:fld>
            <a:endParaRPr lang="en-US" dirty="0"/>
          </a:p>
        </p:txBody>
      </p:sp>
    </p:spTree>
    <p:extLst>
      <p:ext uri="{BB962C8B-B14F-4D97-AF65-F5344CB8AC3E}">
        <p14:creationId xmlns:p14="http://schemas.microsoft.com/office/powerpoint/2010/main" val="2591955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29" y="269856"/>
            <a:ext cx="7362290" cy="867492"/>
          </a:xfrm>
        </p:spPr>
        <p:txBody>
          <a:bodyPr>
            <a:noAutofit/>
          </a:bodyPr>
          <a:lstStyle/>
          <a:p>
            <a:r>
              <a:rPr lang="en-US" sz="4000" dirty="0"/>
              <a:t>The Interconnected Systems Framework (ISF)</a:t>
            </a:r>
          </a:p>
        </p:txBody>
      </p:sp>
      <p:sp>
        <p:nvSpPr>
          <p:cNvPr id="3" name="Content Placeholder 2"/>
          <p:cNvSpPr>
            <a:spLocks noGrp="1"/>
          </p:cNvSpPr>
          <p:nvPr>
            <p:ph idx="1"/>
          </p:nvPr>
        </p:nvSpPr>
        <p:spPr>
          <a:xfrm>
            <a:off x="432372" y="1469571"/>
            <a:ext cx="8498819" cy="4780796"/>
          </a:xfrm>
        </p:spPr>
        <p:txBody>
          <a:bodyPr>
            <a:normAutofit fontScale="92500" lnSpcReduction="20000"/>
          </a:bodyPr>
          <a:lstStyle/>
          <a:p>
            <a:r>
              <a:rPr lang="en-US" sz="3200" dirty="0">
                <a:solidFill>
                  <a:schemeClr val="accent1"/>
                </a:solidFill>
              </a:rPr>
              <a:t>Deliberate application of the multi-tiered PBIS Framework for all social-emotional-behavioral (SEB) interventions (e.g. Mental Health, Social/Emotional Instruction, Trauma-informed Practices, Bullying Prevention, etc.) </a:t>
            </a:r>
          </a:p>
          <a:p>
            <a:pPr marL="0" indent="0">
              <a:buNone/>
            </a:pPr>
            <a:endParaRPr lang="en-US" sz="3200" dirty="0">
              <a:solidFill>
                <a:schemeClr val="accent1"/>
              </a:solidFill>
            </a:endParaRPr>
          </a:p>
          <a:p>
            <a:r>
              <a:rPr lang="en-US" sz="3200" dirty="0">
                <a:solidFill>
                  <a:schemeClr val="accent1"/>
                </a:solidFill>
              </a:rPr>
              <a:t>Aligning all SEB-related initiatives through one system at the state/regional, district, and school level</a:t>
            </a:r>
          </a:p>
          <a:p>
            <a:pPr marL="0" indent="0">
              <a:buNone/>
            </a:pPr>
            <a:endParaRPr lang="en-US" sz="3200" u="sng" dirty="0">
              <a:solidFill>
                <a:schemeClr val="accent1"/>
              </a:solidFill>
            </a:endParaRPr>
          </a:p>
          <a:p>
            <a:r>
              <a:rPr lang="en-US" sz="3200" dirty="0">
                <a:solidFill>
                  <a:schemeClr val="accent1"/>
                </a:solidFill>
              </a:rPr>
              <a:t>Active participation of family, youth, and community partners is a central feature of the ISF</a:t>
            </a:r>
          </a:p>
          <a:p>
            <a:endParaRPr lang="en-US" dirty="0">
              <a:solidFill>
                <a:schemeClr val="accent1"/>
              </a:solidFill>
            </a:endParaRPr>
          </a:p>
        </p:txBody>
      </p:sp>
      <p:sp>
        <p:nvSpPr>
          <p:cNvPr id="4" name="Slide Number Placeholder 3"/>
          <p:cNvSpPr>
            <a:spLocks noGrp="1"/>
          </p:cNvSpPr>
          <p:nvPr>
            <p:ph type="sldNum" sz="quarter" idx="10"/>
          </p:nvPr>
        </p:nvSpPr>
        <p:spPr/>
        <p:txBody>
          <a:bodyPr/>
          <a:lstStyle/>
          <a:p>
            <a:fld id="{48F63A3B-78C7-47BE-AE5E-E10140E04643}" type="slidenum">
              <a:rPr lang="en-US" smtClean="0"/>
              <a:pPr/>
              <a:t>19</a:t>
            </a:fld>
            <a:endParaRPr lang="en-US" dirty="0"/>
          </a:p>
        </p:txBody>
      </p:sp>
    </p:spTree>
    <p:extLst>
      <p:ext uri="{BB962C8B-B14F-4D97-AF65-F5344CB8AC3E}">
        <p14:creationId xmlns:p14="http://schemas.microsoft.com/office/powerpoint/2010/main" val="279750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xmlns="" id="{38103777-43FF-5443-9D65-846CE241E173}"/>
              </a:ext>
            </a:extLst>
          </p:cNvPr>
          <p:cNvSpPr>
            <a:spLocks noChangeArrowheads="1"/>
          </p:cNvSpPr>
          <p:nvPr/>
        </p:nvSpPr>
        <p:spPr bwMode="auto">
          <a:xfrm>
            <a:off x="0" y="5999587"/>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000" dirty="0">
                <a:solidFill>
                  <a:srgbClr val="000000"/>
                </a:solidFill>
                <a:latin typeface="Lato" pitchFamily="34" charset="0"/>
              </a:rPr>
              <a:t>All materials can be found here: </a:t>
            </a:r>
            <a:r>
              <a:rPr lang="en-US" altLang="en-US" sz="2000" u="sng" dirty="0">
                <a:solidFill>
                  <a:srgbClr val="000000"/>
                </a:solidFill>
                <a:latin typeface="Lato" pitchFamily="34" charset="0"/>
                <a:hlinkClick r:id="rId3"/>
              </a:rPr>
              <a:t>https://www.pbisvermont.org/training-resources/vtpbis-annual-forum/</a:t>
            </a:r>
            <a:endParaRPr lang="en-US" altLang="en-US" sz="2000" u="sng" dirty="0">
              <a:solidFill>
                <a:srgbClr val="000000"/>
              </a:solidFill>
              <a:latin typeface="Lato" pitchFamily="34" charset="0"/>
            </a:endParaRPr>
          </a:p>
          <a:p>
            <a:pPr algn="ctr"/>
            <a:endParaRPr lang="en-US" altLang="en-US" sz="2000" dirty="0"/>
          </a:p>
        </p:txBody>
      </p:sp>
      <p:sp>
        <p:nvSpPr>
          <p:cNvPr id="3" name="Oval 2">
            <a:extLst>
              <a:ext uri="{FF2B5EF4-FFF2-40B4-BE49-F238E27FC236}">
                <a16:creationId xmlns:a16="http://schemas.microsoft.com/office/drawing/2014/main" xmlns="" id="{2C29BC24-361B-7841-A9E3-D112EB71C2EA}"/>
              </a:ext>
            </a:extLst>
          </p:cNvPr>
          <p:cNvSpPr/>
          <p:nvPr/>
        </p:nvSpPr>
        <p:spPr>
          <a:xfrm>
            <a:off x="338667" y="2182781"/>
            <a:ext cx="2744921" cy="2822575"/>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27" name="TextBox 3">
            <a:extLst>
              <a:ext uri="{FF2B5EF4-FFF2-40B4-BE49-F238E27FC236}">
                <a16:creationId xmlns:a16="http://schemas.microsoft.com/office/drawing/2014/main" xmlns="" id="{2695443D-BDD3-0348-9FDE-0D0F46D7EAC9}"/>
              </a:ext>
            </a:extLst>
          </p:cNvPr>
          <p:cNvSpPr txBox="1">
            <a:spLocks noChangeArrowheads="1"/>
          </p:cNvSpPr>
          <p:nvPr/>
        </p:nvSpPr>
        <p:spPr bwMode="auto">
          <a:xfrm>
            <a:off x="733779" y="2254251"/>
            <a:ext cx="213086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dirty="0">
                <a:solidFill>
                  <a:srgbClr val="424242"/>
                </a:solidFill>
              </a:rPr>
              <a:t>You will be muted during this session. Please use the chat box or raise your hand.</a:t>
            </a:r>
          </a:p>
        </p:txBody>
      </p:sp>
      <p:sp>
        <p:nvSpPr>
          <p:cNvPr id="5" name="Oval 4">
            <a:extLst>
              <a:ext uri="{FF2B5EF4-FFF2-40B4-BE49-F238E27FC236}">
                <a16:creationId xmlns:a16="http://schemas.microsoft.com/office/drawing/2014/main" xmlns="" id="{E4BD3053-AAFC-9D4B-8254-5F1CC6E21F81}"/>
              </a:ext>
            </a:extLst>
          </p:cNvPr>
          <p:cNvSpPr/>
          <p:nvPr/>
        </p:nvSpPr>
        <p:spPr>
          <a:xfrm>
            <a:off x="3281143" y="2181227"/>
            <a:ext cx="2647948" cy="2822575"/>
          </a:xfrm>
          <a:prstGeom prst="ellipse">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52229" name="TextBox 5">
            <a:extLst>
              <a:ext uri="{FF2B5EF4-FFF2-40B4-BE49-F238E27FC236}">
                <a16:creationId xmlns:a16="http://schemas.microsoft.com/office/drawing/2014/main" xmlns="" id="{C3F7CA03-4656-6C42-8D14-5D5DA4AF1419}"/>
              </a:ext>
            </a:extLst>
          </p:cNvPr>
          <p:cNvSpPr txBox="1">
            <a:spLocks noChangeArrowheads="1"/>
          </p:cNvSpPr>
          <p:nvPr/>
        </p:nvSpPr>
        <p:spPr bwMode="auto">
          <a:xfrm>
            <a:off x="3818600" y="2851327"/>
            <a:ext cx="15597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dirty="0"/>
              <a:t>You can show or hide your video.</a:t>
            </a:r>
          </a:p>
        </p:txBody>
      </p:sp>
      <p:sp>
        <p:nvSpPr>
          <p:cNvPr id="7" name="Oval 6">
            <a:extLst>
              <a:ext uri="{FF2B5EF4-FFF2-40B4-BE49-F238E27FC236}">
                <a16:creationId xmlns:a16="http://schemas.microsoft.com/office/drawing/2014/main" xmlns="" id="{3393FBDD-B1D6-DB4B-8531-CD92B47E3101}"/>
              </a:ext>
            </a:extLst>
          </p:cNvPr>
          <p:cNvSpPr/>
          <p:nvPr/>
        </p:nvSpPr>
        <p:spPr>
          <a:xfrm>
            <a:off x="6126645" y="2181225"/>
            <a:ext cx="2579907" cy="282257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52231" name="TextBox 7">
            <a:extLst>
              <a:ext uri="{FF2B5EF4-FFF2-40B4-BE49-F238E27FC236}">
                <a16:creationId xmlns:a16="http://schemas.microsoft.com/office/drawing/2014/main" xmlns="" id="{853E0510-A94D-A84C-B3D6-13E7E7350ADE}"/>
              </a:ext>
            </a:extLst>
          </p:cNvPr>
          <p:cNvSpPr txBox="1">
            <a:spLocks noChangeArrowheads="1"/>
          </p:cNvSpPr>
          <p:nvPr/>
        </p:nvSpPr>
        <p:spPr bwMode="auto">
          <a:xfrm>
            <a:off x="6669552" y="2992438"/>
            <a:ext cx="156090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dirty="0"/>
              <a:t>This session is being </a:t>
            </a:r>
            <a:r>
              <a:rPr lang="en-US" altLang="en-US" sz="2400" dirty="0" smtClean="0"/>
              <a:t>recorded.</a:t>
            </a:r>
            <a:endParaRPr lang="en-US" altLang="en-US" sz="2400" dirty="0"/>
          </a:p>
        </p:txBody>
      </p:sp>
      <p:sp>
        <p:nvSpPr>
          <p:cNvPr id="2" name="TextBox 1">
            <a:extLst>
              <a:ext uri="{FF2B5EF4-FFF2-40B4-BE49-F238E27FC236}">
                <a16:creationId xmlns:a16="http://schemas.microsoft.com/office/drawing/2014/main" xmlns="" id="{9B75872C-05DF-4749-A3E1-3C599AEDE4B5}"/>
              </a:ext>
            </a:extLst>
          </p:cNvPr>
          <p:cNvSpPr txBox="1"/>
          <p:nvPr/>
        </p:nvSpPr>
        <p:spPr>
          <a:xfrm>
            <a:off x="0" y="556028"/>
            <a:ext cx="9144000" cy="1200329"/>
          </a:xfrm>
          <a:prstGeom prst="rect">
            <a:avLst/>
          </a:prstGeom>
          <a:noFill/>
        </p:spPr>
        <p:txBody>
          <a:bodyPr wrap="square" rtlCol="0">
            <a:spAutoFit/>
          </a:bodyPr>
          <a:lstStyle/>
          <a:p>
            <a:pPr algn="ctr"/>
            <a:r>
              <a:rPr lang="en-US" sz="7200" b="1" dirty="0">
                <a:solidFill>
                  <a:schemeClr val="accent6">
                    <a:lumMod val="50000"/>
                  </a:schemeClr>
                </a:solidFill>
              </a:rPr>
              <a:t>Welcome!</a:t>
            </a:r>
          </a:p>
        </p:txBody>
      </p:sp>
    </p:spTree>
    <p:extLst>
      <p:ext uri="{BB962C8B-B14F-4D97-AF65-F5344CB8AC3E}">
        <p14:creationId xmlns:p14="http://schemas.microsoft.com/office/powerpoint/2010/main" val="1805711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49"/>
          <p:cNvGrpSpPr/>
          <p:nvPr/>
        </p:nvGrpSpPr>
        <p:grpSpPr>
          <a:xfrm>
            <a:off x="1469696" y="591502"/>
            <a:ext cx="7069658" cy="4826782"/>
            <a:chOff x="31642" y="64597"/>
            <a:chExt cx="7069658" cy="4826782"/>
          </a:xfrm>
        </p:grpSpPr>
        <p:sp>
          <p:nvSpPr>
            <p:cNvPr id="364" name="Google Shape;364;p49"/>
            <p:cNvSpPr txBox="1"/>
            <p:nvPr/>
          </p:nvSpPr>
          <p:spPr>
            <a:xfrm>
              <a:off x="31642" y="119870"/>
              <a:ext cx="2404541" cy="933448"/>
            </a:xfrm>
            <a:prstGeom prst="rect">
              <a:avLst/>
            </a:prstGeom>
            <a:solidFill>
              <a:schemeClr val="accent4">
                <a:lumMod val="20000"/>
                <a:lumOff val="80000"/>
              </a:schemeClr>
            </a:solidFill>
            <a:ln>
              <a:solidFill>
                <a:schemeClr val="accent1"/>
              </a:solidFill>
            </a:ln>
          </p:spPr>
          <p:txBody>
            <a:bodyPr spcFirstLastPara="1" wrap="square" lIns="40000" tIns="26650" rIns="40000"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3200" b="1" i="0" u="none" strike="noStrike" cap="none" dirty="0">
                  <a:latin typeface="+mj-lt"/>
                  <a:ea typeface="Palatino Linotype"/>
                  <a:cs typeface="Palatino Linotype"/>
                  <a:sym typeface="Palatino Linotype"/>
                </a:rPr>
                <a:t>Traditional</a:t>
              </a:r>
              <a:endParaRPr sz="3200" b="1" i="0" u="none" strike="noStrike" cap="none" dirty="0">
                <a:latin typeface="+mj-lt"/>
                <a:ea typeface="Palatino Linotype"/>
                <a:cs typeface="Palatino Linotype"/>
                <a:sym typeface="Palatino Linotype"/>
              </a:endParaRPr>
            </a:p>
          </p:txBody>
        </p:sp>
        <p:sp>
          <p:nvSpPr>
            <p:cNvPr id="365" name="Google Shape;365;p49"/>
            <p:cNvSpPr/>
            <p:nvPr/>
          </p:nvSpPr>
          <p:spPr>
            <a:xfrm>
              <a:off x="248864" y="1173142"/>
              <a:ext cx="246262" cy="743647"/>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66" name="Google Shape;366;p49"/>
            <p:cNvSpPr/>
            <p:nvPr/>
          </p:nvSpPr>
          <p:spPr>
            <a:xfrm>
              <a:off x="495126" y="1421024"/>
              <a:ext cx="2589353"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9"/>
            <p:cNvSpPr txBox="1"/>
            <p:nvPr/>
          </p:nvSpPr>
          <p:spPr>
            <a:xfrm>
              <a:off x="524167" y="1450065"/>
              <a:ext cx="2531271"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400" b="0" i="0" u="none" strike="noStrike" cap="none" dirty="0">
                  <a:solidFill>
                    <a:schemeClr val="accent1"/>
                  </a:solidFill>
                  <a:ea typeface="Palatino Linotype"/>
                  <a:cs typeface="Palatino Linotype"/>
                  <a:sym typeface="Palatino Linotype"/>
                </a:rPr>
                <a:t>MH counselor “sees” student at appointments</a:t>
              </a:r>
              <a:endParaRPr sz="2400" b="0" i="0" u="none" strike="noStrike" cap="none" dirty="0">
                <a:solidFill>
                  <a:schemeClr val="accent1"/>
                </a:solidFill>
                <a:ea typeface="Palatino Linotype"/>
                <a:cs typeface="Palatino Linotype"/>
                <a:sym typeface="Palatino Linotype"/>
              </a:endParaRPr>
            </a:p>
          </p:txBody>
        </p:sp>
        <p:sp>
          <p:nvSpPr>
            <p:cNvPr id="368" name="Google Shape;368;p49"/>
            <p:cNvSpPr/>
            <p:nvPr/>
          </p:nvSpPr>
          <p:spPr>
            <a:xfrm>
              <a:off x="248864" y="1173142"/>
              <a:ext cx="246262" cy="1983060"/>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69" name="Google Shape;369;p49"/>
            <p:cNvSpPr/>
            <p:nvPr/>
          </p:nvSpPr>
          <p:spPr>
            <a:xfrm>
              <a:off x="495126" y="2660437"/>
              <a:ext cx="2589353"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9"/>
            <p:cNvSpPr txBox="1"/>
            <p:nvPr/>
          </p:nvSpPr>
          <p:spPr>
            <a:xfrm>
              <a:off x="524167" y="2689478"/>
              <a:ext cx="2531271"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400" b="0" i="0" u="none" strike="noStrike" cap="none" dirty="0">
                  <a:solidFill>
                    <a:schemeClr val="accent1"/>
                  </a:solidFill>
                  <a:ea typeface="Palatino Linotype"/>
                  <a:cs typeface="Palatino Linotype"/>
                  <a:sym typeface="Palatino Linotype"/>
                </a:rPr>
                <a:t>Clinicians only do “mental health”</a:t>
              </a:r>
              <a:endParaRPr sz="2400" b="0" i="0" u="none" strike="noStrike" cap="none" dirty="0">
                <a:solidFill>
                  <a:schemeClr val="accent1"/>
                </a:solidFill>
                <a:ea typeface="Palatino Linotype"/>
                <a:cs typeface="Palatino Linotype"/>
                <a:sym typeface="Palatino Linotype"/>
              </a:endParaRPr>
            </a:p>
          </p:txBody>
        </p:sp>
        <p:sp>
          <p:nvSpPr>
            <p:cNvPr id="371" name="Google Shape;371;p49"/>
            <p:cNvSpPr/>
            <p:nvPr/>
          </p:nvSpPr>
          <p:spPr>
            <a:xfrm>
              <a:off x="248864" y="1173142"/>
              <a:ext cx="246262" cy="3222473"/>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72" name="Google Shape;372;p49"/>
            <p:cNvSpPr/>
            <p:nvPr/>
          </p:nvSpPr>
          <p:spPr>
            <a:xfrm>
              <a:off x="495126" y="3899849"/>
              <a:ext cx="2589353"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9"/>
            <p:cNvSpPr txBox="1"/>
            <p:nvPr/>
          </p:nvSpPr>
          <p:spPr>
            <a:xfrm>
              <a:off x="524167" y="3928890"/>
              <a:ext cx="2531271"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400" b="0" i="0" u="none" strike="noStrike" cap="none" dirty="0">
                  <a:solidFill>
                    <a:schemeClr val="accent1"/>
                  </a:solidFill>
                  <a:ea typeface="Palatino Linotype"/>
                  <a:cs typeface="Palatino Linotype"/>
                  <a:sym typeface="Palatino Linotype"/>
                </a:rPr>
                <a:t>Case management notes</a:t>
              </a:r>
              <a:endParaRPr sz="2400" b="0" i="0" u="none" strike="noStrike" cap="none" dirty="0">
                <a:solidFill>
                  <a:schemeClr val="accent1"/>
                </a:solidFill>
                <a:ea typeface="Palatino Linotype"/>
                <a:cs typeface="Palatino Linotype"/>
                <a:sym typeface="Palatino Linotype"/>
              </a:endParaRPr>
            </a:p>
          </p:txBody>
        </p:sp>
        <p:sp>
          <p:nvSpPr>
            <p:cNvPr id="374" name="Google Shape;374;p49"/>
            <p:cNvSpPr/>
            <p:nvPr/>
          </p:nvSpPr>
          <p:spPr>
            <a:xfrm>
              <a:off x="3087720" y="181611"/>
              <a:ext cx="3189370" cy="991530"/>
            </a:xfrm>
            <a:prstGeom prst="roundRect">
              <a:avLst>
                <a:gd name="adj" fmla="val 10000"/>
              </a:avLst>
            </a:prstGeom>
            <a:solidFill>
              <a:srgbClr val="FFFF00"/>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9"/>
            <p:cNvSpPr txBox="1"/>
            <p:nvPr/>
          </p:nvSpPr>
          <p:spPr>
            <a:xfrm>
              <a:off x="2995157" y="64597"/>
              <a:ext cx="3538655" cy="1114936"/>
            </a:xfrm>
            <a:prstGeom prst="rect">
              <a:avLst/>
            </a:prstGeom>
            <a:solidFill>
              <a:schemeClr val="accent4">
                <a:lumMod val="20000"/>
                <a:lumOff val="80000"/>
              </a:schemeClr>
            </a:solidFill>
            <a:ln>
              <a:solidFill>
                <a:schemeClr val="accent1"/>
              </a:solidFill>
            </a:ln>
            <a:effectLst/>
          </p:spPr>
          <p:txBody>
            <a:bodyPr spcFirstLastPara="1" wrap="square" lIns="40000" tIns="26650" rIns="40000"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3200" b="1" i="0" u="none" strike="noStrike" cap="none" dirty="0">
                  <a:latin typeface="+mj-lt"/>
                  <a:ea typeface="Palatino Linotype"/>
                  <a:cs typeface="Palatino Linotype"/>
                  <a:sym typeface="Palatino Linotype"/>
                </a:rPr>
                <a:t>An Interconnected Systems Framework</a:t>
              </a:r>
              <a:endParaRPr sz="3200" b="1" i="0" u="none" strike="noStrike" cap="none" dirty="0">
                <a:latin typeface="+mj-lt"/>
                <a:ea typeface="Palatino Linotype"/>
                <a:cs typeface="Palatino Linotype"/>
                <a:sym typeface="Palatino Linotype"/>
              </a:endParaRPr>
            </a:p>
          </p:txBody>
        </p:sp>
        <p:sp>
          <p:nvSpPr>
            <p:cNvPr id="376" name="Google Shape;376;p49"/>
            <p:cNvSpPr/>
            <p:nvPr/>
          </p:nvSpPr>
          <p:spPr>
            <a:xfrm>
              <a:off x="3333982" y="1173142"/>
              <a:ext cx="246262" cy="743647"/>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77" name="Google Shape;377;p49"/>
            <p:cNvSpPr/>
            <p:nvPr/>
          </p:nvSpPr>
          <p:spPr>
            <a:xfrm>
              <a:off x="3580244" y="1421023"/>
              <a:ext cx="3521056" cy="1132345"/>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9"/>
            <p:cNvSpPr txBox="1"/>
            <p:nvPr/>
          </p:nvSpPr>
          <p:spPr>
            <a:xfrm>
              <a:off x="3609285" y="1450065"/>
              <a:ext cx="3492015" cy="1060753"/>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000" b="0" i="0" u="none" strike="noStrike" cap="none" dirty="0">
                  <a:solidFill>
                    <a:schemeClr val="accent1"/>
                  </a:solidFill>
                  <a:ea typeface="Palatino Linotype"/>
                  <a:cs typeface="Palatino Linotype"/>
                  <a:sym typeface="Palatino Linotype"/>
                </a:rPr>
                <a:t>MH person on teams at all tiers. Interventions are defined (core features, dosage, frequency, outcomes)</a:t>
              </a:r>
              <a:endParaRPr sz="2000" b="0" i="0" u="none" strike="noStrike" cap="none" dirty="0">
                <a:solidFill>
                  <a:schemeClr val="accent1"/>
                </a:solidFill>
                <a:ea typeface="Palatino Linotype"/>
                <a:cs typeface="Palatino Linotype"/>
                <a:sym typeface="Palatino Linotype"/>
              </a:endParaRPr>
            </a:p>
          </p:txBody>
        </p:sp>
        <p:sp>
          <p:nvSpPr>
            <p:cNvPr id="379" name="Google Shape;379;p49"/>
            <p:cNvSpPr/>
            <p:nvPr/>
          </p:nvSpPr>
          <p:spPr>
            <a:xfrm>
              <a:off x="3333982" y="1173142"/>
              <a:ext cx="246262" cy="1983060"/>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80" name="Google Shape;380;p49"/>
            <p:cNvSpPr/>
            <p:nvPr/>
          </p:nvSpPr>
          <p:spPr>
            <a:xfrm>
              <a:off x="3580244" y="2660437"/>
              <a:ext cx="3521056"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9"/>
            <p:cNvSpPr txBox="1"/>
            <p:nvPr/>
          </p:nvSpPr>
          <p:spPr>
            <a:xfrm>
              <a:off x="3609285" y="2660437"/>
              <a:ext cx="3399452"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000" b="0" i="0" u="none" strike="noStrike" cap="none" dirty="0">
                  <a:solidFill>
                    <a:schemeClr val="accent1"/>
                  </a:solidFill>
                  <a:ea typeface="Palatino Linotype"/>
                  <a:cs typeface="Palatino Linotype"/>
                  <a:sym typeface="Palatino Linotype"/>
                </a:rPr>
                <a:t>MH is everyone’s job. Clinicians contribute to integrated plan</a:t>
              </a:r>
              <a:endParaRPr sz="2000" b="0" i="0" u="none" strike="noStrike" cap="none" dirty="0">
                <a:solidFill>
                  <a:schemeClr val="accent1"/>
                </a:solidFill>
                <a:ea typeface="Palatino Linotype"/>
                <a:cs typeface="Palatino Linotype"/>
                <a:sym typeface="Palatino Linotype"/>
              </a:endParaRPr>
            </a:p>
          </p:txBody>
        </p:sp>
        <p:sp>
          <p:nvSpPr>
            <p:cNvPr id="382" name="Google Shape;382;p49"/>
            <p:cNvSpPr/>
            <p:nvPr/>
          </p:nvSpPr>
          <p:spPr>
            <a:xfrm>
              <a:off x="3333982" y="1173142"/>
              <a:ext cx="246262" cy="3222473"/>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83" name="Google Shape;383;p49"/>
            <p:cNvSpPr/>
            <p:nvPr/>
          </p:nvSpPr>
          <p:spPr>
            <a:xfrm>
              <a:off x="3580244" y="3899849"/>
              <a:ext cx="3521056"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49"/>
            <p:cNvSpPr txBox="1"/>
            <p:nvPr/>
          </p:nvSpPr>
          <p:spPr>
            <a:xfrm>
              <a:off x="3609286" y="3928890"/>
              <a:ext cx="3492014"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000" b="0" i="0" u="none" strike="noStrike" cap="none" dirty="0">
                  <a:solidFill>
                    <a:schemeClr val="accent1"/>
                  </a:solidFill>
                  <a:ea typeface="Palatino Linotype"/>
                  <a:cs typeface="Palatino Linotype"/>
                  <a:sym typeface="Palatino Linotype"/>
                </a:rPr>
                <a:t>Fidelity AND outcome data determined before delivery; data monitored continuously by teams</a:t>
              </a:r>
              <a:endParaRPr sz="2000" b="0" i="0" u="none" strike="noStrike" cap="none" dirty="0">
                <a:solidFill>
                  <a:schemeClr val="accent1"/>
                </a:solidFill>
                <a:ea typeface="Palatino Linotype"/>
                <a:cs typeface="Palatino Linotype"/>
                <a:sym typeface="Palatino Linotype"/>
              </a:endParaRPr>
            </a:p>
          </p:txBody>
        </p:sp>
      </p:grpSp>
    </p:spTree>
    <p:extLst>
      <p:ext uri="{BB962C8B-B14F-4D97-AF65-F5344CB8AC3E}">
        <p14:creationId xmlns:p14="http://schemas.microsoft.com/office/powerpoint/2010/main" val="400723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08A8712D-332A-6547-BFC6-687A7B458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6" y="1"/>
            <a:ext cx="6812561" cy="664752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837413" y="430226"/>
            <a:ext cx="2119903" cy="6125592"/>
          </a:xfrm>
          <a:prstGeom prst="roundRect">
            <a:avLst/>
          </a:prstGeom>
          <a:noFill/>
          <a:ln w="730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626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entury Gothic"/>
                <a:cs typeface="Century Gothic"/>
              </a:rPr>
              <a:t>We will not fix Tier 1 with </a:t>
            </a:r>
            <a:br>
              <a:rPr lang="en-US" dirty="0">
                <a:latin typeface="Century Gothic"/>
                <a:cs typeface="Century Gothic"/>
              </a:rPr>
            </a:br>
            <a:r>
              <a:rPr lang="en-US" dirty="0">
                <a:latin typeface="Century Gothic"/>
                <a:cs typeface="Century Gothic"/>
              </a:rPr>
              <a:t>Tiers 2 or 3</a:t>
            </a:r>
          </a:p>
        </p:txBody>
      </p:sp>
      <p:pic>
        <p:nvPicPr>
          <p:cNvPr id="3" name="Picture 2"/>
          <p:cNvPicPr>
            <a:picLocks noChangeAspect="1"/>
          </p:cNvPicPr>
          <p:nvPr/>
        </p:nvPicPr>
        <p:blipFill>
          <a:blip r:embed="rId3"/>
          <a:stretch>
            <a:fillRect/>
          </a:stretch>
        </p:blipFill>
        <p:spPr>
          <a:xfrm>
            <a:off x="1165412" y="1500094"/>
            <a:ext cx="7064188" cy="5298141"/>
          </a:xfrm>
          <a:prstGeom prst="rect">
            <a:avLst/>
          </a:prstGeom>
        </p:spPr>
      </p:pic>
    </p:spTree>
    <p:extLst>
      <p:ext uri="{BB962C8B-B14F-4D97-AF65-F5344CB8AC3E}">
        <p14:creationId xmlns:p14="http://schemas.microsoft.com/office/powerpoint/2010/main" val="364191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9" name="Rectangle 3"/>
          <p:cNvSpPr>
            <a:spLocks noGrp="1" noChangeArrowheads="1"/>
          </p:cNvSpPr>
          <p:nvPr>
            <p:ph idx="1"/>
          </p:nvPr>
        </p:nvSpPr>
        <p:spPr/>
        <p:txBody>
          <a:bodyPr/>
          <a:lstStyle/>
          <a:p>
            <a:endParaRPr lang="en-CA" dirty="0"/>
          </a:p>
          <a:p>
            <a:endParaRPr lang="en-CA" dirty="0"/>
          </a:p>
          <a:p>
            <a:pPr marL="0" indent="0" algn="ctr">
              <a:buNone/>
            </a:pPr>
            <a:r>
              <a:rPr lang="en-CA" dirty="0"/>
              <a:t>Standalone programs are unlikely to provide the consistent support needed to improve outcomes</a:t>
            </a:r>
          </a:p>
        </p:txBody>
      </p:sp>
      <p:sp>
        <p:nvSpPr>
          <p:cNvPr id="982018" name="Rectangle 2"/>
          <p:cNvSpPr>
            <a:spLocks noGrp="1" noChangeArrowheads="1"/>
          </p:cNvSpPr>
          <p:nvPr>
            <p:ph type="title"/>
          </p:nvPr>
        </p:nvSpPr>
        <p:spPr>
          <a:xfrm>
            <a:off x="434622" y="786491"/>
            <a:ext cx="8229600" cy="1143000"/>
          </a:xfrm>
        </p:spPr>
        <p:txBody>
          <a:bodyPr>
            <a:noAutofit/>
          </a:bodyPr>
          <a:lstStyle/>
          <a:p>
            <a:r>
              <a:rPr lang="en-US" sz="4000" b="1" dirty="0">
                <a:solidFill>
                  <a:srgbClr val="1F497D"/>
                </a:solidFill>
                <a:latin typeface="Century Gothic"/>
                <a:ea typeface="Questrial"/>
                <a:cs typeface="Century Gothic"/>
              </a:rPr>
              <a:t>Address challenges with a framework, not isolated, standalone programs</a:t>
            </a:r>
            <a:endParaRPr lang="en-CA" sz="4000" b="1" dirty="0">
              <a:solidFill>
                <a:srgbClr val="1F497D"/>
              </a:solidFill>
              <a:latin typeface="Century Gothic"/>
              <a:ea typeface="Questrial"/>
              <a:cs typeface="Century Gothic"/>
            </a:endParaRPr>
          </a:p>
        </p:txBody>
      </p:sp>
      <p:pic>
        <p:nvPicPr>
          <p:cNvPr id="2" name="Picture 1" descr="Screen Shot 2019-10-06 at 3.10.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4835084" cy="4995332"/>
          </a:xfrm>
          <a:prstGeom prst="rect">
            <a:avLst/>
          </a:prstGeom>
        </p:spPr>
      </p:pic>
      <p:pic>
        <p:nvPicPr>
          <p:cNvPr id="3" name="Picture 2" descr="Screen Shot 2019-10-06 at 3.10.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677" y="2577630"/>
            <a:ext cx="4291936" cy="3998148"/>
          </a:xfrm>
          <a:prstGeom prst="rect">
            <a:avLst/>
          </a:prstGeom>
        </p:spPr>
      </p:pic>
    </p:spTree>
    <p:extLst>
      <p:ext uri="{BB962C8B-B14F-4D97-AF65-F5344CB8AC3E}">
        <p14:creationId xmlns:p14="http://schemas.microsoft.com/office/powerpoint/2010/main" val="40849273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20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820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19" grpId="0" build="p"/>
      <p:bldP spid="9820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F63A3B-78C7-47BE-AE5E-E10140E04643}" type="slidenum">
              <a:rPr lang="en-US" smtClean="0"/>
              <a:pPr/>
              <a:t>24</a:t>
            </a:fld>
            <a:endParaRPr lang="en-US" dirty="0"/>
          </a:p>
        </p:txBody>
      </p:sp>
      <p:sp>
        <p:nvSpPr>
          <p:cNvPr id="6" name="Title 5"/>
          <p:cNvSpPr>
            <a:spLocks noGrp="1"/>
          </p:cNvSpPr>
          <p:nvPr>
            <p:ph type="title"/>
          </p:nvPr>
        </p:nvSpPr>
        <p:spPr>
          <a:xfrm>
            <a:off x="1262742" y="269856"/>
            <a:ext cx="7081159" cy="867492"/>
          </a:xfrm>
        </p:spPr>
        <p:txBody>
          <a:bodyPr>
            <a:noAutofit/>
          </a:bodyPr>
          <a:lstStyle/>
          <a:p>
            <a:r>
              <a:rPr lang="en-US" sz="4000" dirty="0"/>
              <a:t>Almost Doesn’t Support our Work</a:t>
            </a:r>
          </a:p>
        </p:txBody>
      </p:sp>
      <p:sp>
        <p:nvSpPr>
          <p:cNvPr id="7" name="Text Placeholder 6"/>
          <p:cNvSpPr>
            <a:spLocks noGrp="1"/>
          </p:cNvSpPr>
          <p:nvPr>
            <p:ph type="body" idx="1"/>
          </p:nvPr>
        </p:nvSpPr>
        <p:spPr>
          <a:xfrm>
            <a:off x="816429" y="1469571"/>
            <a:ext cx="7527472" cy="4578804"/>
          </a:xfrm>
        </p:spPr>
        <p:txBody>
          <a:bodyPr/>
          <a:lstStyle/>
          <a:p>
            <a:r>
              <a:rPr lang="en-US" sz="3200" dirty="0"/>
              <a:t>Initial findings indicate that almost at fidelity does not produce the outcomes we are working towards</a:t>
            </a:r>
          </a:p>
          <a:p>
            <a:r>
              <a:rPr lang="en-US" sz="3200" dirty="0"/>
              <a:t>Data show little difference between schools that aren’t implementing at all and schools almost reaching fidelity, but not full fidelity</a:t>
            </a:r>
          </a:p>
          <a:p>
            <a:r>
              <a:rPr lang="en-US" sz="3200" dirty="0"/>
              <a:t>Fidelity appears to be a threshold and not a continuum </a:t>
            </a:r>
          </a:p>
          <a:p>
            <a:endParaRPr lang="en-US" dirty="0"/>
          </a:p>
        </p:txBody>
      </p:sp>
      <p:sp>
        <p:nvSpPr>
          <p:cNvPr id="8" name="TextBox 7"/>
          <p:cNvSpPr txBox="1"/>
          <p:nvPr/>
        </p:nvSpPr>
        <p:spPr>
          <a:xfrm>
            <a:off x="586109" y="6249398"/>
            <a:ext cx="3336859" cy="369332"/>
          </a:xfrm>
          <a:prstGeom prst="rect">
            <a:avLst/>
          </a:prstGeom>
          <a:noFill/>
        </p:spPr>
        <p:txBody>
          <a:bodyPr wrap="none" rtlCol="0">
            <a:spAutoFit/>
          </a:bodyPr>
          <a:lstStyle/>
          <a:p>
            <a:r>
              <a:rPr lang="en-US" dirty="0"/>
              <a:t>(Swain-Bradley &amp; Freeman, 2015)</a:t>
            </a:r>
          </a:p>
        </p:txBody>
      </p:sp>
    </p:spTree>
    <p:extLst>
      <p:ext uri="{BB962C8B-B14F-4D97-AF65-F5344CB8AC3E}">
        <p14:creationId xmlns:p14="http://schemas.microsoft.com/office/powerpoint/2010/main" val="2257741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7"/>
          <p:cNvSpPr/>
          <p:nvPr/>
        </p:nvSpPr>
        <p:spPr>
          <a:xfrm>
            <a:off x="0" y="-1"/>
            <a:ext cx="91440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Calibri"/>
              <a:ea typeface="Calibri"/>
              <a:cs typeface="Calibri"/>
              <a:sym typeface="Calibri"/>
            </a:endParaRPr>
          </a:p>
        </p:txBody>
      </p:sp>
      <p:grpSp>
        <p:nvGrpSpPr>
          <p:cNvPr id="557" name="Google Shape;557;p67"/>
          <p:cNvGrpSpPr/>
          <p:nvPr/>
        </p:nvGrpSpPr>
        <p:grpSpPr>
          <a:xfrm>
            <a:off x="-313134" y="0"/>
            <a:ext cx="9438087" cy="6853238"/>
            <a:chOff x="-417513" y="0"/>
            <a:chExt cx="12584114" cy="6853238"/>
          </a:xfrm>
        </p:grpSpPr>
        <p:sp>
          <p:nvSpPr>
            <p:cNvPr id="558" name="Google Shape;558;p67"/>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67"/>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67"/>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67"/>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67"/>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67"/>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67"/>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67"/>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67"/>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67"/>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67"/>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67"/>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67"/>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7"/>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67"/>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67"/>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67"/>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67"/>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67"/>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67"/>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67"/>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9" name="Google Shape;579;p67"/>
          <p:cNvGrpSpPr/>
          <p:nvPr/>
        </p:nvGrpSpPr>
        <p:grpSpPr>
          <a:xfrm>
            <a:off x="363142" y="1699589"/>
            <a:ext cx="2755857" cy="3470421"/>
            <a:chOff x="697883" y="1816768"/>
            <a:chExt cx="3674476" cy="3470421"/>
          </a:xfrm>
        </p:grpSpPr>
        <p:sp>
          <p:nvSpPr>
            <p:cNvPr id="580" name="Google Shape;580;p67"/>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67"/>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67"/>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3" name="Google Shape;583;p67"/>
          <p:cNvSpPr txBox="1">
            <a:spLocks noGrp="1"/>
          </p:cNvSpPr>
          <p:nvPr>
            <p:ph type="title"/>
          </p:nvPr>
        </p:nvSpPr>
        <p:spPr>
          <a:xfrm>
            <a:off x="678657" y="2415322"/>
            <a:ext cx="2588798" cy="239986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500" dirty="0">
                <a:solidFill>
                  <a:srgbClr val="FFFFFF"/>
                </a:solidFill>
              </a:rPr>
              <a:t>Benefits of ISF</a:t>
            </a:r>
            <a:endParaRPr dirty="0"/>
          </a:p>
        </p:txBody>
      </p:sp>
      <p:sp>
        <p:nvSpPr>
          <p:cNvPr id="584" name="Google Shape;584;p67"/>
          <p:cNvSpPr txBox="1">
            <a:spLocks noGrp="1"/>
          </p:cNvSpPr>
          <p:nvPr>
            <p:ph type="body" idx="1"/>
          </p:nvPr>
        </p:nvSpPr>
        <p:spPr>
          <a:xfrm>
            <a:off x="3267455" y="129170"/>
            <a:ext cx="5876545" cy="6553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800"/>
              <a:buNone/>
            </a:pPr>
            <a:r>
              <a:rPr lang="en-US" sz="3200" dirty="0">
                <a:solidFill>
                  <a:srgbClr val="000000"/>
                </a:solidFill>
              </a:rPr>
              <a:t>Uncovering students with mental health needs </a:t>
            </a:r>
            <a:r>
              <a:rPr lang="en-US" sz="3200" b="1" dirty="0">
                <a:solidFill>
                  <a:srgbClr val="000000"/>
                </a:solidFill>
              </a:rPr>
              <a:t>earlier </a:t>
            </a:r>
            <a:endParaRPr sz="3200" b="1" dirty="0"/>
          </a:p>
          <a:p>
            <a:pPr marL="0" lvl="0" indent="0" algn="ctr" rtl="0">
              <a:lnSpc>
                <a:spcPct val="100000"/>
              </a:lnSpc>
              <a:spcBef>
                <a:spcPts val="1760"/>
              </a:spcBef>
              <a:spcAft>
                <a:spcPts val="0"/>
              </a:spcAft>
              <a:buClr>
                <a:srgbClr val="000000"/>
              </a:buClr>
              <a:buSzPts val="2800"/>
              <a:buNone/>
            </a:pPr>
            <a:r>
              <a:rPr lang="en-US" sz="3200" dirty="0">
                <a:solidFill>
                  <a:srgbClr val="000000"/>
                </a:solidFill>
              </a:rPr>
              <a:t>Linking students with needs to </a:t>
            </a:r>
            <a:r>
              <a:rPr lang="en-US" sz="3200" b="1" dirty="0">
                <a:solidFill>
                  <a:srgbClr val="000000"/>
                </a:solidFill>
              </a:rPr>
              <a:t>evidence-based</a:t>
            </a:r>
            <a:r>
              <a:rPr lang="en-US" sz="3200" dirty="0">
                <a:solidFill>
                  <a:srgbClr val="000000"/>
                </a:solidFill>
              </a:rPr>
              <a:t> interventions </a:t>
            </a:r>
            <a:endParaRPr sz="3200" dirty="0"/>
          </a:p>
          <a:p>
            <a:pPr marL="0" lvl="0" indent="0" algn="ctr" rtl="0">
              <a:lnSpc>
                <a:spcPct val="100000"/>
              </a:lnSpc>
              <a:spcBef>
                <a:spcPts val="1760"/>
              </a:spcBef>
              <a:spcAft>
                <a:spcPts val="0"/>
              </a:spcAft>
              <a:buClr>
                <a:srgbClr val="000000"/>
              </a:buClr>
              <a:buSzPts val="2800"/>
              <a:buNone/>
            </a:pPr>
            <a:r>
              <a:rPr lang="en-US" sz="3200" b="1" dirty="0">
                <a:solidFill>
                  <a:srgbClr val="000000"/>
                </a:solidFill>
              </a:rPr>
              <a:t>Data</a:t>
            </a:r>
            <a:r>
              <a:rPr lang="en-US" sz="3200" dirty="0">
                <a:solidFill>
                  <a:srgbClr val="000000"/>
                </a:solidFill>
              </a:rPr>
              <a:t> tracking system to ensure youth receiving interventions are showing </a:t>
            </a:r>
            <a:r>
              <a:rPr lang="en-US" sz="3200" b="1" dirty="0">
                <a:solidFill>
                  <a:srgbClr val="000000"/>
                </a:solidFill>
              </a:rPr>
              <a:t>improvement and monitoring the collective effort </a:t>
            </a:r>
            <a:endParaRPr sz="3200" b="1" dirty="0"/>
          </a:p>
          <a:p>
            <a:pPr marL="0" lvl="0" indent="0" algn="ctr" rtl="0">
              <a:lnSpc>
                <a:spcPct val="100000"/>
              </a:lnSpc>
              <a:spcBef>
                <a:spcPts val="1760"/>
              </a:spcBef>
              <a:spcAft>
                <a:spcPts val="0"/>
              </a:spcAft>
              <a:buClr>
                <a:srgbClr val="000000"/>
              </a:buClr>
              <a:buSzPts val="2800"/>
              <a:buNone/>
            </a:pPr>
            <a:r>
              <a:rPr lang="en-US" sz="3200" b="1" dirty="0">
                <a:solidFill>
                  <a:srgbClr val="000000"/>
                </a:solidFill>
              </a:rPr>
              <a:t>Expanded roles </a:t>
            </a:r>
            <a:r>
              <a:rPr lang="en-US" sz="3200" dirty="0">
                <a:solidFill>
                  <a:srgbClr val="000000"/>
                </a:solidFill>
              </a:rPr>
              <a:t>for clinicians to support adults, as well as, students across all tiers of support</a:t>
            </a:r>
            <a:endParaRPr sz="3200" dirty="0"/>
          </a:p>
          <a:p>
            <a:pPr marL="0" lvl="0" indent="0" algn="ctr" rtl="0">
              <a:lnSpc>
                <a:spcPct val="100000"/>
              </a:lnSpc>
              <a:spcBef>
                <a:spcPts val="1760"/>
              </a:spcBef>
              <a:spcAft>
                <a:spcPts val="0"/>
              </a:spcAft>
              <a:buClr>
                <a:srgbClr val="000000"/>
              </a:buClr>
              <a:buSzPts val="2800"/>
              <a:buNone/>
            </a:pPr>
            <a:r>
              <a:rPr lang="en-US" sz="3200" b="1" dirty="0">
                <a:solidFill>
                  <a:srgbClr val="000000"/>
                </a:solidFill>
              </a:rPr>
              <a:t>Healthier</a:t>
            </a:r>
            <a:r>
              <a:rPr lang="en-US" sz="3200" dirty="0">
                <a:solidFill>
                  <a:srgbClr val="000000"/>
                </a:solidFill>
              </a:rPr>
              <a:t> school environment</a:t>
            </a:r>
            <a:endParaRPr sz="3200" dirty="0"/>
          </a:p>
        </p:txBody>
      </p:sp>
    </p:spTree>
    <p:extLst>
      <p:ext uri="{BB962C8B-B14F-4D97-AF65-F5344CB8AC3E}">
        <p14:creationId xmlns:p14="http://schemas.microsoft.com/office/powerpoint/2010/main" val="1853226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4" name="Google Shape;404;p16" descr="People connected in a web vector clipart image - Free ..."/>
          <p:cNvPicPr preferRelativeResize="0"/>
          <p:nvPr/>
        </p:nvPicPr>
        <p:blipFill rotWithShape="1">
          <a:blip r:embed="rId3">
            <a:alphaModFix/>
          </a:blip>
          <a:srcRect/>
          <a:stretch/>
        </p:blipFill>
        <p:spPr>
          <a:xfrm>
            <a:off x="5932064" y="134856"/>
            <a:ext cx="2692970" cy="2513099"/>
          </a:xfrm>
          <a:prstGeom prst="rect">
            <a:avLst/>
          </a:prstGeom>
          <a:noFill/>
          <a:ln>
            <a:noFill/>
          </a:ln>
        </p:spPr>
      </p:pic>
      <p:sp>
        <p:nvSpPr>
          <p:cNvPr id="3" name="Title 2">
            <a:extLst>
              <a:ext uri="{FF2B5EF4-FFF2-40B4-BE49-F238E27FC236}">
                <a16:creationId xmlns:a16="http://schemas.microsoft.com/office/drawing/2014/main" xmlns="" id="{533673E6-74E5-CA43-9CAE-87818534B6CF}"/>
              </a:ext>
            </a:extLst>
          </p:cNvPr>
          <p:cNvSpPr>
            <a:spLocks noGrp="1"/>
          </p:cNvSpPr>
          <p:nvPr>
            <p:ph type="ctrTitle"/>
          </p:nvPr>
        </p:nvSpPr>
        <p:spPr>
          <a:xfrm>
            <a:off x="1137137" y="310729"/>
            <a:ext cx="4942143" cy="1808003"/>
          </a:xfrm>
        </p:spPr>
        <p:txBody>
          <a:bodyPr>
            <a:normAutofit fontScale="90000"/>
          </a:bodyPr>
          <a:lstStyle/>
          <a:p>
            <a:r>
              <a:rPr lang="en-US" dirty="0"/>
              <a:t>Team Time in Breakout Room:</a:t>
            </a:r>
            <a:br>
              <a:rPr lang="en-US" dirty="0"/>
            </a:br>
            <a:r>
              <a:rPr lang="en-US" dirty="0"/>
              <a:t>10 Minutes</a:t>
            </a:r>
          </a:p>
        </p:txBody>
      </p:sp>
      <p:sp>
        <p:nvSpPr>
          <p:cNvPr id="4" name="TextBox 3">
            <a:extLst>
              <a:ext uri="{FF2B5EF4-FFF2-40B4-BE49-F238E27FC236}">
                <a16:creationId xmlns:a16="http://schemas.microsoft.com/office/drawing/2014/main" xmlns="" id="{E1EF43DF-2419-544C-9724-17A7432663D6}"/>
              </a:ext>
            </a:extLst>
          </p:cNvPr>
          <p:cNvSpPr txBox="1"/>
          <p:nvPr/>
        </p:nvSpPr>
        <p:spPr>
          <a:xfrm>
            <a:off x="200024" y="2980809"/>
            <a:ext cx="4867921" cy="369332"/>
          </a:xfrm>
          <a:prstGeom prst="rect">
            <a:avLst/>
          </a:prstGeom>
          <a:noFill/>
        </p:spPr>
        <p:txBody>
          <a:bodyPr wrap="square" rtlCol="0">
            <a:spAutoFit/>
          </a:bodyPr>
          <a:lstStyle/>
          <a:p>
            <a:r>
              <a:rPr lang="en-US" dirty="0">
                <a:solidFill>
                  <a:schemeClr val="tx2"/>
                </a:solidFill>
              </a:rPr>
              <a:t> </a:t>
            </a:r>
          </a:p>
        </p:txBody>
      </p:sp>
      <p:sp>
        <p:nvSpPr>
          <p:cNvPr id="5" name="Rectangle 4">
            <a:extLst>
              <a:ext uri="{FF2B5EF4-FFF2-40B4-BE49-F238E27FC236}">
                <a16:creationId xmlns:a16="http://schemas.microsoft.com/office/drawing/2014/main" xmlns="" id="{905163AA-EDA3-E042-844C-B8979D53A3BE}"/>
              </a:ext>
            </a:extLst>
          </p:cNvPr>
          <p:cNvSpPr/>
          <p:nvPr/>
        </p:nvSpPr>
        <p:spPr>
          <a:xfrm>
            <a:off x="77235" y="2980809"/>
            <a:ext cx="245580" cy="369332"/>
          </a:xfrm>
          <a:prstGeom prst="rect">
            <a:avLst/>
          </a:prstGeom>
        </p:spPr>
        <p:txBody>
          <a:bodyPr wrap="none">
            <a:spAutoFit/>
          </a:bodyPr>
          <a:lstStyle/>
          <a:p>
            <a:r>
              <a:rPr lang="en-US" b="1" dirty="0"/>
              <a:t> </a:t>
            </a:r>
            <a:endParaRPr lang="en-US" dirty="0"/>
          </a:p>
        </p:txBody>
      </p:sp>
      <p:sp>
        <p:nvSpPr>
          <p:cNvPr id="2" name="Rectangle 1">
            <a:extLst>
              <a:ext uri="{FF2B5EF4-FFF2-40B4-BE49-F238E27FC236}">
                <a16:creationId xmlns:a16="http://schemas.microsoft.com/office/drawing/2014/main" xmlns="" id="{221ED49A-459F-5C40-8D9A-3EEAE6C72946}"/>
              </a:ext>
            </a:extLst>
          </p:cNvPr>
          <p:cNvSpPr/>
          <p:nvPr/>
        </p:nvSpPr>
        <p:spPr>
          <a:xfrm>
            <a:off x="322815" y="2750895"/>
            <a:ext cx="7279904" cy="3416320"/>
          </a:xfrm>
          <a:prstGeom prst="rect">
            <a:avLst/>
          </a:prstGeom>
        </p:spPr>
        <p:txBody>
          <a:bodyPr wrap="square">
            <a:spAutoFit/>
          </a:bodyPr>
          <a:lstStyle/>
          <a:p>
            <a:r>
              <a:rPr lang="en-US" sz="3200" dirty="0">
                <a:solidFill>
                  <a:schemeClr val="accent1"/>
                </a:solidFill>
              </a:rPr>
              <a:t>How do you keep ISF relevant in this ever-changing environment?</a:t>
            </a:r>
          </a:p>
          <a:p>
            <a:endParaRPr lang="en-US" sz="3200" dirty="0">
              <a:solidFill>
                <a:schemeClr val="accent1"/>
              </a:solidFill>
            </a:endParaRPr>
          </a:p>
          <a:p>
            <a:r>
              <a:rPr lang="en-US" sz="3200" dirty="0">
                <a:solidFill>
                  <a:schemeClr val="accent1"/>
                </a:solidFill>
              </a:rPr>
              <a:t>What connections are you making between ISF &amp; PBIS?</a:t>
            </a:r>
          </a:p>
          <a:p>
            <a:endParaRPr lang="en-US" sz="3200" dirty="0">
              <a:solidFill>
                <a:schemeClr val="accent1"/>
              </a:solidFill>
            </a:endParaRPr>
          </a:p>
          <a:p>
            <a:endParaRPr lang="en-US" sz="2400" dirty="0">
              <a:solidFill>
                <a:schemeClr val="accent1"/>
              </a:solidFill>
            </a:endParaRPr>
          </a:p>
        </p:txBody>
      </p:sp>
      <p:sp>
        <p:nvSpPr>
          <p:cNvPr id="6" name="Slide Number Placeholder 5"/>
          <p:cNvSpPr>
            <a:spLocks noGrp="1"/>
          </p:cNvSpPr>
          <p:nvPr>
            <p:ph type="sldNum" sz="quarter" idx="12"/>
          </p:nvPr>
        </p:nvSpPr>
        <p:spPr/>
        <p:txBody>
          <a:bodyPr/>
          <a:lstStyle/>
          <a:p>
            <a:fld id="{79D4A304-653F-8540-946F-B59A7E6C7AD7}" type="slidenum">
              <a:rPr lang="en-US" smtClean="0"/>
              <a:t>26</a:t>
            </a:fld>
            <a:endParaRPr lang="en-US" dirty="0"/>
          </a:p>
        </p:txBody>
      </p:sp>
    </p:spTree>
    <p:extLst>
      <p:ext uri="{BB962C8B-B14F-4D97-AF65-F5344CB8AC3E}">
        <p14:creationId xmlns:p14="http://schemas.microsoft.com/office/powerpoint/2010/main" val="337273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0486D97-78FA-1241-A860-9A869B44B6AB}"/>
              </a:ext>
            </a:extLst>
          </p:cNvPr>
          <p:cNvSpPr>
            <a:spLocks noGrp="1"/>
          </p:cNvSpPr>
          <p:nvPr>
            <p:ph type="sldNum" sz="quarter" idx="10"/>
          </p:nvPr>
        </p:nvSpPr>
        <p:spPr/>
        <p:txBody>
          <a:bodyPr/>
          <a:lstStyle/>
          <a:p>
            <a:fld id="{48F63A3B-78C7-47BE-AE5E-E10140E04643}" type="slidenum">
              <a:rPr lang="en-US" smtClean="0"/>
              <a:pPr/>
              <a:t>27</a:t>
            </a:fld>
            <a:endParaRPr lang="en-US" dirty="0"/>
          </a:p>
        </p:txBody>
      </p:sp>
      <p:sp>
        <p:nvSpPr>
          <p:cNvPr id="6" name="Title 5">
            <a:extLst>
              <a:ext uri="{FF2B5EF4-FFF2-40B4-BE49-F238E27FC236}">
                <a16:creationId xmlns:a16="http://schemas.microsoft.com/office/drawing/2014/main" xmlns="" id="{48CD371E-AD3B-B840-B656-ABD02E8A04E4}"/>
              </a:ext>
            </a:extLst>
          </p:cNvPr>
          <p:cNvSpPr>
            <a:spLocks noGrp="1"/>
          </p:cNvSpPr>
          <p:nvPr>
            <p:ph type="title"/>
          </p:nvPr>
        </p:nvSpPr>
        <p:spPr>
          <a:xfrm>
            <a:off x="262882" y="2553040"/>
            <a:ext cx="4668865" cy="2405119"/>
          </a:xfrm>
        </p:spPr>
        <p:txBody>
          <a:bodyPr>
            <a:noAutofit/>
          </a:bodyPr>
          <a:lstStyle/>
          <a:p>
            <a:r>
              <a:rPr lang="en-US" sz="4000" dirty="0"/>
              <a:t>What can your team share to support our collective planning &amp; learning?</a:t>
            </a:r>
          </a:p>
        </p:txBody>
      </p:sp>
      <p:pic>
        <p:nvPicPr>
          <p:cNvPr id="9" name="Picture 8">
            <a:extLst>
              <a:ext uri="{FF2B5EF4-FFF2-40B4-BE49-F238E27FC236}">
                <a16:creationId xmlns:a16="http://schemas.microsoft.com/office/drawing/2014/main" xmlns="" id="{020A835A-6089-6C47-9A55-748CD3A9CB8D}"/>
              </a:ext>
            </a:extLst>
          </p:cNvPr>
          <p:cNvPicPr>
            <a:picLocks noChangeAspect="1"/>
          </p:cNvPicPr>
          <p:nvPr/>
        </p:nvPicPr>
        <p:blipFill>
          <a:blip r:embed="rId2"/>
          <a:stretch>
            <a:fillRect/>
          </a:stretch>
        </p:blipFill>
        <p:spPr>
          <a:xfrm>
            <a:off x="5048867" y="1674579"/>
            <a:ext cx="2745650" cy="4006312"/>
          </a:xfrm>
          <a:prstGeom prst="rect">
            <a:avLst/>
          </a:prstGeom>
        </p:spPr>
      </p:pic>
    </p:spTree>
    <p:extLst>
      <p:ext uri="{BB962C8B-B14F-4D97-AF65-F5344CB8AC3E}">
        <p14:creationId xmlns:p14="http://schemas.microsoft.com/office/powerpoint/2010/main" val="1614743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3"/>
          <p:cNvSpPr txBox="1"/>
          <p:nvPr/>
        </p:nvSpPr>
        <p:spPr>
          <a:xfrm>
            <a:off x="2598487" y="2551836"/>
            <a:ext cx="3947026" cy="17543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3600"/>
              <a:buFont typeface="Calibri"/>
              <a:buNone/>
            </a:pPr>
            <a:r>
              <a:rPr lang="en-US" sz="3600" b="1" dirty="0">
                <a:solidFill>
                  <a:schemeClr val="bg1"/>
                </a:solidFill>
                <a:latin typeface="+mj-lt"/>
                <a:ea typeface="Calibri"/>
                <a:cs typeface="Calibri"/>
                <a:sym typeface="Calibri"/>
              </a:rPr>
              <a:t>The District Leadership Team</a:t>
            </a:r>
          </a:p>
          <a:p>
            <a:pPr marL="0" marR="0" lvl="0" indent="0" algn="ctr" rtl="0">
              <a:lnSpc>
                <a:spcPct val="100000"/>
              </a:lnSpc>
              <a:spcBef>
                <a:spcPts val="0"/>
              </a:spcBef>
              <a:spcAft>
                <a:spcPts val="0"/>
              </a:spcAft>
              <a:buClr>
                <a:schemeClr val="dk2"/>
              </a:buClr>
              <a:buSzPts val="3600"/>
              <a:buFont typeface="Calibri"/>
              <a:buNone/>
            </a:pPr>
            <a:r>
              <a:rPr lang="en-US" sz="3600" b="1" dirty="0">
                <a:solidFill>
                  <a:schemeClr val="bg1"/>
                </a:solidFill>
                <a:latin typeface="+mj-lt"/>
                <a:ea typeface="Calibri"/>
                <a:cs typeface="Calibri"/>
                <a:sym typeface="Calibri"/>
              </a:rPr>
              <a:t>(DCLT)</a:t>
            </a:r>
            <a:endParaRPr lang="en-US" sz="1400" b="0" i="0" u="none" strike="noStrike" cap="none" dirty="0">
              <a:solidFill>
                <a:schemeClr val="bg1"/>
              </a:solidFill>
              <a:latin typeface="+mj-lt"/>
              <a:ea typeface="Arial"/>
              <a:cs typeface="Arial"/>
              <a:sym typeface="Arial"/>
            </a:endParaRPr>
          </a:p>
        </p:txBody>
      </p:sp>
      <p:sp>
        <p:nvSpPr>
          <p:cNvPr id="2" name="Slide Number Placeholder 1"/>
          <p:cNvSpPr>
            <a:spLocks noGrp="1"/>
          </p:cNvSpPr>
          <p:nvPr>
            <p:ph type="sldNum" sz="quarter" idx="10"/>
          </p:nvPr>
        </p:nvSpPr>
        <p:spPr/>
        <p:txBody>
          <a:bodyPr/>
          <a:lstStyle/>
          <a:p>
            <a:fld id="{48F63A3B-78C7-47BE-AE5E-E10140E04643}" type="slidenum">
              <a:rPr lang="en-US" smtClean="0"/>
              <a:pPr/>
              <a:t>28</a:t>
            </a:fld>
            <a:endParaRPr lang="en-US" dirty="0"/>
          </a:p>
        </p:txBody>
      </p:sp>
    </p:spTree>
    <p:extLst>
      <p:ext uri="{BB962C8B-B14F-4D97-AF65-F5344CB8AC3E}">
        <p14:creationId xmlns:p14="http://schemas.microsoft.com/office/powerpoint/2010/main" val="3809159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79"/>
          <p:cNvSpPr/>
          <p:nvPr/>
        </p:nvSpPr>
        <p:spPr>
          <a:xfrm>
            <a:off x="-1" y="5595047"/>
            <a:ext cx="9144000" cy="12676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758" name="Google Shape;758;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dirty="0">
                <a:ea typeface="Calibri"/>
                <a:cs typeface="Calibri"/>
                <a:sym typeface="Calibri"/>
              </a:rPr>
              <a:t>The Reasons to have a DCLT</a:t>
            </a:r>
            <a:endParaRPr sz="4000" dirty="0">
              <a:ea typeface="Calibri"/>
              <a:cs typeface="Calibri"/>
              <a:sym typeface="Calibri"/>
            </a:endParaRPr>
          </a:p>
        </p:txBody>
      </p:sp>
      <p:sp>
        <p:nvSpPr>
          <p:cNvPr id="759" name="Google Shape;759;p79"/>
          <p:cNvSpPr txBox="1">
            <a:spLocks noGrp="1"/>
          </p:cNvSpPr>
          <p:nvPr>
            <p:ph type="body" idx="1"/>
          </p:nvPr>
        </p:nvSpPr>
        <p:spPr>
          <a:xfrm>
            <a:off x="289527" y="1674686"/>
            <a:ext cx="8581970" cy="5047762"/>
          </a:xfrm>
          <a:prstGeom prst="rect">
            <a:avLst/>
          </a:prstGeom>
          <a:noFill/>
          <a:ln>
            <a:noFill/>
          </a:ln>
        </p:spPr>
        <p:txBody>
          <a:bodyPr spcFirstLastPara="1" wrap="square" lIns="91425" tIns="45700" rIns="91425" bIns="45700" anchor="ctr" anchorCtr="0">
            <a:noAutofit/>
          </a:bodyPr>
          <a:lstStyle/>
          <a:p>
            <a:pPr lvl="0" indent="-457200" algn="l" rtl="0">
              <a:lnSpc>
                <a:spcPct val="80000"/>
              </a:lnSpc>
              <a:spcBef>
                <a:spcPts val="0"/>
              </a:spcBef>
              <a:spcAft>
                <a:spcPts val="0"/>
              </a:spcAft>
              <a:buClr>
                <a:srgbClr val="000000"/>
              </a:buClr>
              <a:buSzPts val="2720"/>
              <a:buFont typeface="Arial" panose="020B0604020202020204" pitchFamily="34" charset="0"/>
              <a:buChar char="•"/>
            </a:pPr>
            <a:r>
              <a:rPr lang="en-US" sz="2720" b="1" dirty="0">
                <a:solidFill>
                  <a:srgbClr val="000000"/>
                </a:solidFill>
              </a:rPr>
              <a:t>Roles</a:t>
            </a:r>
            <a:r>
              <a:rPr lang="en-US" sz="2720" dirty="0">
                <a:solidFill>
                  <a:srgbClr val="000000"/>
                </a:solidFill>
              </a:rPr>
              <a:t> and </a:t>
            </a:r>
            <a:r>
              <a:rPr lang="en-US" sz="2720" b="1" dirty="0">
                <a:solidFill>
                  <a:srgbClr val="000000"/>
                </a:solidFill>
              </a:rPr>
              <a:t>functions</a:t>
            </a:r>
            <a:r>
              <a:rPr lang="en-US" sz="2720" dirty="0">
                <a:solidFill>
                  <a:srgbClr val="000000"/>
                </a:solidFill>
              </a:rPr>
              <a:t> clearly defined across the tiers of implementation. </a:t>
            </a:r>
            <a:endParaRPr dirty="0"/>
          </a:p>
          <a:p>
            <a:pPr lvl="0" indent="-457200" algn="l" rtl="0">
              <a:lnSpc>
                <a:spcPct val="80000"/>
              </a:lnSpc>
              <a:spcBef>
                <a:spcPts val="2344"/>
              </a:spcBef>
              <a:spcAft>
                <a:spcPts val="0"/>
              </a:spcAft>
              <a:buClr>
                <a:srgbClr val="000000"/>
              </a:buClr>
              <a:buSzPts val="2720"/>
              <a:buFont typeface="Arial" panose="020B0604020202020204" pitchFamily="34" charset="0"/>
              <a:buChar char="•"/>
            </a:pPr>
            <a:r>
              <a:rPr lang="en-US" sz="2720" b="1" dirty="0">
                <a:solidFill>
                  <a:srgbClr val="000000"/>
                </a:solidFill>
              </a:rPr>
              <a:t>Blended funding </a:t>
            </a:r>
            <a:r>
              <a:rPr lang="en-US" sz="2720" dirty="0">
                <a:solidFill>
                  <a:srgbClr val="000000"/>
                </a:solidFill>
              </a:rPr>
              <a:t>to enable providers to serve on </a:t>
            </a:r>
            <a:r>
              <a:rPr lang="en-US" sz="2720" b="1" dirty="0">
                <a:solidFill>
                  <a:srgbClr val="000000"/>
                </a:solidFill>
              </a:rPr>
              <a:t>teams across tiers</a:t>
            </a:r>
            <a:r>
              <a:rPr lang="en-US" sz="2720" dirty="0">
                <a:solidFill>
                  <a:srgbClr val="000000"/>
                </a:solidFill>
              </a:rPr>
              <a:t>. </a:t>
            </a:r>
            <a:endParaRPr dirty="0"/>
          </a:p>
          <a:p>
            <a:pPr lvl="0" indent="-457200" algn="l" rtl="0">
              <a:lnSpc>
                <a:spcPct val="80000"/>
              </a:lnSpc>
              <a:spcBef>
                <a:spcPts val="2344"/>
              </a:spcBef>
              <a:spcAft>
                <a:spcPts val="0"/>
              </a:spcAft>
              <a:buClr>
                <a:srgbClr val="000000"/>
              </a:buClr>
              <a:buSzPts val="2720"/>
              <a:buFont typeface="Arial" panose="020B0604020202020204" pitchFamily="34" charset="0"/>
              <a:buChar char="•"/>
            </a:pPr>
            <a:r>
              <a:rPr lang="en-US" sz="2720" b="1" dirty="0">
                <a:solidFill>
                  <a:srgbClr val="000000"/>
                </a:solidFill>
              </a:rPr>
              <a:t>Professional development, training, and coaching required to ensure staff are skilled to deliver interventions and clinicians can support teachers in their classrooms. </a:t>
            </a:r>
            <a:endParaRPr b="1" dirty="0"/>
          </a:p>
          <a:p>
            <a:pPr lvl="0" indent="-457200" algn="l" rtl="0">
              <a:lnSpc>
                <a:spcPct val="80000"/>
              </a:lnSpc>
              <a:spcBef>
                <a:spcPts val="2344"/>
              </a:spcBef>
              <a:spcAft>
                <a:spcPts val="0"/>
              </a:spcAft>
              <a:buClr>
                <a:srgbClr val="000000"/>
              </a:buClr>
              <a:buSzPts val="2720"/>
              <a:buFont typeface="Arial" panose="020B0604020202020204" pitchFamily="34" charset="0"/>
              <a:buChar char="•"/>
            </a:pPr>
            <a:r>
              <a:rPr lang="en-US" sz="2720" b="1" dirty="0">
                <a:solidFill>
                  <a:srgbClr val="000000"/>
                </a:solidFill>
              </a:rPr>
              <a:t>Community providers </a:t>
            </a:r>
            <a:r>
              <a:rPr lang="en-US" sz="2720" dirty="0">
                <a:solidFill>
                  <a:srgbClr val="000000"/>
                </a:solidFill>
              </a:rPr>
              <a:t>invited to participate in district trainings and team meetings to learn how the education system operates. </a:t>
            </a:r>
            <a:endParaRPr dirty="0"/>
          </a:p>
        </p:txBody>
      </p:sp>
    </p:spTree>
    <p:extLst>
      <p:ext uri="{BB962C8B-B14F-4D97-AF65-F5344CB8AC3E}">
        <p14:creationId xmlns:p14="http://schemas.microsoft.com/office/powerpoint/2010/main" val="2793637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our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414" y="-15253"/>
            <a:ext cx="5416040" cy="6858000"/>
          </a:xfrm>
          <a:prstGeom prst="rect">
            <a:avLst/>
          </a:prstGeom>
        </p:spPr>
      </p:pic>
    </p:spTree>
    <p:extLst>
      <p:ext uri="{BB962C8B-B14F-4D97-AF65-F5344CB8AC3E}">
        <p14:creationId xmlns:p14="http://schemas.microsoft.com/office/powerpoint/2010/main" val="37073178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2"/>
          <p:cNvSpPr/>
          <p:nvPr/>
        </p:nvSpPr>
        <p:spPr>
          <a:xfrm>
            <a:off x="0" y="5590309"/>
            <a:ext cx="9144000" cy="12676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18" name="Google Shape;618;p72"/>
          <p:cNvSpPr/>
          <p:nvPr/>
        </p:nvSpPr>
        <p:spPr>
          <a:xfrm>
            <a:off x="305431" y="5559110"/>
            <a:ext cx="2707399" cy="12676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dirty="0">
                <a:solidFill>
                  <a:srgbClr val="CC4927"/>
                </a:solidFill>
                <a:latin typeface="Arial"/>
                <a:ea typeface="Arial"/>
                <a:cs typeface="Arial"/>
                <a:sym typeface="Arial"/>
              </a:rPr>
              <a:t>CLASSROOM</a:t>
            </a:r>
            <a:r>
              <a:rPr lang="en-US" sz="1400" b="0" i="0" u="none" strike="noStrike" cap="none" dirty="0">
                <a:solidFill>
                  <a:srgbClr val="000000"/>
                </a:solidFill>
                <a:latin typeface="Arial"/>
                <a:ea typeface="Arial"/>
                <a:cs typeface="Arial"/>
                <a:sym typeface="Arial"/>
              </a:rPr>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Teaching expectations/routines alongside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calming strategies</a:t>
            </a:r>
            <a:endParaRPr sz="1400" b="0" i="0" u="none" strike="noStrike" cap="none" dirty="0">
              <a:solidFill>
                <a:srgbClr val="000000"/>
              </a:solidFill>
              <a:latin typeface="Arial"/>
              <a:ea typeface="Arial"/>
              <a:cs typeface="Arial"/>
              <a:sym typeface="Arial"/>
            </a:endParaRPr>
          </a:p>
        </p:txBody>
      </p:sp>
      <p:sp>
        <p:nvSpPr>
          <p:cNvPr id="619" name="Google Shape;619;p72"/>
          <p:cNvSpPr/>
          <p:nvPr/>
        </p:nvSpPr>
        <p:spPr>
          <a:xfrm>
            <a:off x="1892454" y="4758053"/>
            <a:ext cx="4572000"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dirty="0">
                <a:solidFill>
                  <a:srgbClr val="CC4927"/>
                </a:solidFill>
                <a:latin typeface="Arial"/>
                <a:ea typeface="Arial"/>
                <a:cs typeface="Arial"/>
                <a:sym typeface="Arial"/>
              </a:rPr>
              <a:t>SCHOOL</a:t>
            </a:r>
            <a:r>
              <a:rPr lang="en-US" sz="1400" b="0" i="0" u="none" strike="noStrike" cap="none" dirty="0">
                <a:solidFill>
                  <a:srgbClr val="000000"/>
                </a:solidFill>
                <a:latin typeface="Arial"/>
                <a:ea typeface="Arial"/>
                <a:cs typeface="Arial"/>
                <a:sym typeface="Arial"/>
              </a:rPr>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Social/emotional/behavior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competencies are embedded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in academic content</a:t>
            </a:r>
            <a:endParaRPr sz="1400" b="0" i="0" u="none" strike="noStrike" cap="none" dirty="0">
              <a:solidFill>
                <a:srgbClr val="000000"/>
              </a:solidFill>
              <a:latin typeface="Arial"/>
              <a:ea typeface="Arial"/>
              <a:cs typeface="Arial"/>
              <a:sym typeface="Arial"/>
            </a:endParaRPr>
          </a:p>
        </p:txBody>
      </p:sp>
      <p:grpSp>
        <p:nvGrpSpPr>
          <p:cNvPr id="620" name="Google Shape;620;p72"/>
          <p:cNvGrpSpPr/>
          <p:nvPr/>
        </p:nvGrpSpPr>
        <p:grpSpPr>
          <a:xfrm>
            <a:off x="318345" y="322226"/>
            <a:ext cx="10924686" cy="5201350"/>
            <a:chOff x="187115" y="567759"/>
            <a:chExt cx="10924686" cy="5201350"/>
          </a:xfrm>
        </p:grpSpPr>
        <p:sp>
          <p:nvSpPr>
            <p:cNvPr id="621" name="Google Shape;621;p72"/>
            <p:cNvSpPr/>
            <p:nvPr/>
          </p:nvSpPr>
          <p:spPr>
            <a:xfrm>
              <a:off x="3337422" y="3959812"/>
              <a:ext cx="3202379" cy="13849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dirty="0">
                  <a:solidFill>
                    <a:srgbClr val="CC4927"/>
                  </a:solidFill>
                  <a:latin typeface="Arial"/>
                  <a:ea typeface="Arial"/>
                  <a:cs typeface="Arial"/>
                  <a:sym typeface="Arial"/>
                </a:rPr>
                <a:t>DISTRICT (SU) LEADERSHIP TEAM</a:t>
              </a:r>
              <a:r>
                <a:rPr lang="en-US" sz="1400" b="0" i="0" u="none" strike="noStrike" cap="none" dirty="0">
                  <a:solidFill>
                    <a:srgbClr val="000000"/>
                  </a:solidFill>
                  <a:latin typeface="Arial"/>
                  <a:ea typeface="Arial"/>
                  <a:cs typeface="Arial"/>
                  <a:sym typeface="Arial"/>
                </a:rPr>
                <a:t/>
              </a:r>
              <a:br>
                <a:rPr lang="en-US" sz="1400" b="0" i="0" u="none" strike="noStrike" cap="none" dirty="0">
                  <a:solidFill>
                    <a:srgbClr val="000000"/>
                  </a:solidFill>
                  <a:latin typeface="Arial"/>
                  <a:ea typeface="Arial"/>
                  <a:cs typeface="Arial"/>
                  <a:sym typeface="Arial"/>
                </a:rPr>
              </a:br>
              <a:r>
                <a:rPr lang="en-US" sz="1400" b="1" i="0" u="none" strike="noStrike" cap="none" dirty="0">
                  <a:solidFill>
                    <a:srgbClr val="000000"/>
                  </a:solidFill>
                  <a:latin typeface="Arial"/>
                  <a:ea typeface="Arial"/>
                  <a:cs typeface="Arial"/>
                  <a:sym typeface="Arial"/>
                </a:rPr>
                <a:t>Single Set of Teams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School Improvement, Equity; Special Ed, Gen Ed, Community; School; Student, Family</a:t>
              </a:r>
              <a:endParaRPr sz="1400" b="0" i="0" u="none" strike="noStrike" cap="none" dirty="0">
                <a:solidFill>
                  <a:srgbClr val="000000"/>
                </a:solidFill>
                <a:latin typeface="Arial"/>
                <a:ea typeface="Arial"/>
                <a:cs typeface="Arial"/>
                <a:sym typeface="Arial"/>
              </a:endParaRPr>
            </a:p>
          </p:txBody>
        </p:sp>
        <p:sp>
          <p:nvSpPr>
            <p:cNvPr id="622" name="Google Shape;622;p72"/>
            <p:cNvSpPr/>
            <p:nvPr/>
          </p:nvSpPr>
          <p:spPr>
            <a:xfrm>
              <a:off x="6539801" y="2147809"/>
              <a:ext cx="4572000" cy="1169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dirty="0">
                  <a:solidFill>
                    <a:srgbClr val="CC4927"/>
                  </a:solidFill>
                  <a:latin typeface="Arial"/>
                  <a:ea typeface="Arial"/>
                  <a:cs typeface="Arial"/>
                  <a:sym typeface="Arial"/>
                </a:rPr>
                <a:t>STATE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Co-sponsored PD events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Co-branded resources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Policy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Funding</a:t>
              </a:r>
              <a:endParaRPr sz="1400" b="0" i="0" u="none" strike="noStrike" cap="none" dirty="0">
                <a:solidFill>
                  <a:srgbClr val="000000"/>
                </a:solidFill>
                <a:latin typeface="Arial"/>
                <a:ea typeface="Arial"/>
                <a:cs typeface="Arial"/>
                <a:sym typeface="Arial"/>
              </a:endParaRPr>
            </a:p>
          </p:txBody>
        </p:sp>
        <p:sp>
          <p:nvSpPr>
            <p:cNvPr id="623" name="Google Shape;623;p72"/>
            <p:cNvSpPr/>
            <p:nvPr/>
          </p:nvSpPr>
          <p:spPr>
            <a:xfrm>
              <a:off x="4943834" y="3048108"/>
              <a:ext cx="457200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a:solidFill>
                    <a:srgbClr val="CC4927"/>
                  </a:solidFill>
                  <a:latin typeface="Arial"/>
                  <a:ea typeface="Arial"/>
                  <a:cs typeface="Arial"/>
                  <a:sym typeface="Arial"/>
                </a:rPr>
                <a:t>REGIONAL </a:t>
              </a:r>
              <a:br>
                <a:rPr lang="en-US" sz="1400" b="1" i="0" u="none" strike="noStrike" cap="none">
                  <a:solidFill>
                    <a:srgbClr val="CC4927"/>
                  </a:solidFill>
                  <a:latin typeface="Arial"/>
                  <a:ea typeface="Arial"/>
                  <a:cs typeface="Arial"/>
                  <a:sym typeface="Arial"/>
                </a:rPr>
              </a:br>
              <a:r>
                <a:rPr lang="en-US" sz="1400" b="1" i="0" u="none" strike="noStrike" cap="none">
                  <a:solidFill>
                    <a:srgbClr val="CC4927"/>
                  </a:solidFill>
                  <a:latin typeface="Arial"/>
                  <a:ea typeface="Arial"/>
                  <a:cs typeface="Arial"/>
                  <a:sym typeface="Arial"/>
                </a:rPr>
                <a:t>OR COUNTY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Palatino Linotype"/>
                <a:buNone/>
              </a:pPr>
              <a:endParaRPr sz="1400" b="0" i="0" u="none" strike="noStrike" cap="none">
                <a:solidFill>
                  <a:srgbClr val="000000"/>
                </a:solidFill>
                <a:latin typeface="Arial"/>
                <a:ea typeface="Arial"/>
                <a:cs typeface="Arial"/>
                <a:sym typeface="Arial"/>
              </a:endParaRPr>
            </a:p>
          </p:txBody>
        </p:sp>
        <p:sp>
          <p:nvSpPr>
            <p:cNvPr id="624" name="Google Shape;624;p72"/>
            <p:cNvSpPr/>
            <p:nvPr/>
          </p:nvSpPr>
          <p:spPr>
            <a:xfrm>
              <a:off x="187115" y="4174517"/>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25" name="Google Shape;625;p72"/>
            <p:cNvSpPr/>
            <p:nvPr/>
          </p:nvSpPr>
          <p:spPr>
            <a:xfrm>
              <a:off x="1791548" y="3271269"/>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26" name="Google Shape;626;p72"/>
            <p:cNvSpPr/>
            <p:nvPr/>
          </p:nvSpPr>
          <p:spPr>
            <a:xfrm>
              <a:off x="3395981" y="2371561"/>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27" name="Google Shape;627;p72"/>
            <p:cNvSpPr/>
            <p:nvPr/>
          </p:nvSpPr>
          <p:spPr>
            <a:xfrm>
              <a:off x="4996181" y="1465407"/>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28" name="Google Shape;628;p72"/>
            <p:cNvSpPr/>
            <p:nvPr/>
          </p:nvSpPr>
          <p:spPr>
            <a:xfrm>
              <a:off x="6596381" y="567759"/>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grpSp>
      <p:sp>
        <p:nvSpPr>
          <p:cNvPr id="629" name="Google Shape;629;p72"/>
          <p:cNvSpPr txBox="1"/>
          <p:nvPr/>
        </p:nvSpPr>
        <p:spPr>
          <a:xfrm>
            <a:off x="273204" y="249585"/>
            <a:ext cx="5846164" cy="144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1" u="none" strike="noStrike" cap="none" dirty="0">
                <a:latin typeface="Calibri"/>
                <a:ea typeface="Calibri"/>
                <a:cs typeface="Calibri"/>
                <a:sym typeface="Calibri"/>
              </a:rPr>
              <a:t>THE BIG PICTURE OF Aligning Systems …</a:t>
            </a:r>
            <a:endParaRPr sz="1400" b="0" i="1" u="none" strike="noStrike" cap="none" dirty="0">
              <a:latin typeface="Arial"/>
              <a:ea typeface="Arial"/>
              <a:cs typeface="Arial"/>
              <a:sym typeface="Arial"/>
            </a:endParaRPr>
          </a:p>
          <a:p>
            <a:pPr marL="0" marR="0" lvl="0" indent="0" algn="l" rtl="0">
              <a:lnSpc>
                <a:spcPct val="100000"/>
              </a:lnSpc>
              <a:spcBef>
                <a:spcPts val="0"/>
              </a:spcBef>
              <a:spcAft>
                <a:spcPts val="0"/>
              </a:spcAft>
              <a:buClr>
                <a:schemeClr val="dk2"/>
              </a:buClr>
              <a:buSzPts val="4400"/>
              <a:buFont typeface="Arial"/>
              <a:buNone/>
            </a:pPr>
            <a:r>
              <a:rPr lang="en-US" sz="4400" b="1"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630" name="Google Shape;630;p72"/>
          <p:cNvSpPr/>
          <p:nvPr/>
        </p:nvSpPr>
        <p:spPr>
          <a:xfrm>
            <a:off x="3527211" y="3714279"/>
            <a:ext cx="3283897" cy="1169551"/>
          </a:xfrm>
          <a:prstGeom prst="roundRect">
            <a:avLst>
              <a:gd name="adj" fmla="val 16667"/>
            </a:avLst>
          </a:prstGeom>
          <a:noFill/>
          <a:ln w="63500" cap="flat" cmpd="sng">
            <a:solidFill>
              <a:srgbClr val="FFFF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2" name="Slide Number Placeholder 1"/>
          <p:cNvSpPr>
            <a:spLocks noGrp="1"/>
          </p:cNvSpPr>
          <p:nvPr>
            <p:ph type="sldNum" sz="quarter" idx="10"/>
          </p:nvPr>
        </p:nvSpPr>
        <p:spPr/>
        <p:txBody>
          <a:bodyPr/>
          <a:lstStyle/>
          <a:p>
            <a:fld id="{48F63A3B-78C7-47BE-AE5E-E10140E04643}" type="slidenum">
              <a:rPr lang="en-US" smtClean="0"/>
              <a:pPr/>
              <a:t>30</a:t>
            </a:fld>
            <a:endParaRPr lang="en-US" dirty="0"/>
          </a:p>
        </p:txBody>
      </p:sp>
    </p:spTree>
    <p:extLst>
      <p:ext uri="{BB962C8B-B14F-4D97-AF65-F5344CB8AC3E}">
        <p14:creationId xmlns:p14="http://schemas.microsoft.com/office/powerpoint/2010/main" val="32997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 calcmode="lin" valueType="num">
                                      <p:cBhvr additive="base">
                                        <p:cTn id="7" dur="500"/>
                                        <p:tgtEl>
                                          <p:spTgt spid="6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a:extLst>
              <a:ext uri="{FF2B5EF4-FFF2-40B4-BE49-F238E27FC236}">
                <a16:creationId xmlns="" xmlns:a16="http://schemas.microsoft.com/office/drawing/2014/main" id="{CEB41C5C-0F34-4DDA-9D7C-5E717F35F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52288" y="303592"/>
            <a:ext cx="4301693"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CC3EB6F9-9C6D-594C-B2BB-91BECB2EE87A}"/>
              </a:ext>
            </a:extLst>
          </p:cNvPr>
          <p:cNvSpPr txBox="1"/>
          <p:nvPr/>
        </p:nvSpPr>
        <p:spPr>
          <a:xfrm>
            <a:off x="445207" y="2121763"/>
            <a:ext cx="3926618" cy="3773010"/>
          </a:xfrm>
          <a:prstGeom prst="rect">
            <a:avLst/>
          </a:prstGeom>
        </p:spPr>
        <p:txBody>
          <a:bodyPr vert="horz" lIns="91440" tIns="45720" rIns="91440" bIns="45720" rtlCol="0">
            <a:normAutofit/>
          </a:bodyPr>
          <a:lstStyle/>
          <a:p>
            <a:pPr>
              <a:lnSpc>
                <a:spcPct val="90000"/>
              </a:lnSpc>
              <a:spcAft>
                <a:spcPts val="600"/>
              </a:spcAft>
            </a:pPr>
            <a:r>
              <a:rPr lang="en-US" sz="2800" dirty="0">
                <a:latin typeface="Verdana" panose="020B0604030504040204" pitchFamily="34" charset="0"/>
                <a:ea typeface="Verdana" panose="020B0604030504040204" pitchFamily="34" charset="0"/>
                <a:cs typeface="Verdana" panose="020B0604030504040204" pitchFamily="34" charset="0"/>
              </a:rPr>
              <a:t>Virginia Tiered Systems of Support (VTSS): Intentional Alignment with classroom practices (SEB, Academic, Trauma)</a:t>
            </a:r>
          </a:p>
          <a:p>
            <a:pPr>
              <a:lnSpc>
                <a:spcPct val="90000"/>
              </a:lnSpc>
              <a:spcAft>
                <a:spcPts val="600"/>
              </a:spcAft>
            </a:pPr>
            <a:r>
              <a:rPr lang="en-US" sz="2800" dirty="0">
                <a:latin typeface="Verdana" panose="020B0604030504040204" pitchFamily="34" charset="0"/>
                <a:ea typeface="Verdana" panose="020B0604030504040204" pitchFamily="34" charset="0"/>
                <a:cs typeface="Verdana" panose="020B0604030504040204" pitchFamily="34" charset="0"/>
                <a:hlinkClick r:id="rId2"/>
              </a:rPr>
              <a:t>https://vtss-ric.vcu.edu/</a:t>
            </a:r>
            <a:endParaRPr lang="en-US" sz="2800" dirty="0">
              <a:latin typeface="Verdana" panose="020B0604030504040204" pitchFamily="34" charset="0"/>
              <a:ea typeface="Verdana" panose="020B0604030504040204" pitchFamily="34" charset="0"/>
              <a:cs typeface="Verdana" panose="020B0604030504040204" pitchFamily="34" charset="0"/>
            </a:endParaRPr>
          </a:p>
          <a:p>
            <a:pPr indent="-228600">
              <a:lnSpc>
                <a:spcPct val="90000"/>
              </a:lnSpc>
              <a:spcAft>
                <a:spcPts val="600"/>
              </a:spcAft>
              <a:buFont typeface="Arial" panose="020B0604020202020204" pitchFamily="34" charset="0"/>
              <a:buChar char="•"/>
            </a:pPr>
            <a:endParaRPr lang="en-US" sz="2000" dirty="0"/>
          </a:p>
        </p:txBody>
      </p:sp>
      <p:graphicFrame>
        <p:nvGraphicFramePr>
          <p:cNvPr id="4" name="Table 4">
            <a:extLst>
              <a:ext uri="{FF2B5EF4-FFF2-40B4-BE49-F238E27FC236}">
                <a16:creationId xmlns="" xmlns:a16="http://schemas.microsoft.com/office/drawing/2014/main" id="{A5E8DE09-FC6A-C64B-AA55-9EF78ED734FB}"/>
              </a:ext>
            </a:extLst>
          </p:cNvPr>
          <p:cNvGraphicFramePr>
            <a:graphicFrameLocks noGrp="1"/>
          </p:cNvGraphicFramePr>
          <p:nvPr>
            <p:ph idx="1"/>
            <p:extLst>
              <p:ext uri="{D42A27DB-BD31-4B8C-83A1-F6EECF244321}">
                <p14:modId xmlns:p14="http://schemas.microsoft.com/office/powerpoint/2010/main" val="3234510935"/>
              </p:ext>
            </p:extLst>
          </p:nvPr>
        </p:nvGraphicFramePr>
        <p:xfrm>
          <a:off x="4880418" y="128337"/>
          <a:ext cx="4011294" cy="7089792"/>
        </p:xfrm>
        <a:graphic>
          <a:graphicData uri="http://schemas.openxmlformats.org/drawingml/2006/table">
            <a:tbl>
              <a:tblPr firstRow="1" bandRow="1">
                <a:tableStyleId>{5C22544A-7EE6-4342-B048-85BDC9FD1C3A}</a:tableStyleId>
              </a:tblPr>
              <a:tblGrid>
                <a:gridCol w="4011294">
                  <a:extLst>
                    <a:ext uri="{9D8B030D-6E8A-4147-A177-3AD203B41FA5}">
                      <a16:colId xmlns="" xmlns:a16="http://schemas.microsoft.com/office/drawing/2014/main" val="1813142838"/>
                    </a:ext>
                  </a:extLst>
                </a:gridCol>
              </a:tblGrid>
              <a:tr h="476242">
                <a:tc>
                  <a:txBody>
                    <a:bodyPr/>
                    <a:lstStyle/>
                    <a:p>
                      <a:pPr marL="0" marR="0" algn="l">
                        <a:lnSpc>
                          <a:spcPct val="115000"/>
                        </a:lnSpc>
                        <a:spcBef>
                          <a:spcPts val="0"/>
                        </a:spcBef>
                        <a:spcAft>
                          <a:spcPts val="0"/>
                        </a:spcAft>
                      </a:pPr>
                      <a:r>
                        <a:rPr lang="en-US" sz="1700" b="1">
                          <a:solidFill>
                            <a:srgbClr val="000000"/>
                          </a:solidFill>
                          <a:effectLst/>
                          <a:latin typeface="Verdana" panose="020B0604030504040204" pitchFamily="34" charset="0"/>
                          <a:ea typeface="Verdana" panose="020B0604030504040204" pitchFamily="34" charset="0"/>
                          <a:cs typeface="Verdana" panose="020B0604030504040204" pitchFamily="34" charset="0"/>
                        </a:rPr>
                        <a:t>VTSS 10 Practices Are Trauma Informed</a:t>
                      </a:r>
                      <a:endParaRPr lang="en-US" sz="17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2331269192"/>
                  </a:ext>
                </a:extLst>
              </a:tr>
              <a:tr h="476242">
                <a:tc>
                  <a:txBody>
                    <a:bodyPr/>
                    <a:lstStyle/>
                    <a:p>
                      <a:pPr marL="0" marR="0" algn="l">
                        <a:lnSpc>
                          <a:spcPct val="115000"/>
                        </a:lnSpc>
                        <a:spcBef>
                          <a:spcPts val="0"/>
                        </a:spcBef>
                        <a:spcAft>
                          <a:spcPts val="0"/>
                        </a:spcAft>
                      </a:pPr>
                      <a:r>
                        <a:rPr lang="en-US" sz="1700" b="1">
                          <a:solidFill>
                            <a:srgbClr val="000000"/>
                          </a:solidFill>
                          <a:effectLst/>
                          <a:latin typeface="Verdana" panose="020B0604030504040204" pitchFamily="34" charset="0"/>
                          <a:ea typeface="Verdana" panose="020B0604030504040204" pitchFamily="34" charset="0"/>
                          <a:cs typeface="Verdana" panose="020B0604030504040204" pitchFamily="34" charset="0"/>
                        </a:rPr>
                        <a:t>1. Arrange the Physical Environment</a:t>
                      </a:r>
                      <a:endParaRPr lang="en-US" sz="17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836228474"/>
                  </a:ext>
                </a:extLst>
              </a:tr>
              <a:tr h="476242">
                <a:tc>
                  <a:txBody>
                    <a:bodyPr/>
                    <a:lstStyle/>
                    <a:p>
                      <a:pPr marL="0" marR="0" algn="l">
                        <a:lnSpc>
                          <a:spcPct val="115000"/>
                        </a:lnSpc>
                        <a:spcBef>
                          <a:spcPts val="0"/>
                        </a:spcBef>
                        <a:spcAft>
                          <a:spcPts val="0"/>
                        </a:spcAft>
                      </a:pPr>
                      <a:r>
                        <a:rPr lang="en-US" sz="1700" b="1">
                          <a:solidFill>
                            <a:srgbClr val="000000"/>
                          </a:solidFill>
                          <a:effectLst/>
                          <a:latin typeface="Verdana" panose="020B0604030504040204" pitchFamily="34" charset="0"/>
                          <a:ea typeface="Verdana" panose="020B0604030504040204" pitchFamily="34" charset="0"/>
                          <a:cs typeface="Verdana" panose="020B0604030504040204" pitchFamily="34" charset="0"/>
                        </a:rPr>
                        <a:t>2. Active Supervision</a:t>
                      </a:r>
                      <a:endParaRPr lang="en-US" sz="17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3306749517"/>
                  </a:ext>
                </a:extLst>
              </a:tr>
              <a:tr h="476242">
                <a:tc>
                  <a:txBody>
                    <a:bodyPr/>
                    <a:lstStyle/>
                    <a:p>
                      <a:pPr marL="0" marR="0" algn="l">
                        <a:lnSpc>
                          <a:spcPct val="115000"/>
                        </a:lnSpc>
                        <a:spcBef>
                          <a:spcPts val="0"/>
                        </a:spcBef>
                        <a:spcAft>
                          <a:spcPts val="0"/>
                        </a:spcAft>
                      </a:pPr>
                      <a:r>
                        <a:rPr lang="en-US" sz="1700" b="1">
                          <a:solidFill>
                            <a:srgbClr val="000000"/>
                          </a:solidFill>
                          <a:effectLst/>
                          <a:latin typeface="Verdana" panose="020B0604030504040204" pitchFamily="34" charset="0"/>
                          <a:ea typeface="Verdana" panose="020B0604030504040204" pitchFamily="34" charset="0"/>
                          <a:cs typeface="Verdana" panose="020B0604030504040204" pitchFamily="34" charset="0"/>
                        </a:rPr>
                        <a:t>3. Defining Classroom Expectations</a:t>
                      </a:r>
                      <a:endParaRPr lang="en-US" sz="17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109453920"/>
                  </a:ext>
                </a:extLst>
              </a:tr>
              <a:tr h="476242">
                <a:tc>
                  <a:txBody>
                    <a:bodyPr/>
                    <a:lstStyle/>
                    <a:p>
                      <a:pPr marL="0" marR="0" algn="l">
                        <a:lnSpc>
                          <a:spcPct val="115000"/>
                        </a:lnSpc>
                        <a:spcBef>
                          <a:spcPts val="0"/>
                        </a:spcBef>
                        <a:spcAft>
                          <a:spcPts val="0"/>
                        </a:spcAft>
                      </a:pPr>
                      <a:r>
                        <a:rPr lang="en-US" sz="1700" b="1">
                          <a:solidFill>
                            <a:srgbClr val="000000"/>
                          </a:solidFill>
                          <a:effectLst/>
                          <a:latin typeface="Verdana" panose="020B0604030504040204" pitchFamily="34" charset="0"/>
                          <a:ea typeface="Verdana" panose="020B0604030504040204" pitchFamily="34" charset="0"/>
                          <a:cs typeface="Verdana" panose="020B0604030504040204" pitchFamily="34" charset="0"/>
                        </a:rPr>
                        <a:t>4.Routines and Procedures</a:t>
                      </a:r>
                      <a:endParaRPr lang="en-US" sz="17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1754636114"/>
                  </a:ext>
                </a:extLst>
              </a:tr>
              <a:tr h="476242">
                <a:tc>
                  <a:txBody>
                    <a:bodyPr/>
                    <a:lstStyle/>
                    <a:p>
                      <a:pPr marL="0" marR="0" algn="l">
                        <a:lnSpc>
                          <a:spcPct val="115000"/>
                        </a:lnSpc>
                        <a:spcBef>
                          <a:spcPts val="0"/>
                        </a:spcBef>
                        <a:spcAft>
                          <a:spcPts val="0"/>
                        </a:spcAft>
                      </a:pPr>
                      <a:r>
                        <a:rPr lang="en-US" sz="1700" b="1">
                          <a:solidFill>
                            <a:srgbClr val="000000"/>
                          </a:solidFill>
                          <a:effectLst/>
                          <a:latin typeface="Verdana" panose="020B0604030504040204" pitchFamily="34" charset="0"/>
                          <a:ea typeface="Verdana" panose="020B0604030504040204" pitchFamily="34" charset="0"/>
                          <a:cs typeface="Verdana" panose="020B0604030504040204" pitchFamily="34" charset="0"/>
                        </a:rPr>
                        <a:t>5.Opportunities to Respond</a:t>
                      </a:r>
                      <a:endParaRPr lang="en-US" sz="17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2728402117"/>
                  </a:ext>
                </a:extLst>
              </a:tr>
              <a:tr h="476242">
                <a:tc>
                  <a:txBody>
                    <a:bodyPr/>
                    <a:lstStyle/>
                    <a:p>
                      <a:pPr marL="0" marR="0" algn="l">
                        <a:lnSpc>
                          <a:spcPct val="115000"/>
                        </a:lnSpc>
                        <a:spcBef>
                          <a:spcPts val="0"/>
                        </a:spcBef>
                        <a:spcAft>
                          <a:spcPts val="0"/>
                        </a:spcAft>
                      </a:pPr>
                      <a:r>
                        <a:rPr lang="en-US" sz="1700" b="1">
                          <a:solidFill>
                            <a:srgbClr val="000000"/>
                          </a:solidFill>
                          <a:effectLst/>
                          <a:latin typeface="Verdana" panose="020B0604030504040204" pitchFamily="34" charset="0"/>
                          <a:ea typeface="Verdana" panose="020B0604030504040204" pitchFamily="34" charset="0"/>
                          <a:cs typeface="Verdana" panose="020B0604030504040204" pitchFamily="34" charset="0"/>
                        </a:rPr>
                        <a:t>6. Ensuring Academic Success</a:t>
                      </a:r>
                      <a:endParaRPr lang="en-US" sz="17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4073690086"/>
                  </a:ext>
                </a:extLst>
              </a:tr>
              <a:tr h="476242">
                <a:tc>
                  <a:txBody>
                    <a:bodyPr/>
                    <a:lstStyle/>
                    <a:p>
                      <a:pPr marL="0" marR="0" algn="l">
                        <a:lnSpc>
                          <a:spcPct val="115000"/>
                        </a:lnSpc>
                        <a:spcBef>
                          <a:spcPts val="0"/>
                        </a:spcBef>
                        <a:spcAft>
                          <a:spcPts val="0"/>
                        </a:spcAft>
                      </a:pPr>
                      <a:r>
                        <a:rPr lang="en-US" sz="1700" b="1">
                          <a:solidFill>
                            <a:srgbClr val="000000"/>
                          </a:solidFill>
                          <a:effectLst/>
                          <a:latin typeface="Verdana" panose="020B0604030504040204" pitchFamily="34" charset="0"/>
                          <a:ea typeface="Verdana" panose="020B0604030504040204" pitchFamily="34" charset="0"/>
                          <a:cs typeface="Verdana" panose="020B0604030504040204" pitchFamily="34" charset="0"/>
                        </a:rPr>
                        <a:t>7. Scaffolding</a:t>
                      </a:r>
                      <a:endParaRPr lang="en-US" sz="17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2995749781"/>
                  </a:ext>
                </a:extLst>
              </a:tr>
              <a:tr h="824664">
                <a:tc>
                  <a:txBody>
                    <a:bodyPr/>
                    <a:lstStyle/>
                    <a:p>
                      <a:pPr marL="0" marR="0" algn="l">
                        <a:lnSpc>
                          <a:spcPct val="115000"/>
                        </a:lnSpc>
                        <a:spcBef>
                          <a:spcPts val="0"/>
                        </a:spcBef>
                        <a:spcAft>
                          <a:spcPts val="0"/>
                        </a:spcAft>
                      </a:pPr>
                      <a:r>
                        <a:rPr lang="en-US" sz="17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8. Acknowledgement and Behavior Specific Praise</a:t>
                      </a:r>
                      <a:endParaRPr lang="en-US" sz="17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2794118136"/>
                  </a:ext>
                </a:extLst>
              </a:tr>
              <a:tr h="476242">
                <a:tc>
                  <a:txBody>
                    <a:bodyPr/>
                    <a:lstStyle/>
                    <a:p>
                      <a:pPr marL="0" marR="0" algn="l">
                        <a:lnSpc>
                          <a:spcPct val="115000"/>
                        </a:lnSpc>
                        <a:spcBef>
                          <a:spcPts val="0"/>
                        </a:spcBef>
                        <a:spcAft>
                          <a:spcPts val="0"/>
                        </a:spcAft>
                      </a:pPr>
                      <a:r>
                        <a:rPr lang="en-US" sz="1700" b="1">
                          <a:solidFill>
                            <a:srgbClr val="000000"/>
                          </a:solidFill>
                          <a:effectLst/>
                          <a:latin typeface="Verdana" panose="020B0604030504040204" pitchFamily="34" charset="0"/>
                          <a:ea typeface="Verdana" panose="020B0604030504040204" pitchFamily="34" charset="0"/>
                          <a:cs typeface="Verdana" panose="020B0604030504040204" pitchFamily="34" charset="0"/>
                        </a:rPr>
                        <a:t>9. Error Correction</a:t>
                      </a:r>
                      <a:endParaRPr lang="en-US" sz="17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2468675010"/>
                  </a:ext>
                </a:extLst>
              </a:tr>
              <a:tr h="1173088">
                <a:tc>
                  <a:txBody>
                    <a:bodyPr/>
                    <a:lstStyle/>
                    <a:p>
                      <a:pPr marL="0" marR="0" algn="l">
                        <a:lnSpc>
                          <a:spcPct val="115000"/>
                        </a:lnSpc>
                        <a:spcBef>
                          <a:spcPts val="0"/>
                        </a:spcBef>
                        <a:spcAft>
                          <a:spcPts val="0"/>
                        </a:spcAft>
                      </a:pPr>
                      <a:r>
                        <a:rPr lang="en-US" sz="17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 Feedback:  Building Community, Collaboration, Citizenship Through Effective Feedback</a:t>
                      </a:r>
                      <a:endParaRPr lang="en-US" sz="17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40149" marR="40149" marT="53532" marB="53532"/>
                </a:tc>
                <a:extLst>
                  <a:ext uri="{0D108BD9-81ED-4DB2-BD59-A6C34878D82A}">
                    <a16:rowId xmlns="" xmlns:a16="http://schemas.microsoft.com/office/drawing/2014/main" val="2071910187"/>
                  </a:ext>
                </a:extLst>
              </a:tr>
            </a:tbl>
          </a:graphicData>
        </a:graphic>
      </p:graphicFrame>
    </p:spTree>
    <p:extLst>
      <p:ext uri="{BB962C8B-B14F-4D97-AF65-F5344CB8AC3E}">
        <p14:creationId xmlns:p14="http://schemas.microsoft.com/office/powerpoint/2010/main" val="352559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81"/>
          <p:cNvPicPr preferRelativeResize="0"/>
          <p:nvPr/>
        </p:nvPicPr>
        <p:blipFill rotWithShape="1">
          <a:blip r:embed="rId3">
            <a:alphaModFix amt="40000"/>
          </a:blip>
          <a:srcRect/>
          <a:stretch/>
        </p:blipFill>
        <p:spPr>
          <a:xfrm>
            <a:off x="-939604" y="1447800"/>
            <a:ext cx="11061700" cy="6459538"/>
          </a:xfrm>
          <a:prstGeom prst="rect">
            <a:avLst/>
          </a:prstGeom>
          <a:noFill/>
          <a:ln>
            <a:noFill/>
          </a:ln>
        </p:spPr>
      </p:pic>
      <p:sp>
        <p:nvSpPr>
          <p:cNvPr id="773" name="Google Shape;773;p81"/>
          <p:cNvSpPr txBox="1">
            <a:spLocks noGrp="1"/>
          </p:cNvSpPr>
          <p:nvPr>
            <p:ph type="title"/>
          </p:nvPr>
        </p:nvSpPr>
        <p:spPr>
          <a:xfrm>
            <a:off x="457200" y="15877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400" dirty="0">
                <a:solidFill>
                  <a:srgbClr val="1F497D"/>
                </a:solidFill>
              </a:rPr>
              <a:t>Academic MTSS Director</a:t>
            </a:r>
            <a:endParaRPr sz="1400" dirty="0">
              <a:solidFill>
                <a:srgbClr val="1F497D"/>
              </a:solidFill>
            </a:endParaRPr>
          </a:p>
        </p:txBody>
      </p:sp>
      <p:sp>
        <p:nvSpPr>
          <p:cNvPr id="774" name="Google Shape;774;p81"/>
          <p:cNvSpPr txBox="1"/>
          <p:nvPr/>
        </p:nvSpPr>
        <p:spPr>
          <a:xfrm>
            <a:off x="1051509" y="2943157"/>
            <a:ext cx="6988175" cy="131507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Palatino Linotype"/>
              <a:buNone/>
            </a:pPr>
            <a:r>
              <a:rPr lang="en-US" sz="2000" b="1" i="0" u="none" strike="noStrike" cap="none">
                <a:solidFill>
                  <a:srgbClr val="000000"/>
                </a:solidFill>
                <a:latin typeface="Palatino Linotype"/>
                <a:ea typeface="Palatino Linotype"/>
                <a:cs typeface="Palatino Linotype"/>
                <a:sym typeface="Palatino Linotype"/>
              </a:rPr>
              <a:t>District Community Leadership Team</a:t>
            </a:r>
            <a:endParaRPr sz="1400" b="0" i="0" u="none" strike="noStrike" cap="none">
              <a:solidFill>
                <a:srgbClr val="000000"/>
              </a:solidFill>
              <a:latin typeface="Arial"/>
              <a:ea typeface="Arial"/>
              <a:cs typeface="Arial"/>
              <a:sym typeface="Arial"/>
            </a:endParaRPr>
          </a:p>
        </p:txBody>
      </p:sp>
      <p:sp>
        <p:nvSpPr>
          <p:cNvPr id="775" name="Google Shape;775;p81"/>
          <p:cNvSpPr txBox="1"/>
          <p:nvPr/>
        </p:nvSpPr>
        <p:spPr>
          <a:xfrm>
            <a:off x="3377869" y="3710589"/>
            <a:ext cx="2321947" cy="46058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a:solidFill>
                  <a:schemeClr val="dk2"/>
                </a:solidFill>
                <a:latin typeface="Arial"/>
                <a:ea typeface="Arial"/>
                <a:cs typeface="Arial"/>
                <a:sym typeface="Arial"/>
              </a:rPr>
              <a:t>Implementation Team</a:t>
            </a:r>
            <a:endParaRPr sz="1050" b="0" i="0" u="none" strike="noStrike" cap="none">
              <a:solidFill>
                <a:schemeClr val="dk2"/>
              </a:solidFill>
              <a:latin typeface="Arial"/>
              <a:ea typeface="Arial"/>
              <a:cs typeface="Arial"/>
              <a:sym typeface="Arial"/>
            </a:endParaRPr>
          </a:p>
        </p:txBody>
      </p:sp>
      <p:sp>
        <p:nvSpPr>
          <p:cNvPr id="776" name="Google Shape;776;p81"/>
          <p:cNvSpPr txBox="1"/>
          <p:nvPr/>
        </p:nvSpPr>
        <p:spPr>
          <a:xfrm>
            <a:off x="5811306" y="2333851"/>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dirty="0">
                <a:solidFill>
                  <a:schemeClr val="dk2"/>
                </a:solidFill>
                <a:latin typeface="Arial"/>
                <a:ea typeface="Arial"/>
                <a:cs typeface="Arial"/>
                <a:sym typeface="Arial"/>
              </a:rPr>
              <a:t>Local MH provider/Core Service Agency</a:t>
            </a:r>
            <a:endParaRPr sz="1050" b="0" i="0" u="none" strike="noStrike" cap="none" dirty="0">
              <a:solidFill>
                <a:schemeClr val="dk2"/>
              </a:solidFill>
              <a:latin typeface="Arial"/>
              <a:ea typeface="Arial"/>
              <a:cs typeface="Arial"/>
              <a:sym typeface="Arial"/>
            </a:endParaRPr>
          </a:p>
        </p:txBody>
      </p:sp>
      <p:sp>
        <p:nvSpPr>
          <p:cNvPr id="777" name="Google Shape;777;p81"/>
          <p:cNvSpPr txBox="1"/>
          <p:nvPr/>
        </p:nvSpPr>
        <p:spPr>
          <a:xfrm>
            <a:off x="5699816" y="5561160"/>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a:solidFill>
                  <a:schemeClr val="dk2"/>
                </a:solidFill>
                <a:latin typeface="Arial"/>
                <a:ea typeface="Arial"/>
                <a:cs typeface="Arial"/>
                <a:sym typeface="Arial"/>
              </a:rPr>
              <a:t>Student Supports Director</a:t>
            </a:r>
            <a:endParaRPr sz="1050" b="0" i="0" u="none" strike="noStrike" cap="none">
              <a:solidFill>
                <a:schemeClr val="dk2"/>
              </a:solidFill>
              <a:latin typeface="Arial"/>
              <a:ea typeface="Arial"/>
              <a:cs typeface="Arial"/>
              <a:sym typeface="Arial"/>
            </a:endParaRPr>
          </a:p>
        </p:txBody>
      </p:sp>
      <p:sp>
        <p:nvSpPr>
          <p:cNvPr id="778" name="Google Shape;778;p81"/>
          <p:cNvSpPr txBox="1"/>
          <p:nvPr/>
        </p:nvSpPr>
        <p:spPr>
          <a:xfrm>
            <a:off x="2807092" y="5958058"/>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dirty="0">
                <a:solidFill>
                  <a:schemeClr val="dk2"/>
                </a:solidFill>
                <a:latin typeface="Arial"/>
                <a:ea typeface="Arial"/>
                <a:cs typeface="Arial"/>
                <a:sym typeface="Arial"/>
              </a:rPr>
              <a:t>Administrative and Teacher</a:t>
            </a:r>
            <a:br>
              <a:rPr lang="en-US" sz="1600" b="0" i="0" u="none" strike="noStrike" cap="none" dirty="0">
                <a:solidFill>
                  <a:schemeClr val="dk2"/>
                </a:solidFill>
                <a:latin typeface="Arial"/>
                <a:ea typeface="Arial"/>
                <a:cs typeface="Arial"/>
                <a:sym typeface="Arial"/>
              </a:rPr>
            </a:br>
            <a:r>
              <a:rPr lang="en-US" sz="1600" b="0" i="0" u="none" strike="noStrike" cap="none" dirty="0">
                <a:solidFill>
                  <a:schemeClr val="dk2"/>
                </a:solidFill>
                <a:latin typeface="Arial"/>
                <a:ea typeface="Arial"/>
                <a:cs typeface="Arial"/>
                <a:sym typeface="Arial"/>
              </a:rPr>
              <a:t>Representative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dirty="0">
                <a:solidFill>
                  <a:schemeClr val="dk2"/>
                </a:solidFill>
                <a:latin typeface="Arial"/>
                <a:ea typeface="Arial"/>
                <a:cs typeface="Arial"/>
                <a:sym typeface="Arial"/>
              </a:rPr>
              <a:t>(Union)</a:t>
            </a:r>
            <a:br>
              <a:rPr lang="en-US" sz="1600" b="0" i="0" u="none" strike="noStrike" cap="none" dirty="0">
                <a:solidFill>
                  <a:schemeClr val="dk2"/>
                </a:solidFill>
                <a:latin typeface="Arial"/>
                <a:ea typeface="Arial"/>
                <a:cs typeface="Arial"/>
                <a:sym typeface="Arial"/>
              </a:rPr>
            </a:br>
            <a:endParaRPr sz="1050" b="0" i="0" u="none" strike="noStrike" cap="none" dirty="0">
              <a:solidFill>
                <a:schemeClr val="dk2"/>
              </a:solidFill>
              <a:latin typeface="Arial"/>
              <a:ea typeface="Arial"/>
              <a:cs typeface="Arial"/>
              <a:sym typeface="Arial"/>
            </a:endParaRPr>
          </a:p>
        </p:txBody>
      </p:sp>
      <p:sp>
        <p:nvSpPr>
          <p:cNvPr id="779" name="Google Shape;779;p81"/>
          <p:cNvSpPr txBox="1"/>
          <p:nvPr/>
        </p:nvSpPr>
        <p:spPr>
          <a:xfrm>
            <a:off x="-243863" y="5410190"/>
            <a:ext cx="3444184" cy="109262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Social Services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Afterschool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Dept of Recreation Services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1050"/>
              <a:buFont typeface="Twentieth Century"/>
              <a:buNone/>
            </a:pPr>
            <a:endParaRPr sz="1050" b="0" i="0" u="none" strike="noStrike" cap="none">
              <a:solidFill>
                <a:schemeClr val="dk2"/>
              </a:solidFill>
              <a:latin typeface="Arial"/>
              <a:ea typeface="Arial"/>
              <a:cs typeface="Arial"/>
              <a:sym typeface="Arial"/>
            </a:endParaRPr>
          </a:p>
        </p:txBody>
      </p:sp>
      <p:sp>
        <p:nvSpPr>
          <p:cNvPr id="780" name="Google Shape;780;p81"/>
          <p:cNvSpPr txBox="1"/>
          <p:nvPr/>
        </p:nvSpPr>
        <p:spPr>
          <a:xfrm>
            <a:off x="5229892" y="1872652"/>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dirty="0">
                <a:solidFill>
                  <a:schemeClr val="dk2"/>
                </a:solidFill>
                <a:latin typeface="Arial"/>
                <a:ea typeface="Arial"/>
                <a:cs typeface="Arial"/>
                <a:sym typeface="Arial"/>
              </a:rPr>
              <a:t>Special Education Director</a:t>
            </a:r>
            <a:endParaRPr sz="1050" b="0" i="0" u="none" strike="noStrike" cap="none" dirty="0">
              <a:solidFill>
                <a:schemeClr val="dk2"/>
              </a:solidFill>
              <a:latin typeface="Arial"/>
              <a:ea typeface="Arial"/>
              <a:cs typeface="Arial"/>
              <a:sym typeface="Arial"/>
            </a:endParaRPr>
          </a:p>
        </p:txBody>
      </p:sp>
      <p:sp>
        <p:nvSpPr>
          <p:cNvPr id="781" name="Google Shape;781;p81"/>
          <p:cNvSpPr txBox="1"/>
          <p:nvPr/>
        </p:nvSpPr>
        <p:spPr>
          <a:xfrm>
            <a:off x="6022031" y="3377375"/>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a:solidFill>
                  <a:schemeClr val="dk2"/>
                </a:solidFill>
                <a:latin typeface="Arial"/>
                <a:ea typeface="Arial"/>
                <a:cs typeface="Arial"/>
                <a:sym typeface="Arial"/>
              </a:rPr>
              <a:t>Law Enforcement</a:t>
            </a:r>
            <a:endParaRPr sz="1050" b="0" i="0" u="none" strike="noStrike" cap="none">
              <a:solidFill>
                <a:schemeClr val="dk2"/>
              </a:solidFill>
              <a:latin typeface="Arial"/>
              <a:ea typeface="Arial"/>
              <a:cs typeface="Arial"/>
              <a:sym typeface="Arial"/>
            </a:endParaRPr>
          </a:p>
        </p:txBody>
      </p:sp>
      <p:sp>
        <p:nvSpPr>
          <p:cNvPr id="782" name="Google Shape;782;p81"/>
          <p:cNvSpPr txBox="1"/>
          <p:nvPr/>
        </p:nvSpPr>
        <p:spPr>
          <a:xfrm>
            <a:off x="-27764" y="4256856"/>
            <a:ext cx="3444184" cy="109262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dirty="0">
                <a:solidFill>
                  <a:schemeClr val="dk2"/>
                </a:solidFill>
                <a:latin typeface="Arial"/>
                <a:ea typeface="Arial"/>
                <a:cs typeface="Arial"/>
                <a:sym typeface="Arial"/>
              </a:rPr>
              <a:t>Juvenile Services Coordinator</a:t>
            </a:r>
            <a:endParaRPr sz="1050" b="0" i="0" u="none" strike="noStrike" cap="none" dirty="0">
              <a:solidFill>
                <a:schemeClr val="dk2"/>
              </a:solidFill>
              <a:latin typeface="Arial"/>
              <a:ea typeface="Arial"/>
              <a:cs typeface="Arial"/>
              <a:sym typeface="Arial"/>
            </a:endParaRPr>
          </a:p>
        </p:txBody>
      </p:sp>
      <p:sp>
        <p:nvSpPr>
          <p:cNvPr id="783" name="Google Shape;783;p81"/>
          <p:cNvSpPr txBox="1"/>
          <p:nvPr/>
        </p:nvSpPr>
        <p:spPr>
          <a:xfrm>
            <a:off x="-270804" y="3351040"/>
            <a:ext cx="3444184" cy="109262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dirty="0">
                <a:solidFill>
                  <a:schemeClr val="dk2"/>
                </a:solidFill>
                <a:latin typeface="Arial"/>
                <a:ea typeface="Arial"/>
                <a:cs typeface="Arial"/>
                <a:sym typeface="Arial"/>
              </a:rPr>
              <a:t>Family Youth Community Leaders</a:t>
            </a:r>
            <a:endParaRPr sz="1050" b="0" i="0" u="none" strike="noStrike" cap="none" dirty="0">
              <a:solidFill>
                <a:schemeClr val="dk2"/>
              </a:solidFill>
              <a:latin typeface="Arial"/>
              <a:ea typeface="Arial"/>
              <a:cs typeface="Arial"/>
              <a:sym typeface="Arial"/>
            </a:endParaRPr>
          </a:p>
        </p:txBody>
      </p:sp>
      <p:sp>
        <p:nvSpPr>
          <p:cNvPr id="784" name="Google Shape;784;p81"/>
          <p:cNvSpPr txBox="1"/>
          <p:nvPr/>
        </p:nvSpPr>
        <p:spPr>
          <a:xfrm>
            <a:off x="607289" y="1872652"/>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497D"/>
              </a:buClr>
              <a:buSzPts val="1400"/>
              <a:buFont typeface="Libre Franklin"/>
              <a:buNone/>
            </a:pPr>
            <a:r>
              <a:rPr lang="en-US" sz="1400" b="0" i="0" u="none" strike="noStrike" cap="none" dirty="0">
                <a:solidFill>
                  <a:schemeClr val="accent1"/>
                </a:solidFill>
                <a:latin typeface="Libre Franklin"/>
                <a:ea typeface="Libre Franklin"/>
                <a:cs typeface="Libre Franklin"/>
                <a:sym typeface="Libre Franklin"/>
              </a:rPr>
              <a:t>School Improvement</a:t>
            </a:r>
            <a:endParaRPr sz="1400" b="0" i="0" u="none" strike="noStrike" cap="none" dirty="0">
              <a:solidFill>
                <a:schemeClr val="accent1"/>
              </a:solidFill>
              <a:latin typeface="Arial"/>
              <a:ea typeface="Arial"/>
              <a:cs typeface="Arial"/>
              <a:sym typeface="Arial"/>
            </a:endParaRPr>
          </a:p>
        </p:txBody>
      </p:sp>
      <p:sp>
        <p:nvSpPr>
          <p:cNvPr id="785" name="Google Shape;785;p81"/>
          <p:cNvSpPr txBox="1"/>
          <p:nvPr/>
        </p:nvSpPr>
        <p:spPr>
          <a:xfrm>
            <a:off x="-92653" y="2730750"/>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497D"/>
              </a:buClr>
              <a:buSzPts val="1400"/>
              <a:buFont typeface="Libre Franklin"/>
              <a:buNone/>
            </a:pPr>
            <a:r>
              <a:rPr lang="en-US" sz="1400" b="0" i="0" u="none" strike="noStrike" cap="none" dirty="0">
                <a:solidFill>
                  <a:schemeClr val="accent1"/>
                </a:solidFill>
                <a:latin typeface="Libre Franklin"/>
                <a:ea typeface="Libre Franklin"/>
                <a:cs typeface="Libre Franklin"/>
                <a:sym typeface="Libre Franklin"/>
              </a:rPr>
              <a:t>Professional Development/Teacher Mentoring</a:t>
            </a:r>
            <a:endParaRPr sz="1400" b="0" i="0" u="none" strike="noStrike" cap="none" dirty="0">
              <a:solidFill>
                <a:schemeClr val="accent1"/>
              </a:solidFill>
              <a:latin typeface="Arial"/>
              <a:ea typeface="Arial"/>
              <a:cs typeface="Arial"/>
              <a:sym typeface="Arial"/>
            </a:endParaRPr>
          </a:p>
        </p:txBody>
      </p:sp>
      <p:sp>
        <p:nvSpPr>
          <p:cNvPr id="786" name="Google Shape;786;p81"/>
          <p:cNvSpPr txBox="1"/>
          <p:nvPr/>
        </p:nvSpPr>
        <p:spPr>
          <a:xfrm>
            <a:off x="6251276" y="4323572"/>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a:solidFill>
                  <a:schemeClr val="dk2"/>
                </a:solidFill>
                <a:latin typeface="Arial"/>
                <a:ea typeface="Arial"/>
                <a:cs typeface="Arial"/>
                <a:sym typeface="Arial"/>
              </a:rPr>
              <a:t>Youth Move</a:t>
            </a:r>
            <a:endParaRPr sz="1050" b="0" i="0" u="none" strike="noStrike" cap="none">
              <a:solidFill>
                <a:schemeClr val="dk2"/>
              </a:solidFill>
              <a:latin typeface="Arial"/>
              <a:ea typeface="Arial"/>
              <a:cs typeface="Arial"/>
              <a:sym typeface="Arial"/>
            </a:endParaRPr>
          </a:p>
        </p:txBody>
      </p:sp>
      <p:sp>
        <p:nvSpPr>
          <p:cNvPr id="787" name="Google Shape;787;p81"/>
          <p:cNvSpPr txBox="1"/>
          <p:nvPr/>
        </p:nvSpPr>
        <p:spPr>
          <a:xfrm>
            <a:off x="5811306" y="2583578"/>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Board Member</a:t>
            </a:r>
            <a:endParaRPr sz="1050" b="0" i="0" u="none" strike="noStrike" cap="none">
              <a:solidFill>
                <a:schemeClr val="dk2"/>
              </a:solidFill>
              <a:latin typeface="Arial"/>
              <a:ea typeface="Arial"/>
              <a:cs typeface="Arial"/>
              <a:sym typeface="Arial"/>
            </a:endParaRPr>
          </a:p>
        </p:txBody>
      </p:sp>
      <p:sp>
        <p:nvSpPr>
          <p:cNvPr id="788" name="Google Shape;788;p81"/>
          <p:cNvSpPr txBox="1"/>
          <p:nvPr/>
        </p:nvSpPr>
        <p:spPr>
          <a:xfrm>
            <a:off x="101020" y="203055"/>
            <a:ext cx="9154470" cy="17738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3600" i="0" u="none" strike="noStrike" cap="none" dirty="0">
                <a:latin typeface="+mj-lt"/>
                <a:ea typeface="Palatino Linotype"/>
                <a:cs typeface="Palatino Linotype"/>
                <a:sym typeface="Palatino Linotype"/>
              </a:rPr>
              <a:t>How does the conversation &amp; solution development change with a multi-disciplinary team?</a:t>
            </a:r>
            <a:endParaRPr sz="2000" i="0" u="none" strike="noStrike" cap="none" dirty="0">
              <a:latin typeface="+mj-lt"/>
              <a:ea typeface="Arial"/>
              <a:cs typeface="Arial"/>
              <a:sym typeface="Arial"/>
            </a:endParaRPr>
          </a:p>
        </p:txBody>
      </p:sp>
    </p:spTree>
    <p:extLst>
      <p:ext uri="{BB962C8B-B14F-4D97-AF65-F5344CB8AC3E}">
        <p14:creationId xmlns:p14="http://schemas.microsoft.com/office/powerpoint/2010/main" val="3208478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389"/>
        <p:cNvGrpSpPr/>
        <p:nvPr/>
      </p:nvGrpSpPr>
      <p:grpSpPr>
        <a:xfrm>
          <a:off x="0" y="0"/>
          <a:ext cx="0" cy="0"/>
          <a:chOff x="0" y="0"/>
          <a:chExt cx="0" cy="0"/>
        </a:xfrm>
      </p:grpSpPr>
      <p:pic>
        <p:nvPicPr>
          <p:cNvPr id="390" name="Google Shape;390;p50"/>
          <p:cNvPicPr preferRelativeResize="0">
            <a:picLocks noGrp="1"/>
          </p:cNvPicPr>
          <p:nvPr>
            <p:ph type="body" idx="1"/>
          </p:nvPr>
        </p:nvPicPr>
        <p:blipFill rotWithShape="1">
          <a:blip r:embed="rId3">
            <a:alphaModFix/>
          </a:blip>
          <a:srcRect l="9552" t="8714" r="8977" b="8713"/>
          <a:stretch/>
        </p:blipFill>
        <p:spPr>
          <a:xfrm>
            <a:off x="310661" y="0"/>
            <a:ext cx="8522677" cy="5753077"/>
          </a:xfrm>
          <a:prstGeom prst="rect">
            <a:avLst/>
          </a:prstGeom>
          <a:noFill/>
          <a:ln>
            <a:noFill/>
          </a:ln>
        </p:spPr>
      </p:pic>
    </p:spTree>
    <p:extLst>
      <p:ext uri="{BB962C8B-B14F-4D97-AF65-F5344CB8AC3E}">
        <p14:creationId xmlns:p14="http://schemas.microsoft.com/office/powerpoint/2010/main" val="17636336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5"/>
          <p:cNvSpPr/>
          <p:nvPr/>
        </p:nvSpPr>
        <p:spPr>
          <a:xfrm>
            <a:off x="1371600" y="392152"/>
            <a:ext cx="1679077" cy="1055648"/>
          </a:xfrm>
          <a:prstGeom prst="roundRect">
            <a:avLst>
              <a:gd name="adj" fmla="val 16667"/>
            </a:avLst>
          </a:prstGeom>
          <a:solidFill>
            <a:srgbClr val="68FEA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Stakeholder Engagement</a:t>
            </a:r>
            <a:endParaRPr sz="1400" b="0" i="0" u="none" strike="noStrike" cap="none">
              <a:solidFill>
                <a:srgbClr val="000000"/>
              </a:solidFill>
              <a:latin typeface="Arial"/>
              <a:ea typeface="Arial"/>
              <a:cs typeface="Arial"/>
              <a:sym typeface="Arial"/>
            </a:endParaRPr>
          </a:p>
        </p:txBody>
      </p:sp>
      <p:sp>
        <p:nvSpPr>
          <p:cNvPr id="654" name="Google Shape;654;p75"/>
          <p:cNvSpPr/>
          <p:nvPr/>
        </p:nvSpPr>
        <p:spPr>
          <a:xfrm>
            <a:off x="6019800" y="392152"/>
            <a:ext cx="1365885" cy="984808"/>
          </a:xfrm>
          <a:prstGeom prst="roundRect">
            <a:avLst>
              <a:gd name="adj" fmla="val 16667"/>
            </a:avLst>
          </a:prstGeom>
          <a:solidFill>
            <a:srgbClr val="68FEA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Workforce Capacity</a:t>
            </a:r>
            <a:endParaRPr sz="1400" b="0" i="0" u="none" strike="noStrike" cap="none">
              <a:solidFill>
                <a:srgbClr val="000000"/>
              </a:solidFill>
              <a:latin typeface="Arial"/>
              <a:ea typeface="Arial"/>
              <a:cs typeface="Arial"/>
              <a:sym typeface="Arial"/>
            </a:endParaRPr>
          </a:p>
        </p:txBody>
      </p:sp>
      <p:sp>
        <p:nvSpPr>
          <p:cNvPr id="655" name="Google Shape;655;p75"/>
          <p:cNvSpPr/>
          <p:nvPr/>
        </p:nvSpPr>
        <p:spPr>
          <a:xfrm>
            <a:off x="4693015" y="392152"/>
            <a:ext cx="1244036" cy="984808"/>
          </a:xfrm>
          <a:prstGeom prst="roundRect">
            <a:avLst>
              <a:gd name="adj" fmla="val 16667"/>
            </a:avLst>
          </a:prstGeom>
          <a:solidFill>
            <a:srgbClr val="68FEA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Policy</a:t>
            </a:r>
            <a:endParaRPr sz="1400" b="0" i="0" u="none" strike="noStrike" cap="none">
              <a:solidFill>
                <a:srgbClr val="000000"/>
              </a:solidFill>
              <a:latin typeface="Arial"/>
              <a:ea typeface="Arial"/>
              <a:cs typeface="Arial"/>
              <a:sym typeface="Arial"/>
            </a:endParaRPr>
          </a:p>
        </p:txBody>
      </p:sp>
      <p:sp>
        <p:nvSpPr>
          <p:cNvPr id="656" name="Google Shape;656;p75"/>
          <p:cNvSpPr/>
          <p:nvPr/>
        </p:nvSpPr>
        <p:spPr>
          <a:xfrm>
            <a:off x="3124200" y="385097"/>
            <a:ext cx="1447800" cy="984808"/>
          </a:xfrm>
          <a:prstGeom prst="roundRect">
            <a:avLst>
              <a:gd name="adj" fmla="val 16667"/>
            </a:avLst>
          </a:prstGeom>
          <a:solidFill>
            <a:srgbClr val="68FEA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Funding and Alignment</a:t>
            </a:r>
            <a:endParaRPr sz="1400" b="0" i="0" u="none" strike="noStrike" cap="none">
              <a:solidFill>
                <a:srgbClr val="000000"/>
              </a:solidFill>
              <a:latin typeface="Arial"/>
              <a:ea typeface="Arial"/>
              <a:cs typeface="Arial"/>
              <a:sym typeface="Arial"/>
            </a:endParaRPr>
          </a:p>
        </p:txBody>
      </p:sp>
      <p:sp>
        <p:nvSpPr>
          <p:cNvPr id="657" name="Google Shape;657;p75"/>
          <p:cNvSpPr/>
          <p:nvPr/>
        </p:nvSpPr>
        <p:spPr>
          <a:xfrm>
            <a:off x="2957951" y="1920163"/>
            <a:ext cx="3228101" cy="1468016"/>
          </a:xfrm>
          <a:prstGeom prst="ellipse">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Palatino Linotype"/>
                <a:ea typeface="Palatino Linotype"/>
                <a:cs typeface="Palatino Linotype"/>
                <a:sym typeface="Palatino Linotype"/>
              </a:rPr>
              <a:t>LEADERSHIP TEAMING</a:t>
            </a:r>
            <a:endParaRPr sz="1400" b="0" i="0" u="none" strike="noStrike" cap="none">
              <a:solidFill>
                <a:srgbClr val="000000"/>
              </a:solidFill>
              <a:latin typeface="Arial"/>
              <a:ea typeface="Arial"/>
              <a:cs typeface="Arial"/>
              <a:sym typeface="Arial"/>
            </a:endParaRPr>
          </a:p>
        </p:txBody>
      </p:sp>
      <p:sp>
        <p:nvSpPr>
          <p:cNvPr id="658" name="Google Shape;658;p75"/>
          <p:cNvSpPr/>
          <p:nvPr/>
        </p:nvSpPr>
        <p:spPr>
          <a:xfrm>
            <a:off x="1803009" y="3935405"/>
            <a:ext cx="1251299" cy="994429"/>
          </a:xfrm>
          <a:prstGeom prst="roundRect">
            <a:avLst>
              <a:gd name="adj" fmla="val 16667"/>
            </a:avLst>
          </a:prstGeom>
          <a:solidFill>
            <a:srgbClr val="C2D59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Training</a:t>
            </a:r>
            <a:endParaRPr sz="1400" b="0" i="0" u="none" strike="noStrike" cap="none">
              <a:solidFill>
                <a:srgbClr val="000000"/>
              </a:solidFill>
              <a:latin typeface="Arial"/>
              <a:ea typeface="Arial"/>
              <a:cs typeface="Arial"/>
              <a:sym typeface="Arial"/>
            </a:endParaRPr>
          </a:p>
        </p:txBody>
      </p:sp>
      <p:sp>
        <p:nvSpPr>
          <p:cNvPr id="659" name="Google Shape;659;p75"/>
          <p:cNvSpPr/>
          <p:nvPr/>
        </p:nvSpPr>
        <p:spPr>
          <a:xfrm>
            <a:off x="3946351" y="3935405"/>
            <a:ext cx="1251299" cy="994429"/>
          </a:xfrm>
          <a:prstGeom prst="roundRect">
            <a:avLst>
              <a:gd name="adj" fmla="val 16667"/>
            </a:avLst>
          </a:prstGeom>
          <a:solidFill>
            <a:srgbClr val="C2D59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Coaching</a:t>
            </a:r>
            <a:endParaRPr sz="1400" b="0" i="0" u="none" strike="noStrike" cap="none">
              <a:solidFill>
                <a:srgbClr val="000000"/>
              </a:solidFill>
              <a:latin typeface="Arial"/>
              <a:ea typeface="Arial"/>
              <a:cs typeface="Arial"/>
              <a:sym typeface="Arial"/>
            </a:endParaRPr>
          </a:p>
        </p:txBody>
      </p:sp>
      <p:sp>
        <p:nvSpPr>
          <p:cNvPr id="660" name="Google Shape;660;p75"/>
          <p:cNvSpPr/>
          <p:nvPr/>
        </p:nvSpPr>
        <p:spPr>
          <a:xfrm>
            <a:off x="6138016" y="3935405"/>
            <a:ext cx="1405784" cy="994429"/>
          </a:xfrm>
          <a:prstGeom prst="roundRect">
            <a:avLst>
              <a:gd name="adj" fmla="val 16667"/>
            </a:avLst>
          </a:prstGeom>
          <a:solidFill>
            <a:srgbClr val="C2D59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Evaluation</a:t>
            </a:r>
            <a:endParaRPr sz="1400" b="0" i="0" u="none" strike="noStrike" cap="none">
              <a:solidFill>
                <a:srgbClr val="000000"/>
              </a:solidFill>
              <a:latin typeface="Arial"/>
              <a:ea typeface="Arial"/>
              <a:cs typeface="Arial"/>
              <a:sym typeface="Arial"/>
            </a:endParaRPr>
          </a:p>
        </p:txBody>
      </p:sp>
      <p:sp>
        <p:nvSpPr>
          <p:cNvPr id="661" name="Google Shape;661;p75"/>
          <p:cNvSpPr/>
          <p:nvPr/>
        </p:nvSpPr>
        <p:spPr>
          <a:xfrm>
            <a:off x="2865655" y="5502532"/>
            <a:ext cx="3412691" cy="729575"/>
          </a:xfrm>
          <a:prstGeom prst="roundRect">
            <a:avLst>
              <a:gd name="adj" fmla="val 16667"/>
            </a:avLst>
          </a:prstGeom>
          <a:solidFill>
            <a:srgbClr val="FBD4B4"/>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Local Implementation Demonstrations</a:t>
            </a:r>
            <a:endParaRPr sz="1400" b="0" i="0" u="none" strike="noStrike" cap="none">
              <a:solidFill>
                <a:srgbClr val="000000"/>
              </a:solidFill>
              <a:latin typeface="Arial"/>
              <a:ea typeface="Arial"/>
              <a:cs typeface="Arial"/>
              <a:sym typeface="Arial"/>
            </a:endParaRPr>
          </a:p>
        </p:txBody>
      </p:sp>
      <p:cxnSp>
        <p:nvCxnSpPr>
          <p:cNvPr id="662" name="Google Shape;662;p75"/>
          <p:cNvCxnSpPr>
            <a:stCxn id="654" idx="2"/>
          </p:cNvCxnSpPr>
          <p:nvPr/>
        </p:nvCxnSpPr>
        <p:spPr>
          <a:xfrm>
            <a:off x="6702742" y="1376960"/>
            <a:ext cx="63000" cy="306300"/>
          </a:xfrm>
          <a:prstGeom prst="straightConnector1">
            <a:avLst/>
          </a:prstGeom>
          <a:noFill/>
          <a:ln w="25400" cap="flat" cmpd="sng">
            <a:solidFill>
              <a:srgbClr val="000000"/>
            </a:solidFill>
            <a:prstDash val="solid"/>
            <a:round/>
            <a:headEnd type="none" w="sm" len="sm"/>
            <a:tailEnd type="none" w="sm" len="sm"/>
          </a:ln>
        </p:spPr>
      </p:cxnSp>
      <p:cxnSp>
        <p:nvCxnSpPr>
          <p:cNvPr id="663" name="Google Shape;663;p75"/>
          <p:cNvCxnSpPr>
            <a:stCxn id="658" idx="0"/>
          </p:cNvCxnSpPr>
          <p:nvPr/>
        </p:nvCxnSpPr>
        <p:spPr>
          <a:xfrm rot="-5400000">
            <a:off x="4439408" y="1622255"/>
            <a:ext cx="302400" cy="4323900"/>
          </a:xfrm>
          <a:prstGeom prst="bentConnector2">
            <a:avLst/>
          </a:prstGeom>
          <a:noFill/>
          <a:ln w="25400" cap="flat" cmpd="sng">
            <a:solidFill>
              <a:srgbClr val="000000"/>
            </a:solidFill>
            <a:prstDash val="solid"/>
            <a:round/>
            <a:headEnd type="none" w="sm" len="sm"/>
            <a:tailEnd type="none" w="sm" len="sm"/>
          </a:ln>
        </p:spPr>
      </p:cxnSp>
      <p:cxnSp>
        <p:nvCxnSpPr>
          <p:cNvPr id="664" name="Google Shape;664;p75"/>
          <p:cNvCxnSpPr>
            <a:stCxn id="658" idx="2"/>
          </p:cNvCxnSpPr>
          <p:nvPr/>
        </p:nvCxnSpPr>
        <p:spPr>
          <a:xfrm rot="-5400000" flipH="1">
            <a:off x="4435508" y="2922984"/>
            <a:ext cx="315900" cy="4329600"/>
          </a:xfrm>
          <a:prstGeom prst="bentConnector2">
            <a:avLst/>
          </a:prstGeom>
          <a:noFill/>
          <a:ln w="25400" cap="flat" cmpd="sng">
            <a:solidFill>
              <a:srgbClr val="000000"/>
            </a:solidFill>
            <a:prstDash val="solid"/>
            <a:round/>
            <a:headEnd type="none" w="sm" len="sm"/>
            <a:tailEnd type="none" w="sm" len="sm"/>
          </a:ln>
        </p:spPr>
      </p:cxnSp>
      <p:cxnSp>
        <p:nvCxnSpPr>
          <p:cNvPr id="665" name="Google Shape;665;p75"/>
          <p:cNvCxnSpPr>
            <a:stCxn id="655" idx="2"/>
          </p:cNvCxnSpPr>
          <p:nvPr/>
        </p:nvCxnSpPr>
        <p:spPr>
          <a:xfrm>
            <a:off x="5315033" y="1376960"/>
            <a:ext cx="0" cy="293400"/>
          </a:xfrm>
          <a:prstGeom prst="straightConnector1">
            <a:avLst/>
          </a:prstGeom>
          <a:noFill/>
          <a:ln w="25400" cap="flat" cmpd="sng">
            <a:solidFill>
              <a:srgbClr val="000000"/>
            </a:solidFill>
            <a:prstDash val="solid"/>
            <a:round/>
            <a:headEnd type="none" w="sm" len="sm"/>
            <a:tailEnd type="none" w="sm" len="sm"/>
          </a:ln>
        </p:spPr>
      </p:cxnSp>
      <p:cxnSp>
        <p:nvCxnSpPr>
          <p:cNvPr id="666" name="Google Shape;666;p75"/>
          <p:cNvCxnSpPr>
            <a:endCxn id="657" idx="0"/>
          </p:cNvCxnSpPr>
          <p:nvPr/>
        </p:nvCxnSpPr>
        <p:spPr>
          <a:xfrm>
            <a:off x="4572002" y="1682563"/>
            <a:ext cx="0" cy="237600"/>
          </a:xfrm>
          <a:prstGeom prst="straightConnector1">
            <a:avLst/>
          </a:prstGeom>
          <a:noFill/>
          <a:ln w="25400" cap="flat" cmpd="sng">
            <a:solidFill>
              <a:srgbClr val="000000"/>
            </a:solidFill>
            <a:prstDash val="solid"/>
            <a:round/>
            <a:headEnd type="triangle" w="med" len="med"/>
            <a:tailEnd type="triangle" w="med" len="med"/>
          </a:ln>
        </p:spPr>
      </p:cxnSp>
      <p:cxnSp>
        <p:nvCxnSpPr>
          <p:cNvPr id="667" name="Google Shape;667;p75"/>
          <p:cNvCxnSpPr>
            <a:stCxn id="653" idx="2"/>
          </p:cNvCxnSpPr>
          <p:nvPr/>
        </p:nvCxnSpPr>
        <p:spPr>
          <a:xfrm>
            <a:off x="2211138" y="1447800"/>
            <a:ext cx="217500" cy="210000"/>
          </a:xfrm>
          <a:prstGeom prst="straightConnector1">
            <a:avLst/>
          </a:prstGeom>
          <a:noFill/>
          <a:ln w="25400" cap="flat" cmpd="sng">
            <a:solidFill>
              <a:srgbClr val="000000"/>
            </a:solidFill>
            <a:prstDash val="solid"/>
            <a:round/>
            <a:headEnd type="none" w="sm" len="sm"/>
            <a:tailEnd type="none" w="sm" len="sm"/>
          </a:ln>
        </p:spPr>
      </p:cxnSp>
      <p:cxnSp>
        <p:nvCxnSpPr>
          <p:cNvPr id="668" name="Google Shape;668;p75"/>
          <p:cNvCxnSpPr>
            <a:stCxn id="656" idx="2"/>
          </p:cNvCxnSpPr>
          <p:nvPr/>
        </p:nvCxnSpPr>
        <p:spPr>
          <a:xfrm>
            <a:off x="3848100" y="1369905"/>
            <a:ext cx="18300" cy="277500"/>
          </a:xfrm>
          <a:prstGeom prst="straightConnector1">
            <a:avLst/>
          </a:prstGeom>
          <a:noFill/>
          <a:ln w="25400" cap="flat" cmpd="sng">
            <a:solidFill>
              <a:srgbClr val="000000"/>
            </a:solidFill>
            <a:prstDash val="solid"/>
            <a:round/>
            <a:headEnd type="none" w="sm" len="sm"/>
            <a:tailEnd type="none" w="sm" len="sm"/>
          </a:ln>
        </p:spPr>
      </p:cxnSp>
      <p:cxnSp>
        <p:nvCxnSpPr>
          <p:cNvPr id="669" name="Google Shape;669;p75"/>
          <p:cNvCxnSpPr/>
          <p:nvPr/>
        </p:nvCxnSpPr>
        <p:spPr>
          <a:xfrm rot="10800000">
            <a:off x="2423167" y="1645922"/>
            <a:ext cx="4335008" cy="25429"/>
          </a:xfrm>
          <a:prstGeom prst="straightConnector1">
            <a:avLst/>
          </a:prstGeom>
          <a:noFill/>
          <a:ln w="25400" cap="flat" cmpd="sng">
            <a:solidFill>
              <a:schemeClr val="dk1"/>
            </a:solidFill>
            <a:prstDash val="solid"/>
            <a:round/>
            <a:headEnd type="none" w="sm" len="sm"/>
            <a:tailEnd type="none" w="sm" len="sm"/>
          </a:ln>
        </p:spPr>
      </p:cxnSp>
      <p:cxnSp>
        <p:nvCxnSpPr>
          <p:cNvPr id="670" name="Google Shape;670;p75"/>
          <p:cNvCxnSpPr/>
          <p:nvPr/>
        </p:nvCxnSpPr>
        <p:spPr>
          <a:xfrm rot="10800000">
            <a:off x="6763666" y="3621024"/>
            <a:ext cx="0" cy="310896"/>
          </a:xfrm>
          <a:prstGeom prst="straightConnector1">
            <a:avLst/>
          </a:prstGeom>
          <a:noFill/>
          <a:ln w="25400" cap="flat" cmpd="sng">
            <a:solidFill>
              <a:srgbClr val="000000"/>
            </a:solidFill>
            <a:prstDash val="solid"/>
            <a:round/>
            <a:headEnd type="none" w="sm" len="sm"/>
            <a:tailEnd type="none" w="sm" len="sm"/>
          </a:ln>
        </p:spPr>
      </p:cxnSp>
      <p:cxnSp>
        <p:nvCxnSpPr>
          <p:cNvPr id="671" name="Google Shape;671;p75"/>
          <p:cNvCxnSpPr>
            <a:stCxn id="659" idx="0"/>
          </p:cNvCxnSpPr>
          <p:nvPr/>
        </p:nvCxnSpPr>
        <p:spPr>
          <a:xfrm rot="10800000">
            <a:off x="4572001" y="3621005"/>
            <a:ext cx="0" cy="314400"/>
          </a:xfrm>
          <a:prstGeom prst="straightConnector1">
            <a:avLst/>
          </a:prstGeom>
          <a:noFill/>
          <a:ln w="25400" cap="flat" cmpd="sng">
            <a:solidFill>
              <a:srgbClr val="000000"/>
            </a:solidFill>
            <a:prstDash val="solid"/>
            <a:round/>
            <a:headEnd type="none" w="sm" len="sm"/>
            <a:tailEnd type="none" w="sm" len="sm"/>
          </a:ln>
        </p:spPr>
      </p:cxnSp>
      <p:cxnSp>
        <p:nvCxnSpPr>
          <p:cNvPr id="672" name="Google Shape;672;p75"/>
          <p:cNvCxnSpPr>
            <a:endCxn id="660" idx="2"/>
          </p:cNvCxnSpPr>
          <p:nvPr/>
        </p:nvCxnSpPr>
        <p:spPr>
          <a:xfrm rot="10800000" flipH="1">
            <a:off x="6765908" y="4929834"/>
            <a:ext cx="75000" cy="329100"/>
          </a:xfrm>
          <a:prstGeom prst="straightConnector1">
            <a:avLst/>
          </a:prstGeom>
          <a:noFill/>
          <a:ln w="25400" cap="flat" cmpd="sng">
            <a:solidFill>
              <a:srgbClr val="000000"/>
            </a:solidFill>
            <a:prstDash val="solid"/>
            <a:round/>
            <a:headEnd type="none" w="sm" len="sm"/>
            <a:tailEnd type="none" w="sm" len="sm"/>
          </a:ln>
        </p:spPr>
      </p:cxnSp>
      <p:cxnSp>
        <p:nvCxnSpPr>
          <p:cNvPr id="673" name="Google Shape;673;p75"/>
          <p:cNvCxnSpPr>
            <a:endCxn id="659" idx="2"/>
          </p:cNvCxnSpPr>
          <p:nvPr/>
        </p:nvCxnSpPr>
        <p:spPr>
          <a:xfrm rot="10800000">
            <a:off x="4572001" y="4929834"/>
            <a:ext cx="0" cy="301800"/>
          </a:xfrm>
          <a:prstGeom prst="straightConnector1">
            <a:avLst/>
          </a:prstGeom>
          <a:noFill/>
          <a:ln w="25400" cap="flat" cmpd="sng">
            <a:solidFill>
              <a:srgbClr val="000000"/>
            </a:solidFill>
            <a:prstDash val="solid"/>
            <a:round/>
            <a:headEnd type="none" w="sm" len="sm"/>
            <a:tailEnd type="none" w="sm" len="sm"/>
          </a:ln>
        </p:spPr>
      </p:cxnSp>
      <p:cxnSp>
        <p:nvCxnSpPr>
          <p:cNvPr id="674" name="Google Shape;674;p75"/>
          <p:cNvCxnSpPr>
            <a:endCxn id="657" idx="4"/>
          </p:cNvCxnSpPr>
          <p:nvPr/>
        </p:nvCxnSpPr>
        <p:spPr>
          <a:xfrm rot="10800000">
            <a:off x="4572002" y="3388179"/>
            <a:ext cx="0" cy="236700"/>
          </a:xfrm>
          <a:prstGeom prst="straightConnector1">
            <a:avLst/>
          </a:prstGeom>
          <a:noFill/>
          <a:ln w="25400" cap="flat" cmpd="sng">
            <a:solidFill>
              <a:srgbClr val="000000"/>
            </a:solidFill>
            <a:prstDash val="solid"/>
            <a:round/>
            <a:headEnd type="triangle" w="med" len="med"/>
            <a:tailEnd type="triangle" w="med" len="med"/>
          </a:ln>
        </p:spPr>
      </p:cxnSp>
      <p:sp>
        <p:nvSpPr>
          <p:cNvPr id="675" name="Google Shape;675;p75"/>
          <p:cNvSpPr/>
          <p:nvPr/>
        </p:nvSpPr>
        <p:spPr>
          <a:xfrm>
            <a:off x="6553200" y="1143000"/>
            <a:ext cx="2846549" cy="613673"/>
          </a:xfrm>
          <a:prstGeom prst="ellipse">
            <a:avLst/>
          </a:prstGeom>
          <a:solidFill>
            <a:srgbClr val="FFFF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Executive Functions</a:t>
            </a:r>
            <a:endParaRPr sz="1400" b="0" i="0" u="none" strike="noStrike" cap="none">
              <a:solidFill>
                <a:srgbClr val="000000"/>
              </a:solidFill>
              <a:latin typeface="Arial"/>
              <a:ea typeface="Arial"/>
              <a:cs typeface="Arial"/>
              <a:sym typeface="Arial"/>
            </a:endParaRPr>
          </a:p>
        </p:txBody>
      </p:sp>
      <p:sp>
        <p:nvSpPr>
          <p:cNvPr id="676" name="Google Shape;676;p75"/>
          <p:cNvSpPr/>
          <p:nvPr/>
        </p:nvSpPr>
        <p:spPr>
          <a:xfrm>
            <a:off x="6373651" y="3196327"/>
            <a:ext cx="2846549" cy="613673"/>
          </a:xfrm>
          <a:prstGeom prst="ellipse">
            <a:avLst/>
          </a:prstGeom>
          <a:solidFill>
            <a:srgbClr val="FFFF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Implementation Functions</a:t>
            </a:r>
            <a:endParaRPr sz="1400" b="0" i="0" u="none" strike="noStrike" cap="none">
              <a:solidFill>
                <a:srgbClr val="000000"/>
              </a:solidFill>
              <a:latin typeface="Arial"/>
              <a:ea typeface="Arial"/>
              <a:cs typeface="Arial"/>
              <a:sym typeface="Arial"/>
            </a:endParaRPr>
          </a:p>
        </p:txBody>
      </p:sp>
      <p:cxnSp>
        <p:nvCxnSpPr>
          <p:cNvPr id="677" name="Google Shape;677;p75"/>
          <p:cNvCxnSpPr/>
          <p:nvPr/>
        </p:nvCxnSpPr>
        <p:spPr>
          <a:xfrm rot="10800000" flipH="1">
            <a:off x="4572000" y="5254616"/>
            <a:ext cx="1" cy="237744"/>
          </a:xfrm>
          <a:prstGeom prst="straightConnector1">
            <a:avLst/>
          </a:prstGeom>
          <a:noFill/>
          <a:ln w="25400" cap="flat" cmpd="sng">
            <a:solidFill>
              <a:srgbClr val="000000"/>
            </a:solidFill>
            <a:prstDash val="solid"/>
            <a:round/>
            <a:headEnd type="triangle" w="med" len="med"/>
            <a:tailEnd type="triangle" w="med" len="med"/>
          </a:ln>
        </p:spPr>
      </p:cxnSp>
      <p:sp>
        <p:nvSpPr>
          <p:cNvPr id="2" name="Slide Number Placeholder 1"/>
          <p:cNvSpPr>
            <a:spLocks noGrp="1"/>
          </p:cNvSpPr>
          <p:nvPr>
            <p:ph type="sldNum" sz="quarter" idx="10"/>
          </p:nvPr>
        </p:nvSpPr>
        <p:spPr/>
        <p:txBody>
          <a:bodyPr/>
          <a:lstStyle/>
          <a:p>
            <a:fld id="{48F63A3B-78C7-47BE-AE5E-E10140E04643}" type="slidenum">
              <a:rPr lang="en-US" smtClean="0"/>
              <a:pPr/>
              <a:t>34</a:t>
            </a:fld>
            <a:endParaRPr lang="en-US" dirty="0"/>
          </a:p>
        </p:txBody>
      </p:sp>
    </p:spTree>
    <p:extLst>
      <p:ext uri="{BB962C8B-B14F-4D97-AF65-F5344CB8AC3E}">
        <p14:creationId xmlns:p14="http://schemas.microsoft.com/office/powerpoint/2010/main" val="2290271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 calcmode="lin" valueType="num">
                                      <p:cBhvr additive="base">
                                        <p:cTn id="7" dur="500"/>
                                        <p:tgtEl>
                                          <p:spTgt spid="657"/>
                                        </p:tgtEl>
                                        <p:attrNameLst>
                                          <p:attrName>ppt_w</p:attrName>
                                        </p:attrNameLst>
                                      </p:cBhvr>
                                      <p:tavLst>
                                        <p:tav tm="0">
                                          <p:val>
                                            <p:strVal val="0"/>
                                          </p:val>
                                        </p:tav>
                                        <p:tav tm="100000">
                                          <p:val>
                                            <p:strVal val="#ppt_w"/>
                                          </p:val>
                                        </p:tav>
                                      </p:tavLst>
                                    </p:anim>
                                    <p:anim calcmode="lin" valueType="num">
                                      <p:cBhvr additive="base">
                                        <p:cTn id="8" dur="500"/>
                                        <p:tgtEl>
                                          <p:spTgt spid="65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75"/>
                                        </p:tgtEl>
                                        <p:attrNameLst>
                                          <p:attrName>style.visibility</p:attrName>
                                        </p:attrNameLst>
                                      </p:cBhvr>
                                      <p:to>
                                        <p:strVal val="visible"/>
                                      </p:to>
                                    </p:set>
                                    <p:anim calcmode="lin" valueType="num">
                                      <p:cBhvr additive="base">
                                        <p:cTn id="13" dur="500"/>
                                        <p:tgtEl>
                                          <p:spTgt spid="675"/>
                                        </p:tgtEl>
                                        <p:attrNameLst>
                                          <p:attrName>ppt_w</p:attrName>
                                        </p:attrNameLst>
                                      </p:cBhvr>
                                      <p:tavLst>
                                        <p:tav tm="0">
                                          <p:val>
                                            <p:strVal val="0"/>
                                          </p:val>
                                        </p:tav>
                                        <p:tav tm="100000">
                                          <p:val>
                                            <p:strVal val="#ppt_w"/>
                                          </p:val>
                                        </p:tav>
                                      </p:tavLst>
                                    </p:anim>
                                    <p:anim calcmode="lin" valueType="num">
                                      <p:cBhvr additive="base">
                                        <p:cTn id="14" dur="500"/>
                                        <p:tgtEl>
                                          <p:spTgt spid="675"/>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76"/>
                                        </p:tgtEl>
                                        <p:attrNameLst>
                                          <p:attrName>style.visibility</p:attrName>
                                        </p:attrNameLst>
                                      </p:cBhvr>
                                      <p:to>
                                        <p:strVal val="visible"/>
                                      </p:to>
                                    </p:set>
                                    <p:anim calcmode="lin" valueType="num">
                                      <p:cBhvr additive="base">
                                        <p:cTn id="19" dur="500"/>
                                        <p:tgtEl>
                                          <p:spTgt spid="676"/>
                                        </p:tgtEl>
                                        <p:attrNameLst>
                                          <p:attrName>ppt_w</p:attrName>
                                        </p:attrNameLst>
                                      </p:cBhvr>
                                      <p:tavLst>
                                        <p:tav tm="0">
                                          <p:val>
                                            <p:strVal val="0"/>
                                          </p:val>
                                        </p:tav>
                                        <p:tav tm="100000">
                                          <p:val>
                                            <p:strVal val="#ppt_w"/>
                                          </p:val>
                                        </p:tav>
                                      </p:tavLst>
                                    </p:anim>
                                    <p:anim calcmode="lin" valueType="num">
                                      <p:cBhvr additive="base">
                                        <p:cTn id="20" dur="500"/>
                                        <p:tgtEl>
                                          <p:spTgt spid="676"/>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6"/>
                                        </p:tgtEl>
                                        <p:attrNameLst>
                                          <p:attrName>style.visibility</p:attrName>
                                        </p:attrNameLst>
                                      </p:cBhvr>
                                      <p:to>
                                        <p:strVal val="visible"/>
                                      </p:to>
                                    </p:set>
                                    <p:animEffect transition="in" filter="fade">
                                      <p:cBhvr>
                                        <p:cTn id="25" dur="500"/>
                                        <p:tgtEl>
                                          <p:spTgt spid="66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67"/>
                                        </p:tgtEl>
                                        <p:attrNameLst>
                                          <p:attrName>style.visibility</p:attrName>
                                        </p:attrNameLst>
                                      </p:cBhvr>
                                      <p:to>
                                        <p:strVal val="visible"/>
                                      </p:to>
                                    </p:set>
                                    <p:animEffect transition="in" filter="fade">
                                      <p:cBhvr>
                                        <p:cTn id="29" dur="500"/>
                                        <p:tgtEl>
                                          <p:spTgt spid="667"/>
                                        </p:tgtEl>
                                      </p:cBhvr>
                                    </p:animEffect>
                                  </p:childTnLst>
                                </p:cTn>
                              </p:par>
                              <p:par>
                                <p:cTn id="30" presetID="10" presetClass="entr" presetSubtype="0" fill="hold" nodeType="withEffect">
                                  <p:stCondLst>
                                    <p:cond delay="0"/>
                                  </p:stCondLst>
                                  <p:childTnLst>
                                    <p:set>
                                      <p:cBhvr>
                                        <p:cTn id="31" dur="1" fill="hold">
                                          <p:stCondLst>
                                            <p:cond delay="0"/>
                                          </p:stCondLst>
                                        </p:cTn>
                                        <p:tgtEl>
                                          <p:spTgt spid="669"/>
                                        </p:tgtEl>
                                        <p:attrNameLst>
                                          <p:attrName>style.visibility</p:attrName>
                                        </p:attrNameLst>
                                      </p:cBhvr>
                                      <p:to>
                                        <p:strVal val="visible"/>
                                      </p:to>
                                    </p:set>
                                    <p:animEffect transition="in" filter="fade">
                                      <p:cBhvr>
                                        <p:cTn id="32" dur="500"/>
                                        <p:tgtEl>
                                          <p:spTgt spid="669"/>
                                        </p:tgtEl>
                                      </p:cBhvr>
                                    </p:animEffect>
                                  </p:childTnLst>
                                </p:cTn>
                              </p:par>
                              <p:par>
                                <p:cTn id="33" presetID="10" presetClass="entr" presetSubtype="0" fill="hold" nodeType="withEffect">
                                  <p:stCondLst>
                                    <p:cond delay="0"/>
                                  </p:stCondLst>
                                  <p:childTnLst>
                                    <p:set>
                                      <p:cBhvr>
                                        <p:cTn id="34" dur="1" fill="hold">
                                          <p:stCondLst>
                                            <p:cond delay="0"/>
                                          </p:stCondLst>
                                        </p:cTn>
                                        <p:tgtEl>
                                          <p:spTgt spid="665"/>
                                        </p:tgtEl>
                                        <p:attrNameLst>
                                          <p:attrName>style.visibility</p:attrName>
                                        </p:attrNameLst>
                                      </p:cBhvr>
                                      <p:to>
                                        <p:strVal val="visible"/>
                                      </p:to>
                                    </p:set>
                                    <p:animEffect transition="in" filter="fade">
                                      <p:cBhvr>
                                        <p:cTn id="35" dur="500"/>
                                        <p:tgtEl>
                                          <p:spTgt spid="665"/>
                                        </p:tgtEl>
                                      </p:cBhvr>
                                    </p:animEffect>
                                  </p:childTnLst>
                                </p:cTn>
                              </p:par>
                              <p:par>
                                <p:cTn id="36" presetID="10" presetClass="entr" presetSubtype="0" fill="hold" nodeType="withEffect">
                                  <p:stCondLst>
                                    <p:cond delay="0"/>
                                  </p:stCondLst>
                                  <p:childTnLst>
                                    <p:set>
                                      <p:cBhvr>
                                        <p:cTn id="37" dur="1" fill="hold">
                                          <p:stCondLst>
                                            <p:cond delay="0"/>
                                          </p:stCondLst>
                                        </p:cTn>
                                        <p:tgtEl>
                                          <p:spTgt spid="662"/>
                                        </p:tgtEl>
                                        <p:attrNameLst>
                                          <p:attrName>style.visibility</p:attrName>
                                        </p:attrNameLst>
                                      </p:cBhvr>
                                      <p:to>
                                        <p:strVal val="visible"/>
                                      </p:to>
                                    </p:set>
                                    <p:animEffect transition="in" filter="fade">
                                      <p:cBhvr>
                                        <p:cTn id="38" dur="500"/>
                                        <p:tgtEl>
                                          <p:spTgt spid="662"/>
                                        </p:tgtEl>
                                      </p:cBhvr>
                                    </p:animEffect>
                                  </p:childTnLst>
                                </p:cTn>
                              </p:par>
                              <p:par>
                                <p:cTn id="39" presetID="10" presetClass="entr" presetSubtype="0" fill="hold" nodeType="withEffect">
                                  <p:stCondLst>
                                    <p:cond delay="0"/>
                                  </p:stCondLst>
                                  <p:childTnLst>
                                    <p:set>
                                      <p:cBhvr>
                                        <p:cTn id="40" dur="1" fill="hold">
                                          <p:stCondLst>
                                            <p:cond delay="0"/>
                                          </p:stCondLst>
                                        </p:cTn>
                                        <p:tgtEl>
                                          <p:spTgt spid="668"/>
                                        </p:tgtEl>
                                        <p:attrNameLst>
                                          <p:attrName>style.visibility</p:attrName>
                                        </p:attrNameLst>
                                      </p:cBhvr>
                                      <p:to>
                                        <p:strVal val="visible"/>
                                      </p:to>
                                    </p:set>
                                    <p:animEffect transition="in" filter="fade">
                                      <p:cBhvr>
                                        <p:cTn id="41" dur="500"/>
                                        <p:tgtEl>
                                          <p:spTgt spid="66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53"/>
                                        </p:tgtEl>
                                        <p:attrNameLst>
                                          <p:attrName>style.visibility</p:attrName>
                                        </p:attrNameLst>
                                      </p:cBhvr>
                                      <p:to>
                                        <p:strVal val="visible"/>
                                      </p:to>
                                    </p:set>
                                    <p:animEffect transition="in" filter="fade">
                                      <p:cBhvr>
                                        <p:cTn id="46" dur="500"/>
                                        <p:tgtEl>
                                          <p:spTgt spid="6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56"/>
                                        </p:tgtEl>
                                        <p:attrNameLst>
                                          <p:attrName>style.visibility</p:attrName>
                                        </p:attrNameLst>
                                      </p:cBhvr>
                                      <p:to>
                                        <p:strVal val="visible"/>
                                      </p:to>
                                    </p:set>
                                    <p:animEffect transition="in" filter="fade">
                                      <p:cBhvr>
                                        <p:cTn id="51" dur="500"/>
                                        <p:tgtEl>
                                          <p:spTgt spid="65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55"/>
                                        </p:tgtEl>
                                        <p:attrNameLst>
                                          <p:attrName>style.visibility</p:attrName>
                                        </p:attrNameLst>
                                      </p:cBhvr>
                                      <p:to>
                                        <p:strVal val="visible"/>
                                      </p:to>
                                    </p:set>
                                    <p:animEffect transition="in" filter="fade">
                                      <p:cBhvr>
                                        <p:cTn id="56" dur="500"/>
                                        <p:tgtEl>
                                          <p:spTgt spid="65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54"/>
                                        </p:tgtEl>
                                        <p:attrNameLst>
                                          <p:attrName>style.visibility</p:attrName>
                                        </p:attrNameLst>
                                      </p:cBhvr>
                                      <p:to>
                                        <p:strVal val="visible"/>
                                      </p:to>
                                    </p:set>
                                    <p:animEffect transition="in" filter="fade">
                                      <p:cBhvr>
                                        <p:cTn id="61" dur="500"/>
                                        <p:tgtEl>
                                          <p:spTgt spid="65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74"/>
                                        </p:tgtEl>
                                        <p:attrNameLst>
                                          <p:attrName>style.visibility</p:attrName>
                                        </p:attrNameLst>
                                      </p:cBhvr>
                                      <p:to>
                                        <p:strVal val="visible"/>
                                      </p:to>
                                    </p:set>
                                    <p:animEffect transition="in" filter="fade">
                                      <p:cBhvr>
                                        <p:cTn id="66" dur="500"/>
                                        <p:tgtEl>
                                          <p:spTgt spid="674"/>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663"/>
                                        </p:tgtEl>
                                        <p:attrNameLst>
                                          <p:attrName>style.visibility</p:attrName>
                                        </p:attrNameLst>
                                      </p:cBhvr>
                                      <p:to>
                                        <p:strVal val="visible"/>
                                      </p:to>
                                    </p:set>
                                    <p:animEffect transition="in" filter="fade">
                                      <p:cBhvr>
                                        <p:cTn id="70" dur="500"/>
                                        <p:tgtEl>
                                          <p:spTgt spid="663"/>
                                        </p:tgtEl>
                                      </p:cBhvr>
                                    </p:animEffect>
                                  </p:childTnLst>
                                </p:cTn>
                              </p:par>
                              <p:par>
                                <p:cTn id="71" presetID="10" presetClass="entr" presetSubtype="0" fill="hold" nodeType="withEffect">
                                  <p:stCondLst>
                                    <p:cond delay="0"/>
                                  </p:stCondLst>
                                  <p:childTnLst>
                                    <p:set>
                                      <p:cBhvr>
                                        <p:cTn id="72" dur="1" fill="hold">
                                          <p:stCondLst>
                                            <p:cond delay="0"/>
                                          </p:stCondLst>
                                        </p:cTn>
                                        <p:tgtEl>
                                          <p:spTgt spid="670"/>
                                        </p:tgtEl>
                                        <p:attrNameLst>
                                          <p:attrName>style.visibility</p:attrName>
                                        </p:attrNameLst>
                                      </p:cBhvr>
                                      <p:to>
                                        <p:strVal val="visible"/>
                                      </p:to>
                                    </p:set>
                                    <p:animEffect transition="in" filter="fade">
                                      <p:cBhvr>
                                        <p:cTn id="73" dur="500"/>
                                        <p:tgtEl>
                                          <p:spTgt spid="670"/>
                                        </p:tgtEl>
                                      </p:cBhvr>
                                    </p:animEffect>
                                  </p:childTnLst>
                                </p:cTn>
                              </p:par>
                              <p:par>
                                <p:cTn id="74" presetID="10" presetClass="entr" presetSubtype="0" fill="hold" nodeType="withEffect">
                                  <p:stCondLst>
                                    <p:cond delay="0"/>
                                  </p:stCondLst>
                                  <p:childTnLst>
                                    <p:set>
                                      <p:cBhvr>
                                        <p:cTn id="75" dur="1" fill="hold">
                                          <p:stCondLst>
                                            <p:cond delay="0"/>
                                          </p:stCondLst>
                                        </p:cTn>
                                        <p:tgtEl>
                                          <p:spTgt spid="671"/>
                                        </p:tgtEl>
                                        <p:attrNameLst>
                                          <p:attrName>style.visibility</p:attrName>
                                        </p:attrNameLst>
                                      </p:cBhvr>
                                      <p:to>
                                        <p:strVal val="visible"/>
                                      </p:to>
                                    </p:set>
                                    <p:animEffect transition="in" filter="fade">
                                      <p:cBhvr>
                                        <p:cTn id="76" dur="500"/>
                                        <p:tgtEl>
                                          <p:spTgt spid="67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658"/>
                                        </p:tgtEl>
                                        <p:attrNameLst>
                                          <p:attrName>style.visibility</p:attrName>
                                        </p:attrNameLst>
                                      </p:cBhvr>
                                      <p:to>
                                        <p:strVal val="visible"/>
                                      </p:to>
                                    </p:set>
                                    <p:animEffect transition="in" filter="fade">
                                      <p:cBhvr>
                                        <p:cTn id="81" dur="500"/>
                                        <p:tgtEl>
                                          <p:spTgt spid="65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59"/>
                                        </p:tgtEl>
                                        <p:attrNameLst>
                                          <p:attrName>style.visibility</p:attrName>
                                        </p:attrNameLst>
                                      </p:cBhvr>
                                      <p:to>
                                        <p:strVal val="visible"/>
                                      </p:to>
                                    </p:set>
                                    <p:animEffect transition="in" filter="fade">
                                      <p:cBhvr>
                                        <p:cTn id="86" dur="500"/>
                                        <p:tgtEl>
                                          <p:spTgt spid="65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60"/>
                                        </p:tgtEl>
                                        <p:attrNameLst>
                                          <p:attrName>style.visibility</p:attrName>
                                        </p:attrNameLst>
                                      </p:cBhvr>
                                      <p:to>
                                        <p:strVal val="visible"/>
                                      </p:to>
                                    </p:set>
                                    <p:animEffect transition="in" filter="fade">
                                      <p:cBhvr>
                                        <p:cTn id="91" dur="500"/>
                                        <p:tgtEl>
                                          <p:spTgt spid="66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64"/>
                                        </p:tgtEl>
                                        <p:attrNameLst>
                                          <p:attrName>style.visibility</p:attrName>
                                        </p:attrNameLst>
                                      </p:cBhvr>
                                      <p:to>
                                        <p:strVal val="visible"/>
                                      </p:to>
                                    </p:set>
                                    <p:animEffect transition="in" filter="fade">
                                      <p:cBhvr>
                                        <p:cTn id="96" dur="500"/>
                                        <p:tgtEl>
                                          <p:spTgt spid="664"/>
                                        </p:tgtEl>
                                      </p:cBhvr>
                                    </p:animEffect>
                                  </p:childTnLst>
                                </p:cTn>
                              </p:par>
                              <p:par>
                                <p:cTn id="97" presetID="10" presetClass="entr" presetSubtype="0" fill="hold" nodeType="withEffect">
                                  <p:stCondLst>
                                    <p:cond delay="0"/>
                                  </p:stCondLst>
                                  <p:childTnLst>
                                    <p:set>
                                      <p:cBhvr>
                                        <p:cTn id="98" dur="1" fill="hold">
                                          <p:stCondLst>
                                            <p:cond delay="0"/>
                                          </p:stCondLst>
                                        </p:cTn>
                                        <p:tgtEl>
                                          <p:spTgt spid="672"/>
                                        </p:tgtEl>
                                        <p:attrNameLst>
                                          <p:attrName>style.visibility</p:attrName>
                                        </p:attrNameLst>
                                      </p:cBhvr>
                                      <p:to>
                                        <p:strVal val="visible"/>
                                      </p:to>
                                    </p:set>
                                    <p:animEffect transition="in" filter="fade">
                                      <p:cBhvr>
                                        <p:cTn id="99" dur="500"/>
                                        <p:tgtEl>
                                          <p:spTgt spid="672"/>
                                        </p:tgtEl>
                                      </p:cBhvr>
                                    </p:animEffect>
                                  </p:childTnLst>
                                </p:cTn>
                              </p:par>
                              <p:par>
                                <p:cTn id="100" presetID="10" presetClass="entr" presetSubtype="0" fill="hold" nodeType="withEffect">
                                  <p:stCondLst>
                                    <p:cond delay="0"/>
                                  </p:stCondLst>
                                  <p:childTnLst>
                                    <p:set>
                                      <p:cBhvr>
                                        <p:cTn id="101" dur="1" fill="hold">
                                          <p:stCondLst>
                                            <p:cond delay="0"/>
                                          </p:stCondLst>
                                        </p:cTn>
                                        <p:tgtEl>
                                          <p:spTgt spid="673"/>
                                        </p:tgtEl>
                                        <p:attrNameLst>
                                          <p:attrName>style.visibility</p:attrName>
                                        </p:attrNameLst>
                                      </p:cBhvr>
                                      <p:to>
                                        <p:strVal val="visible"/>
                                      </p:to>
                                    </p:set>
                                    <p:animEffect transition="in" filter="fade">
                                      <p:cBhvr>
                                        <p:cTn id="102" dur="500"/>
                                        <p:tgtEl>
                                          <p:spTgt spid="673"/>
                                        </p:tgtEl>
                                      </p:cBhvr>
                                    </p:animEffec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677"/>
                                        </p:tgtEl>
                                        <p:attrNameLst>
                                          <p:attrName>style.visibility</p:attrName>
                                        </p:attrNameLst>
                                      </p:cBhvr>
                                      <p:to>
                                        <p:strVal val="visible"/>
                                      </p:to>
                                    </p:set>
                                    <p:animEffect transition="in" filter="fade">
                                      <p:cBhvr>
                                        <p:cTn id="106" dur="500"/>
                                        <p:tgtEl>
                                          <p:spTgt spid="677"/>
                                        </p:tgtEl>
                                      </p:cBhvr>
                                    </p:animEffect>
                                  </p:childTnLst>
                                </p:cTn>
                              </p:par>
                            </p:childTnLst>
                          </p:cTn>
                        </p:par>
                        <p:par>
                          <p:cTn id="107" fill="hold">
                            <p:stCondLst>
                              <p:cond delay="1000"/>
                            </p:stCondLst>
                            <p:childTnLst>
                              <p:par>
                                <p:cTn id="108" presetID="10" presetClass="entr" presetSubtype="0" fill="hold" nodeType="afterEffect">
                                  <p:stCondLst>
                                    <p:cond delay="0"/>
                                  </p:stCondLst>
                                  <p:childTnLst>
                                    <p:set>
                                      <p:cBhvr>
                                        <p:cTn id="109" dur="1" fill="hold">
                                          <p:stCondLst>
                                            <p:cond delay="0"/>
                                          </p:stCondLst>
                                        </p:cTn>
                                        <p:tgtEl>
                                          <p:spTgt spid="661"/>
                                        </p:tgtEl>
                                        <p:attrNameLst>
                                          <p:attrName>style.visibility</p:attrName>
                                        </p:attrNameLst>
                                      </p:cBhvr>
                                      <p:to>
                                        <p:strVal val="visible"/>
                                      </p:to>
                                    </p:set>
                                    <p:animEffect transition="in" filter="fade">
                                      <p:cBhvr>
                                        <p:cTn id="110" dur="500"/>
                                        <p:tgtEl>
                                          <p:spTgt spid="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4" name="Google Shape;404;p16" descr="People connected in a web vector clipart image - Free ..."/>
          <p:cNvPicPr preferRelativeResize="0"/>
          <p:nvPr/>
        </p:nvPicPr>
        <p:blipFill rotWithShape="1">
          <a:blip r:embed="rId3">
            <a:alphaModFix/>
          </a:blip>
          <a:srcRect/>
          <a:stretch/>
        </p:blipFill>
        <p:spPr>
          <a:xfrm>
            <a:off x="5342031" y="372425"/>
            <a:ext cx="3011913" cy="2977716"/>
          </a:xfrm>
          <a:prstGeom prst="rect">
            <a:avLst/>
          </a:prstGeom>
          <a:noFill/>
          <a:ln>
            <a:noFill/>
          </a:ln>
        </p:spPr>
      </p:pic>
      <p:sp>
        <p:nvSpPr>
          <p:cNvPr id="3" name="Title 2">
            <a:extLst>
              <a:ext uri="{FF2B5EF4-FFF2-40B4-BE49-F238E27FC236}">
                <a16:creationId xmlns:a16="http://schemas.microsoft.com/office/drawing/2014/main" xmlns="" id="{533673E6-74E5-CA43-9CAE-87818534B6CF}"/>
              </a:ext>
            </a:extLst>
          </p:cNvPr>
          <p:cNvSpPr>
            <a:spLocks noGrp="1"/>
          </p:cNvSpPr>
          <p:nvPr>
            <p:ph type="ctrTitle"/>
          </p:nvPr>
        </p:nvSpPr>
        <p:spPr>
          <a:xfrm>
            <a:off x="724387" y="862077"/>
            <a:ext cx="4942143" cy="2118732"/>
          </a:xfrm>
        </p:spPr>
        <p:txBody>
          <a:bodyPr>
            <a:normAutofit/>
          </a:bodyPr>
          <a:lstStyle/>
          <a:p>
            <a:r>
              <a:rPr lang="en-US" dirty="0"/>
              <a:t>Team Time in Breakout Room:</a:t>
            </a:r>
            <a:br>
              <a:rPr lang="en-US" dirty="0"/>
            </a:br>
            <a:r>
              <a:rPr lang="en-US" dirty="0"/>
              <a:t>10 minutes</a:t>
            </a:r>
          </a:p>
        </p:txBody>
      </p:sp>
      <p:sp>
        <p:nvSpPr>
          <p:cNvPr id="5" name="Rectangle 4">
            <a:extLst>
              <a:ext uri="{FF2B5EF4-FFF2-40B4-BE49-F238E27FC236}">
                <a16:creationId xmlns:a16="http://schemas.microsoft.com/office/drawing/2014/main" xmlns="" id="{905163AA-EDA3-E042-844C-B8979D53A3BE}"/>
              </a:ext>
            </a:extLst>
          </p:cNvPr>
          <p:cNvSpPr/>
          <p:nvPr/>
        </p:nvSpPr>
        <p:spPr>
          <a:xfrm>
            <a:off x="77235" y="2980809"/>
            <a:ext cx="245580" cy="369332"/>
          </a:xfrm>
          <a:prstGeom prst="rect">
            <a:avLst/>
          </a:prstGeom>
        </p:spPr>
        <p:txBody>
          <a:bodyPr wrap="none">
            <a:spAutoFit/>
          </a:bodyPr>
          <a:lstStyle/>
          <a:p>
            <a:r>
              <a:rPr lang="en-US" b="1" dirty="0"/>
              <a:t> </a:t>
            </a:r>
            <a:endParaRPr lang="en-US" dirty="0"/>
          </a:p>
        </p:txBody>
      </p:sp>
      <p:sp>
        <p:nvSpPr>
          <p:cNvPr id="2" name="TextBox 1">
            <a:extLst>
              <a:ext uri="{FF2B5EF4-FFF2-40B4-BE49-F238E27FC236}">
                <a16:creationId xmlns:a16="http://schemas.microsoft.com/office/drawing/2014/main" xmlns="" id="{38B6D183-D9CE-C049-B5DE-68ACBE204663}"/>
              </a:ext>
            </a:extLst>
          </p:cNvPr>
          <p:cNvSpPr txBox="1"/>
          <p:nvPr/>
        </p:nvSpPr>
        <p:spPr>
          <a:xfrm>
            <a:off x="259596" y="3507860"/>
            <a:ext cx="8624808" cy="2708434"/>
          </a:xfrm>
          <a:prstGeom prst="rect">
            <a:avLst/>
          </a:prstGeom>
          <a:noFill/>
        </p:spPr>
        <p:txBody>
          <a:bodyPr wrap="square" rtlCol="0">
            <a:spAutoFit/>
          </a:bodyPr>
          <a:lstStyle/>
          <a:p>
            <a:r>
              <a:rPr lang="en-US" sz="3400" dirty="0">
                <a:solidFill>
                  <a:schemeClr val="accent1"/>
                </a:solidFill>
              </a:rPr>
              <a:t>What are the strengths and needs of your DCLT?</a:t>
            </a:r>
          </a:p>
          <a:p>
            <a:endParaRPr lang="en-US" sz="3400" dirty="0">
              <a:solidFill>
                <a:schemeClr val="accent1"/>
              </a:solidFill>
            </a:endParaRPr>
          </a:p>
          <a:p>
            <a:r>
              <a:rPr lang="en-US" sz="3400" dirty="0">
                <a:solidFill>
                  <a:schemeClr val="accent1"/>
                </a:solidFill>
              </a:rPr>
              <a:t>Please identify action items related to the DCLT (think about how you might leverage strengths to support needs)</a:t>
            </a:r>
          </a:p>
        </p:txBody>
      </p:sp>
      <p:sp>
        <p:nvSpPr>
          <p:cNvPr id="4" name="Slide Number Placeholder 3"/>
          <p:cNvSpPr>
            <a:spLocks noGrp="1"/>
          </p:cNvSpPr>
          <p:nvPr>
            <p:ph type="sldNum" sz="quarter" idx="12"/>
          </p:nvPr>
        </p:nvSpPr>
        <p:spPr/>
        <p:txBody>
          <a:bodyPr/>
          <a:lstStyle/>
          <a:p>
            <a:fld id="{79D4A304-653F-8540-946F-B59A7E6C7AD7}" type="slidenum">
              <a:rPr lang="en-US" smtClean="0"/>
              <a:t>35</a:t>
            </a:fld>
            <a:endParaRPr lang="en-US" dirty="0"/>
          </a:p>
        </p:txBody>
      </p:sp>
    </p:spTree>
    <p:extLst>
      <p:ext uri="{BB962C8B-B14F-4D97-AF65-F5344CB8AC3E}">
        <p14:creationId xmlns:p14="http://schemas.microsoft.com/office/powerpoint/2010/main" val="2574651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0486D97-78FA-1241-A860-9A869B44B6AB}"/>
              </a:ext>
            </a:extLst>
          </p:cNvPr>
          <p:cNvSpPr>
            <a:spLocks noGrp="1"/>
          </p:cNvSpPr>
          <p:nvPr>
            <p:ph type="sldNum" sz="quarter" idx="10"/>
          </p:nvPr>
        </p:nvSpPr>
        <p:spPr/>
        <p:txBody>
          <a:bodyPr/>
          <a:lstStyle/>
          <a:p>
            <a:fld id="{48F63A3B-78C7-47BE-AE5E-E10140E04643}" type="slidenum">
              <a:rPr lang="en-US" smtClean="0"/>
              <a:pPr/>
              <a:t>36</a:t>
            </a:fld>
            <a:endParaRPr lang="en-US" dirty="0"/>
          </a:p>
        </p:txBody>
      </p:sp>
      <p:sp>
        <p:nvSpPr>
          <p:cNvPr id="6" name="Title 5">
            <a:extLst>
              <a:ext uri="{FF2B5EF4-FFF2-40B4-BE49-F238E27FC236}">
                <a16:creationId xmlns:a16="http://schemas.microsoft.com/office/drawing/2014/main" xmlns="" id="{48CD371E-AD3B-B840-B656-ABD02E8A04E4}"/>
              </a:ext>
            </a:extLst>
          </p:cNvPr>
          <p:cNvSpPr>
            <a:spLocks noGrp="1"/>
          </p:cNvSpPr>
          <p:nvPr>
            <p:ph type="title"/>
          </p:nvPr>
        </p:nvSpPr>
        <p:spPr>
          <a:xfrm>
            <a:off x="262882" y="2553040"/>
            <a:ext cx="4668865" cy="2405119"/>
          </a:xfrm>
        </p:spPr>
        <p:txBody>
          <a:bodyPr>
            <a:noAutofit/>
          </a:bodyPr>
          <a:lstStyle/>
          <a:p>
            <a:r>
              <a:rPr lang="en-US" sz="4000" dirty="0"/>
              <a:t>What can your team share to support our collective planning &amp; learning?</a:t>
            </a:r>
          </a:p>
        </p:txBody>
      </p:sp>
      <p:pic>
        <p:nvPicPr>
          <p:cNvPr id="9" name="Picture 8">
            <a:extLst>
              <a:ext uri="{FF2B5EF4-FFF2-40B4-BE49-F238E27FC236}">
                <a16:creationId xmlns:a16="http://schemas.microsoft.com/office/drawing/2014/main" xmlns="" id="{020A835A-6089-6C47-9A55-748CD3A9CB8D}"/>
              </a:ext>
            </a:extLst>
          </p:cNvPr>
          <p:cNvPicPr>
            <a:picLocks noChangeAspect="1"/>
          </p:cNvPicPr>
          <p:nvPr/>
        </p:nvPicPr>
        <p:blipFill>
          <a:blip r:embed="rId2"/>
          <a:stretch>
            <a:fillRect/>
          </a:stretch>
        </p:blipFill>
        <p:spPr>
          <a:xfrm>
            <a:off x="5048867" y="1674579"/>
            <a:ext cx="2745650" cy="4006312"/>
          </a:xfrm>
          <a:prstGeom prst="rect">
            <a:avLst/>
          </a:prstGeom>
        </p:spPr>
      </p:pic>
    </p:spTree>
    <p:extLst>
      <p:ext uri="{BB962C8B-B14F-4D97-AF65-F5344CB8AC3E}">
        <p14:creationId xmlns:p14="http://schemas.microsoft.com/office/powerpoint/2010/main" val="1826892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6F08785-FAD8-374A-B25C-63565E854D1B}"/>
              </a:ext>
            </a:extLst>
          </p:cNvPr>
          <p:cNvSpPr>
            <a:spLocks noGrp="1"/>
          </p:cNvSpPr>
          <p:nvPr>
            <p:ph type="sldNum" sz="quarter" idx="10"/>
          </p:nvPr>
        </p:nvSpPr>
        <p:spPr/>
        <p:txBody>
          <a:bodyPr/>
          <a:lstStyle/>
          <a:p>
            <a:fld id="{48F63A3B-78C7-47BE-AE5E-E10140E04643}" type="slidenum">
              <a:rPr lang="en-US" smtClean="0"/>
              <a:pPr/>
              <a:t>37</a:t>
            </a:fld>
            <a:endParaRPr lang="en-US" dirty="0"/>
          </a:p>
        </p:txBody>
      </p:sp>
      <p:sp>
        <p:nvSpPr>
          <p:cNvPr id="3" name="Title 2">
            <a:extLst>
              <a:ext uri="{FF2B5EF4-FFF2-40B4-BE49-F238E27FC236}">
                <a16:creationId xmlns:a16="http://schemas.microsoft.com/office/drawing/2014/main" xmlns="" id="{14AF5E18-FAC5-E348-AE97-CDE6E90E713D}"/>
              </a:ext>
            </a:extLst>
          </p:cNvPr>
          <p:cNvSpPr>
            <a:spLocks noGrp="1"/>
          </p:cNvSpPr>
          <p:nvPr>
            <p:ph type="title"/>
          </p:nvPr>
        </p:nvSpPr>
        <p:spPr/>
        <p:txBody>
          <a:bodyPr>
            <a:normAutofit/>
          </a:bodyPr>
          <a:lstStyle/>
          <a:p>
            <a:r>
              <a:rPr lang="en-US" sz="4000" dirty="0"/>
              <a:t>Whole Group Discussion</a:t>
            </a:r>
          </a:p>
        </p:txBody>
      </p:sp>
      <p:sp>
        <p:nvSpPr>
          <p:cNvPr id="5" name="Text Placeholder 4">
            <a:extLst>
              <a:ext uri="{FF2B5EF4-FFF2-40B4-BE49-F238E27FC236}">
                <a16:creationId xmlns:a16="http://schemas.microsoft.com/office/drawing/2014/main" xmlns="" id="{AADB2051-F9FA-B74C-B321-8D8B60C4AD55}"/>
              </a:ext>
            </a:extLst>
          </p:cNvPr>
          <p:cNvSpPr>
            <a:spLocks noGrp="1"/>
          </p:cNvSpPr>
          <p:nvPr>
            <p:ph type="body" idx="1"/>
          </p:nvPr>
        </p:nvSpPr>
        <p:spPr>
          <a:xfrm>
            <a:off x="149679" y="1469571"/>
            <a:ext cx="6454321" cy="4780796"/>
          </a:xfrm>
        </p:spPr>
        <p:txBody>
          <a:bodyPr>
            <a:normAutofit/>
          </a:bodyPr>
          <a:lstStyle/>
          <a:p>
            <a:r>
              <a:rPr lang="en-US" sz="3400" dirty="0">
                <a:solidFill>
                  <a:schemeClr val="accent1"/>
                </a:solidFill>
              </a:rPr>
              <a:t>Are there challenges we haven’t discussed?</a:t>
            </a:r>
            <a:br>
              <a:rPr lang="en-US" sz="3400" dirty="0">
                <a:solidFill>
                  <a:schemeClr val="accent1"/>
                </a:solidFill>
              </a:rPr>
            </a:br>
            <a:endParaRPr lang="en-US" sz="3400" dirty="0">
              <a:solidFill>
                <a:schemeClr val="accent1"/>
              </a:solidFill>
            </a:endParaRPr>
          </a:p>
          <a:p>
            <a:r>
              <a:rPr lang="en-US" sz="3400" dirty="0">
                <a:solidFill>
                  <a:schemeClr val="accent1"/>
                </a:solidFill>
              </a:rPr>
              <a:t>What questions do you have for your fellow AWARE partners or from the presenters?  </a:t>
            </a:r>
          </a:p>
        </p:txBody>
      </p:sp>
      <p:pic>
        <p:nvPicPr>
          <p:cNvPr id="6" name="Google Shape;404;p16" descr="People connected in a web vector clipart image - Free ...">
            <a:extLst>
              <a:ext uri="{FF2B5EF4-FFF2-40B4-BE49-F238E27FC236}">
                <a16:creationId xmlns:a16="http://schemas.microsoft.com/office/drawing/2014/main" xmlns="" id="{D6989867-89D2-F64A-A225-F0426633D996}"/>
              </a:ext>
            </a:extLst>
          </p:cNvPr>
          <p:cNvPicPr preferRelativeResize="0"/>
          <p:nvPr/>
        </p:nvPicPr>
        <p:blipFill rotWithShape="1">
          <a:blip r:embed="rId2">
            <a:alphaModFix/>
          </a:blip>
          <a:srcRect/>
          <a:stretch/>
        </p:blipFill>
        <p:spPr>
          <a:xfrm>
            <a:off x="6241174" y="1137348"/>
            <a:ext cx="2632951" cy="2206625"/>
          </a:xfrm>
          <a:prstGeom prst="rect">
            <a:avLst/>
          </a:prstGeom>
          <a:noFill/>
          <a:ln>
            <a:noFill/>
          </a:ln>
        </p:spPr>
      </p:pic>
    </p:spTree>
    <p:extLst>
      <p:ext uri="{BB962C8B-B14F-4D97-AF65-F5344CB8AC3E}">
        <p14:creationId xmlns:p14="http://schemas.microsoft.com/office/powerpoint/2010/main" val="77067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EEE2BB5-BBBD-4649-B604-E89A494E5EE9}"/>
              </a:ext>
            </a:extLst>
          </p:cNvPr>
          <p:cNvSpPr>
            <a:spLocks noGrp="1"/>
          </p:cNvSpPr>
          <p:nvPr>
            <p:ph type="sldNum" sz="quarter" idx="10"/>
          </p:nvPr>
        </p:nvSpPr>
        <p:spPr/>
        <p:txBody>
          <a:bodyPr/>
          <a:lstStyle/>
          <a:p>
            <a:fld id="{48F63A3B-78C7-47BE-AE5E-E10140E04643}" type="slidenum">
              <a:rPr lang="en-US" smtClean="0"/>
              <a:pPr/>
              <a:t>4</a:t>
            </a:fld>
            <a:endParaRPr lang="en-US" dirty="0"/>
          </a:p>
        </p:txBody>
      </p:sp>
      <p:sp>
        <p:nvSpPr>
          <p:cNvPr id="9" name="Title 8">
            <a:extLst>
              <a:ext uri="{FF2B5EF4-FFF2-40B4-BE49-F238E27FC236}">
                <a16:creationId xmlns:a16="http://schemas.microsoft.com/office/drawing/2014/main" xmlns="" id="{7C7B380A-E86A-C94D-A240-7F8858CDFB3F}"/>
              </a:ext>
            </a:extLst>
          </p:cNvPr>
          <p:cNvSpPr>
            <a:spLocks noGrp="1"/>
          </p:cNvSpPr>
          <p:nvPr>
            <p:ph type="title"/>
          </p:nvPr>
        </p:nvSpPr>
        <p:spPr>
          <a:xfrm>
            <a:off x="992510" y="2174762"/>
            <a:ext cx="4803981" cy="1162201"/>
          </a:xfrm>
        </p:spPr>
        <p:txBody>
          <a:bodyPr>
            <a:noAutofit/>
          </a:bodyPr>
          <a:lstStyle/>
          <a:p>
            <a:r>
              <a:rPr lang="en-US" sz="6000" dirty="0">
                <a:solidFill>
                  <a:srgbClr val="233559"/>
                </a:solidFill>
              </a:rPr>
              <a:t>Who are we?</a:t>
            </a:r>
          </a:p>
        </p:txBody>
      </p:sp>
    </p:spTree>
    <p:extLst>
      <p:ext uri="{BB962C8B-B14F-4D97-AF65-F5344CB8AC3E}">
        <p14:creationId xmlns:p14="http://schemas.microsoft.com/office/powerpoint/2010/main" val="490597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a:extLst>
              <a:ext uri="{FF2B5EF4-FFF2-40B4-BE49-F238E27FC236}">
                <a16:creationId xmlns:a16="http://schemas.microsoft.com/office/drawing/2014/main" xmlns="" id="{DEA62670-06B7-4C91-BCBF-E0EB7F53FC1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solidFill>
                  <a:srgbClr val="898989"/>
                </a:solidFill>
              </a:rPr>
              <a:t>Margaret Wheatley</a:t>
            </a:r>
          </a:p>
        </p:txBody>
      </p:sp>
      <p:sp>
        <p:nvSpPr>
          <p:cNvPr id="3" name="Content Placeholder 2">
            <a:extLst>
              <a:ext uri="{FF2B5EF4-FFF2-40B4-BE49-F238E27FC236}">
                <a16:creationId xmlns:a16="http://schemas.microsoft.com/office/drawing/2014/main" xmlns="" id="{39961E04-1E95-4800-B1FA-60B53FC5A084}"/>
              </a:ext>
            </a:extLst>
          </p:cNvPr>
          <p:cNvSpPr>
            <a:spLocks noGrp="1"/>
          </p:cNvSpPr>
          <p:nvPr>
            <p:ph idx="4294967295"/>
          </p:nvPr>
        </p:nvSpPr>
        <p:spPr>
          <a:xfrm>
            <a:off x="457200" y="844550"/>
            <a:ext cx="8229600" cy="5268913"/>
          </a:xfrm>
          <a:solidFill>
            <a:schemeClr val="accent5">
              <a:lumMod val="60000"/>
              <a:lumOff val="40000"/>
            </a:schemeClr>
          </a:solidFill>
        </p:spPr>
        <p:txBody>
          <a:bodyPr/>
          <a:lstStyle/>
          <a:p>
            <a:pPr marL="0" indent="0" algn="ctr">
              <a:buFont typeface="Arial" panose="020B0604020202020204" pitchFamily="34" charset="0"/>
              <a:buNone/>
              <a:defRPr/>
            </a:pPr>
            <a:endParaRPr lang="en-US" dirty="0"/>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US" dirty="0"/>
              <a:t>IT IS POSSIBLE TO PREPARE FOR THE FUTURE WITHOUT KNOWING WHAT IT WILL BE.  THE PRIMARY WAY TO PREPARE FOR THE UNKNOWN IS TO ATTEND TO THE QUALITY OF OUR RELATIONSHIPS, TO HOW WELL WE KNOW AND TRUST ONE ANOTHER.</a:t>
            </a:r>
          </a:p>
        </p:txBody>
      </p:sp>
      <p:pic>
        <p:nvPicPr>
          <p:cNvPr id="5" name="Graphic 4" descr="Cheers">
            <a:extLst>
              <a:ext uri="{FF2B5EF4-FFF2-40B4-BE49-F238E27FC236}">
                <a16:creationId xmlns:a16="http://schemas.microsoft.com/office/drawing/2014/main" xmlns="" id="{19C95BB7-9039-418B-AB0E-15DF3CC8F846}"/>
              </a:ext>
            </a:extLst>
          </p:cNvPr>
          <p:cNvPicPr>
            <a:picLocks noChangeAspect="1"/>
          </p:cNvPicPr>
          <p:nvPr/>
        </p:nvPicPr>
        <p:blipFill>
          <a:blip r:embed="rId3"/>
          <a:stretch>
            <a:fillRect/>
          </a:stretch>
        </p:blipFill>
        <p:spPr>
          <a:xfrm>
            <a:off x="6851650" y="844550"/>
            <a:ext cx="1371600" cy="13144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812F51C-D1C7-CA48-846C-84B4110C42C4}"/>
              </a:ext>
            </a:extLst>
          </p:cNvPr>
          <p:cNvSpPr>
            <a:spLocks noGrp="1"/>
          </p:cNvSpPr>
          <p:nvPr>
            <p:ph type="sldNum" sz="quarter" idx="10"/>
          </p:nvPr>
        </p:nvSpPr>
        <p:spPr/>
        <p:txBody>
          <a:bodyPr/>
          <a:lstStyle/>
          <a:p>
            <a:fld id="{48F63A3B-78C7-47BE-AE5E-E10140E04643}" type="slidenum">
              <a:rPr lang="en-US" smtClean="0"/>
              <a:pPr/>
              <a:t>6</a:t>
            </a:fld>
            <a:endParaRPr lang="en-US" dirty="0"/>
          </a:p>
        </p:txBody>
      </p:sp>
      <p:sp>
        <p:nvSpPr>
          <p:cNvPr id="6" name="Title 5">
            <a:extLst>
              <a:ext uri="{FF2B5EF4-FFF2-40B4-BE49-F238E27FC236}">
                <a16:creationId xmlns:a16="http://schemas.microsoft.com/office/drawing/2014/main" xmlns="" id="{A1BF0010-7480-7040-B86A-5632947BB336}"/>
              </a:ext>
            </a:extLst>
          </p:cNvPr>
          <p:cNvSpPr>
            <a:spLocks noGrp="1"/>
          </p:cNvSpPr>
          <p:nvPr>
            <p:ph type="title"/>
          </p:nvPr>
        </p:nvSpPr>
        <p:spPr>
          <a:xfrm>
            <a:off x="0" y="269856"/>
            <a:ext cx="9144000" cy="867492"/>
          </a:xfrm>
        </p:spPr>
        <p:txBody>
          <a:bodyPr>
            <a:noAutofit/>
          </a:bodyPr>
          <a:lstStyle/>
          <a:p>
            <a:r>
              <a:rPr lang="en-US" dirty="0"/>
              <a:t>What is the Vermont Project AWARE grant? </a:t>
            </a:r>
          </a:p>
        </p:txBody>
      </p:sp>
      <p:sp>
        <p:nvSpPr>
          <p:cNvPr id="7" name="Text Placeholder 6">
            <a:extLst>
              <a:ext uri="{FF2B5EF4-FFF2-40B4-BE49-F238E27FC236}">
                <a16:creationId xmlns:a16="http://schemas.microsoft.com/office/drawing/2014/main" xmlns="" id="{C3635020-8F1B-014C-A6CC-20405B6083F8}"/>
              </a:ext>
            </a:extLst>
          </p:cNvPr>
          <p:cNvSpPr>
            <a:spLocks noGrp="1"/>
          </p:cNvSpPr>
          <p:nvPr>
            <p:ph type="body" idx="1"/>
          </p:nvPr>
        </p:nvSpPr>
        <p:spPr>
          <a:xfrm>
            <a:off x="581000" y="1137348"/>
            <a:ext cx="8044033" cy="5374459"/>
          </a:xfrm>
        </p:spPr>
        <p:txBody>
          <a:bodyPr>
            <a:normAutofit/>
          </a:bodyPr>
          <a:lstStyle/>
          <a:p>
            <a:r>
              <a:rPr lang="en-US" sz="3200" dirty="0">
                <a:solidFill>
                  <a:srgbClr val="000000"/>
                </a:solidFill>
                <a:ea typeface="Arial" panose="020B0604020202020204" pitchFamily="34" charset="0"/>
                <a:cs typeface="Arial" panose="020B0604020202020204" pitchFamily="34" charset="0"/>
              </a:rPr>
              <a:t>The Vermont Project AWARE grant provides a unique opportunity for three LEAs to prioritize mental health for ALL – students, staff, and families across home, school, and community. </a:t>
            </a:r>
          </a:p>
          <a:p>
            <a:endParaRPr lang="en-US" sz="3200" dirty="0">
              <a:solidFill>
                <a:srgbClr val="000000"/>
              </a:solidFill>
              <a:ea typeface="Arial" panose="020B0604020202020204" pitchFamily="34" charset="0"/>
              <a:cs typeface="Arial" panose="020B0604020202020204" pitchFamily="34" charset="0"/>
            </a:endParaRPr>
          </a:p>
          <a:p>
            <a:r>
              <a:rPr lang="en-US" sz="3200" dirty="0">
                <a:solidFill>
                  <a:srgbClr val="000000"/>
                </a:solidFill>
                <a:ea typeface="Arial" panose="020B0604020202020204" pitchFamily="34" charset="0"/>
                <a:cs typeface="Arial" panose="020B0604020202020204" pitchFamily="34" charset="0"/>
              </a:rPr>
              <a:t>In the first year of implementation, grant-funded LEAs began to explore, install, and align the systems, data, and practices needed to build out interventions and supports based on school </a:t>
            </a:r>
            <a:r>
              <a:rPr lang="en-US" sz="3200" i="1" dirty="0">
                <a:solidFill>
                  <a:srgbClr val="000000"/>
                </a:solidFill>
                <a:ea typeface="Arial" panose="020B0604020202020204" pitchFamily="34" charset="0"/>
                <a:cs typeface="Arial" panose="020B0604020202020204" pitchFamily="34" charset="0"/>
              </a:rPr>
              <a:t>and </a:t>
            </a:r>
            <a:r>
              <a:rPr lang="en-US" sz="3200" dirty="0">
                <a:solidFill>
                  <a:srgbClr val="000000"/>
                </a:solidFill>
                <a:ea typeface="Arial" panose="020B0604020202020204" pitchFamily="34" charset="0"/>
                <a:cs typeface="Arial" panose="020B0604020202020204" pitchFamily="34" charset="0"/>
              </a:rPr>
              <a:t>community need. </a:t>
            </a:r>
            <a:endParaRPr lang="en-US" sz="3200" dirty="0"/>
          </a:p>
          <a:p>
            <a:endParaRPr lang="en-US" dirty="0"/>
          </a:p>
        </p:txBody>
      </p:sp>
    </p:spTree>
    <p:extLst>
      <p:ext uri="{BB962C8B-B14F-4D97-AF65-F5344CB8AC3E}">
        <p14:creationId xmlns:p14="http://schemas.microsoft.com/office/powerpoint/2010/main" val="2100954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D7EEA7C-6410-3B46-99C6-422EAE295FF0}"/>
              </a:ext>
            </a:extLst>
          </p:cNvPr>
          <p:cNvSpPr>
            <a:spLocks noGrp="1"/>
          </p:cNvSpPr>
          <p:nvPr>
            <p:ph type="sldNum" idx="12"/>
          </p:nvPr>
        </p:nvSpPr>
        <p:spPr>
          <a:xfrm>
            <a:off x="8084127" y="6293898"/>
            <a:ext cx="540906" cy="36575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7</a:t>
            </a:fld>
            <a:endParaRPr lang="en-US"/>
          </a:p>
        </p:txBody>
      </p:sp>
      <p:sp>
        <p:nvSpPr>
          <p:cNvPr id="3" name="Title 2">
            <a:extLst>
              <a:ext uri="{FF2B5EF4-FFF2-40B4-BE49-F238E27FC236}">
                <a16:creationId xmlns:a16="http://schemas.microsoft.com/office/drawing/2014/main" xmlns="" id="{AF7F26AB-6702-E540-B56C-A034B2442FDB}"/>
              </a:ext>
            </a:extLst>
          </p:cNvPr>
          <p:cNvSpPr>
            <a:spLocks noGrp="1"/>
          </p:cNvSpPr>
          <p:nvPr>
            <p:ph type="title"/>
          </p:nvPr>
        </p:nvSpPr>
        <p:spPr>
          <a:xfrm>
            <a:off x="-135093" y="-280150"/>
            <a:ext cx="9414185" cy="1143000"/>
          </a:xfrm>
        </p:spPr>
        <p:txBody>
          <a:bodyPr/>
          <a:lstStyle/>
          <a:p>
            <a:r>
              <a:rPr lang="en-US" sz="3200" dirty="0"/>
              <a:t>You will need the following in your breakout groups:</a:t>
            </a:r>
          </a:p>
        </p:txBody>
      </p:sp>
      <p:pic>
        <p:nvPicPr>
          <p:cNvPr id="5" name="Picture 4">
            <a:extLst>
              <a:ext uri="{FF2B5EF4-FFF2-40B4-BE49-F238E27FC236}">
                <a16:creationId xmlns:a16="http://schemas.microsoft.com/office/drawing/2014/main" xmlns="" id="{689137D6-E023-8140-BB2D-A9C259E2F346}"/>
              </a:ext>
            </a:extLst>
          </p:cNvPr>
          <p:cNvPicPr>
            <a:picLocks noChangeAspect="1"/>
          </p:cNvPicPr>
          <p:nvPr/>
        </p:nvPicPr>
        <p:blipFill>
          <a:blip r:embed="rId3"/>
          <a:stretch>
            <a:fillRect/>
          </a:stretch>
        </p:blipFill>
        <p:spPr>
          <a:xfrm>
            <a:off x="5083277" y="1189301"/>
            <a:ext cx="2387576" cy="1591717"/>
          </a:xfrm>
          <a:prstGeom prst="rect">
            <a:avLst/>
          </a:prstGeom>
        </p:spPr>
      </p:pic>
      <p:pic>
        <p:nvPicPr>
          <p:cNvPr id="7" name="Picture 6">
            <a:extLst>
              <a:ext uri="{FF2B5EF4-FFF2-40B4-BE49-F238E27FC236}">
                <a16:creationId xmlns:a16="http://schemas.microsoft.com/office/drawing/2014/main" xmlns="" id="{6D272AEE-FA4F-B040-BD02-00AE256827C9}"/>
              </a:ext>
            </a:extLst>
          </p:cNvPr>
          <p:cNvPicPr>
            <a:picLocks noChangeAspect="1"/>
          </p:cNvPicPr>
          <p:nvPr/>
        </p:nvPicPr>
        <p:blipFill>
          <a:blip r:embed="rId4"/>
          <a:stretch>
            <a:fillRect/>
          </a:stretch>
        </p:blipFill>
        <p:spPr>
          <a:xfrm>
            <a:off x="266952" y="1156822"/>
            <a:ext cx="2840838" cy="1268231"/>
          </a:xfrm>
          <a:prstGeom prst="rect">
            <a:avLst/>
          </a:prstGeom>
        </p:spPr>
      </p:pic>
      <p:pic>
        <p:nvPicPr>
          <p:cNvPr id="9" name="Picture 8">
            <a:extLst>
              <a:ext uri="{FF2B5EF4-FFF2-40B4-BE49-F238E27FC236}">
                <a16:creationId xmlns:a16="http://schemas.microsoft.com/office/drawing/2014/main" xmlns="" id="{27482F67-3E05-5743-8A17-7D9AACBD41B8}"/>
              </a:ext>
            </a:extLst>
          </p:cNvPr>
          <p:cNvPicPr>
            <a:picLocks noChangeAspect="1"/>
          </p:cNvPicPr>
          <p:nvPr/>
        </p:nvPicPr>
        <p:blipFill>
          <a:blip r:embed="rId5"/>
          <a:stretch>
            <a:fillRect/>
          </a:stretch>
        </p:blipFill>
        <p:spPr>
          <a:xfrm>
            <a:off x="826470" y="3137276"/>
            <a:ext cx="2840838" cy="1889962"/>
          </a:xfrm>
          <a:prstGeom prst="rect">
            <a:avLst/>
          </a:prstGeom>
        </p:spPr>
      </p:pic>
      <p:sp>
        <p:nvSpPr>
          <p:cNvPr id="10" name="TextBox 9">
            <a:extLst>
              <a:ext uri="{FF2B5EF4-FFF2-40B4-BE49-F238E27FC236}">
                <a16:creationId xmlns:a16="http://schemas.microsoft.com/office/drawing/2014/main" xmlns="" id="{6D16B4BC-3E67-064A-81B1-8B62E674CFAE}"/>
              </a:ext>
            </a:extLst>
          </p:cNvPr>
          <p:cNvSpPr txBox="1"/>
          <p:nvPr/>
        </p:nvSpPr>
        <p:spPr>
          <a:xfrm>
            <a:off x="51045" y="819632"/>
            <a:ext cx="3589124" cy="338554"/>
          </a:xfrm>
          <a:prstGeom prst="rect">
            <a:avLst/>
          </a:prstGeom>
          <a:noFill/>
        </p:spPr>
        <p:txBody>
          <a:bodyPr wrap="none" rtlCol="0">
            <a:spAutoFit/>
          </a:bodyPr>
          <a:lstStyle/>
          <a:p>
            <a:r>
              <a:rPr lang="en-US" sz="1600" b="1" dirty="0"/>
              <a:t>Leader/facilitator of your breakout time!</a:t>
            </a:r>
          </a:p>
        </p:txBody>
      </p:sp>
      <p:sp>
        <p:nvSpPr>
          <p:cNvPr id="11" name="Rectangle 10">
            <a:extLst>
              <a:ext uri="{FF2B5EF4-FFF2-40B4-BE49-F238E27FC236}">
                <a16:creationId xmlns:a16="http://schemas.microsoft.com/office/drawing/2014/main" xmlns="" id="{12065BC5-9CBF-284F-8C37-376364F14DDF}"/>
              </a:ext>
            </a:extLst>
          </p:cNvPr>
          <p:cNvSpPr/>
          <p:nvPr/>
        </p:nvSpPr>
        <p:spPr>
          <a:xfrm>
            <a:off x="4550013" y="862850"/>
            <a:ext cx="3846251" cy="338554"/>
          </a:xfrm>
          <a:prstGeom prst="rect">
            <a:avLst/>
          </a:prstGeom>
        </p:spPr>
        <p:txBody>
          <a:bodyPr wrap="square">
            <a:spAutoFit/>
          </a:bodyPr>
          <a:lstStyle/>
          <a:p>
            <a:pPr algn="ctr"/>
            <a:r>
              <a:rPr lang="en-US" sz="1600" b="1" dirty="0"/>
              <a:t>Someone to take a picture of the prompts!</a:t>
            </a:r>
            <a:endParaRPr lang="en-US" sz="1600" dirty="0"/>
          </a:p>
        </p:txBody>
      </p:sp>
      <p:sp>
        <p:nvSpPr>
          <p:cNvPr id="12" name="Rectangle 11">
            <a:extLst>
              <a:ext uri="{FF2B5EF4-FFF2-40B4-BE49-F238E27FC236}">
                <a16:creationId xmlns:a16="http://schemas.microsoft.com/office/drawing/2014/main" xmlns="" id="{A3A5EE0F-633E-914E-A887-898AB1D805E2}"/>
              </a:ext>
            </a:extLst>
          </p:cNvPr>
          <p:cNvSpPr/>
          <p:nvPr/>
        </p:nvSpPr>
        <p:spPr>
          <a:xfrm>
            <a:off x="301549" y="2829499"/>
            <a:ext cx="3871188" cy="338554"/>
          </a:xfrm>
          <a:prstGeom prst="rect">
            <a:avLst/>
          </a:prstGeom>
        </p:spPr>
        <p:txBody>
          <a:bodyPr wrap="none">
            <a:spAutoFit/>
          </a:bodyPr>
          <a:lstStyle/>
          <a:p>
            <a:r>
              <a:rPr lang="en-US" sz="1600" b="1" dirty="0"/>
              <a:t>Someone to take notes on your action plan!</a:t>
            </a:r>
            <a:endParaRPr lang="en-US" sz="1600" dirty="0"/>
          </a:p>
        </p:txBody>
      </p:sp>
      <p:pic>
        <p:nvPicPr>
          <p:cNvPr id="15" name="Picture 14">
            <a:extLst>
              <a:ext uri="{FF2B5EF4-FFF2-40B4-BE49-F238E27FC236}">
                <a16:creationId xmlns:a16="http://schemas.microsoft.com/office/drawing/2014/main" xmlns="" id="{8E62AD15-38CF-9D40-84E2-C06AD72B6375}"/>
              </a:ext>
            </a:extLst>
          </p:cNvPr>
          <p:cNvPicPr>
            <a:picLocks noChangeAspect="1"/>
          </p:cNvPicPr>
          <p:nvPr/>
        </p:nvPicPr>
        <p:blipFill>
          <a:blip r:embed="rId6"/>
          <a:stretch>
            <a:fillRect/>
          </a:stretch>
        </p:blipFill>
        <p:spPr>
          <a:xfrm>
            <a:off x="1687371" y="5282637"/>
            <a:ext cx="2274587" cy="1517150"/>
          </a:xfrm>
          <a:prstGeom prst="rect">
            <a:avLst/>
          </a:prstGeom>
        </p:spPr>
      </p:pic>
      <p:sp>
        <p:nvSpPr>
          <p:cNvPr id="16" name="Rectangle 15">
            <a:extLst>
              <a:ext uri="{FF2B5EF4-FFF2-40B4-BE49-F238E27FC236}">
                <a16:creationId xmlns:a16="http://schemas.microsoft.com/office/drawing/2014/main" xmlns="" id="{109411A6-00B7-B641-8D6B-C6608B275347}"/>
              </a:ext>
            </a:extLst>
          </p:cNvPr>
          <p:cNvSpPr/>
          <p:nvPr/>
        </p:nvSpPr>
        <p:spPr>
          <a:xfrm>
            <a:off x="3861420" y="5768891"/>
            <a:ext cx="3455718" cy="707886"/>
          </a:xfrm>
          <a:prstGeom prst="rect">
            <a:avLst/>
          </a:prstGeom>
        </p:spPr>
        <p:txBody>
          <a:bodyPr wrap="square">
            <a:spAutoFit/>
          </a:bodyPr>
          <a:lstStyle/>
          <a:p>
            <a:pPr algn="ctr"/>
            <a:r>
              <a:rPr lang="en-US" sz="2000" b="1" dirty="0">
                <a:solidFill>
                  <a:srgbClr val="C00000"/>
                </a:solidFill>
              </a:rPr>
              <a:t> EVERYONE PARTICIPATES!</a:t>
            </a:r>
          </a:p>
          <a:p>
            <a:pPr algn="ctr"/>
            <a:endParaRPr lang="en-US" sz="2000" dirty="0"/>
          </a:p>
        </p:txBody>
      </p:sp>
      <p:pic>
        <p:nvPicPr>
          <p:cNvPr id="6" name="Picture 5">
            <a:extLst>
              <a:ext uri="{FF2B5EF4-FFF2-40B4-BE49-F238E27FC236}">
                <a16:creationId xmlns:a16="http://schemas.microsoft.com/office/drawing/2014/main" xmlns="" id="{62D88185-FC66-6042-BACA-BBFB36092C6A}"/>
              </a:ext>
            </a:extLst>
          </p:cNvPr>
          <p:cNvPicPr>
            <a:picLocks noChangeAspect="1"/>
          </p:cNvPicPr>
          <p:nvPr/>
        </p:nvPicPr>
        <p:blipFill>
          <a:blip r:embed="rId7"/>
          <a:stretch>
            <a:fillRect/>
          </a:stretch>
        </p:blipFill>
        <p:spPr>
          <a:xfrm>
            <a:off x="4802516" y="3201559"/>
            <a:ext cx="2514622" cy="1678740"/>
          </a:xfrm>
          <a:prstGeom prst="rect">
            <a:avLst/>
          </a:prstGeom>
        </p:spPr>
      </p:pic>
      <p:sp>
        <p:nvSpPr>
          <p:cNvPr id="8" name="Rectangle 7">
            <a:extLst>
              <a:ext uri="{FF2B5EF4-FFF2-40B4-BE49-F238E27FC236}">
                <a16:creationId xmlns:a16="http://schemas.microsoft.com/office/drawing/2014/main" xmlns="" id="{C9A4A112-9B4D-5445-B21C-1C63546DD8A7}"/>
              </a:ext>
            </a:extLst>
          </p:cNvPr>
          <p:cNvSpPr/>
          <p:nvPr/>
        </p:nvSpPr>
        <p:spPr>
          <a:xfrm>
            <a:off x="3811012" y="2877687"/>
            <a:ext cx="4932105" cy="338554"/>
          </a:xfrm>
          <a:prstGeom prst="rect">
            <a:avLst/>
          </a:prstGeom>
        </p:spPr>
        <p:txBody>
          <a:bodyPr wrap="square">
            <a:spAutoFit/>
          </a:bodyPr>
          <a:lstStyle/>
          <a:p>
            <a:pPr algn="ctr"/>
            <a:r>
              <a:rPr lang="en-US" sz="1600" b="1" dirty="0"/>
              <a:t>Someone to report out to whole group!</a:t>
            </a:r>
            <a:endParaRPr lang="en-US" sz="1600" dirty="0"/>
          </a:p>
        </p:txBody>
      </p:sp>
    </p:spTree>
    <p:extLst>
      <p:ext uri="{BB962C8B-B14F-4D97-AF65-F5344CB8AC3E}">
        <p14:creationId xmlns:p14="http://schemas.microsoft.com/office/powerpoint/2010/main" val="509101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6"/>
          <p:cNvSpPr txBox="1">
            <a:spLocks noGrp="1"/>
          </p:cNvSpPr>
          <p:nvPr>
            <p:ph type="ctrTitle"/>
          </p:nvPr>
        </p:nvSpPr>
        <p:spPr>
          <a:xfrm>
            <a:off x="296053" y="499869"/>
            <a:ext cx="8328980" cy="582104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4320"/>
              <a:buFont typeface="Twentieth Century"/>
              <a:buNone/>
            </a:pPr>
            <a:r>
              <a:rPr lang="en-US" sz="4320" b="1" dirty="0"/>
              <a:t/>
            </a:r>
            <a:br>
              <a:rPr lang="en-US" sz="4320" b="1" dirty="0"/>
            </a:br>
            <a:r>
              <a:rPr lang="en-US" sz="4320" b="1" dirty="0"/>
              <a:t/>
            </a:r>
            <a:br>
              <a:rPr lang="en-US" sz="4320" b="1" dirty="0"/>
            </a:br>
            <a:r>
              <a:rPr lang="en-US" sz="4320" b="1" dirty="0"/>
              <a:t/>
            </a:r>
            <a:br>
              <a:rPr lang="en-US" sz="4320" b="1" dirty="0"/>
            </a:br>
            <a:r>
              <a:rPr lang="en-US" sz="4900" dirty="0"/>
              <a:t>BREAKOUT ROOM:</a:t>
            </a:r>
            <a:br>
              <a:rPr lang="en-US" sz="4900" dirty="0"/>
            </a:br>
            <a:r>
              <a:rPr lang="en-US" sz="4900" dirty="0"/>
              <a:t>3 MINUTES</a:t>
            </a:r>
            <a:r>
              <a:rPr lang="en-US" sz="4320" b="1" dirty="0"/>
              <a:t/>
            </a:r>
            <a:br>
              <a:rPr lang="en-US" sz="4320" b="1" dirty="0"/>
            </a:br>
            <a:r>
              <a:rPr lang="en-US" sz="4320" b="1" dirty="0"/>
              <a:t/>
            </a:r>
            <a:br>
              <a:rPr lang="en-US" sz="4320" b="1" dirty="0"/>
            </a:br>
            <a:r>
              <a:rPr lang="en-US" sz="4320" b="1" dirty="0"/>
              <a:t/>
            </a:r>
            <a:br>
              <a:rPr lang="en-US" sz="4320" b="1" dirty="0"/>
            </a:br>
            <a:r>
              <a:rPr lang="en-US" sz="4320" b="1" dirty="0"/>
              <a:t/>
            </a:r>
            <a:br>
              <a:rPr lang="en-US" sz="4320" b="1" dirty="0"/>
            </a:br>
            <a:r>
              <a:rPr lang="en-US" sz="4320" b="1" dirty="0"/>
              <a:t/>
            </a:r>
            <a:br>
              <a:rPr lang="en-US" sz="4320" b="1" dirty="0"/>
            </a:br>
            <a:r>
              <a:rPr lang="en-US" sz="4320" b="1" dirty="0"/>
              <a:t>IDENTIFY: </a:t>
            </a:r>
            <a:br>
              <a:rPr lang="en-US" sz="4320" b="1" dirty="0"/>
            </a:br>
            <a:r>
              <a:rPr lang="en-US" sz="3600" b="1" dirty="0"/>
              <a:t>FACILITATOR/PHOTO CAPTURER/NOTETAKER for ACTION PLANNER/Person who will report out to larger group</a:t>
            </a:r>
            <a:br>
              <a:rPr lang="en-US" sz="3600" b="1" dirty="0"/>
            </a:br>
            <a:r>
              <a:rPr lang="en-US" sz="1800" b="1" dirty="0"/>
              <a:t/>
            </a:r>
            <a:br>
              <a:rPr lang="en-US" sz="1800" b="1" dirty="0"/>
            </a:br>
            <a:endParaRPr sz="2000" dirty="0"/>
          </a:p>
        </p:txBody>
      </p:sp>
      <p:pic>
        <p:nvPicPr>
          <p:cNvPr id="404" name="Google Shape;404;p16" descr="People connected in a web vector clipart image - Free ..."/>
          <p:cNvPicPr preferRelativeResize="0"/>
          <p:nvPr/>
        </p:nvPicPr>
        <p:blipFill rotWithShape="1">
          <a:blip r:embed="rId3">
            <a:alphaModFix/>
          </a:blip>
          <a:srcRect/>
          <a:stretch/>
        </p:blipFill>
        <p:spPr>
          <a:xfrm>
            <a:off x="5871190" y="1127120"/>
            <a:ext cx="3011913" cy="2977716"/>
          </a:xfrm>
          <a:prstGeom prst="rect">
            <a:avLst/>
          </a:prstGeom>
          <a:noFill/>
          <a:ln>
            <a:noFill/>
          </a:ln>
        </p:spPr>
      </p:pic>
      <p:sp>
        <p:nvSpPr>
          <p:cNvPr id="2" name="Slide Number Placeholder 1"/>
          <p:cNvSpPr>
            <a:spLocks noGrp="1"/>
          </p:cNvSpPr>
          <p:nvPr>
            <p:ph type="sldNum" sz="quarter" idx="12"/>
          </p:nvPr>
        </p:nvSpPr>
        <p:spPr/>
        <p:txBody>
          <a:bodyPr/>
          <a:lstStyle/>
          <a:p>
            <a:fld id="{79D4A304-653F-8540-946F-B59A7E6C7AD7}" type="slidenum">
              <a:rPr lang="en-US" smtClean="0"/>
              <a:t>8</a:t>
            </a:fld>
            <a:endParaRPr lang="en-US" dirty="0"/>
          </a:p>
        </p:txBody>
      </p:sp>
    </p:spTree>
    <p:extLst>
      <p:ext uri="{BB962C8B-B14F-4D97-AF65-F5344CB8AC3E}">
        <p14:creationId xmlns:p14="http://schemas.microsoft.com/office/powerpoint/2010/main" val="1479034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3"/>
          <p:cNvSpPr txBox="1"/>
          <p:nvPr/>
        </p:nvSpPr>
        <p:spPr>
          <a:xfrm>
            <a:off x="2598487" y="1532509"/>
            <a:ext cx="3947026" cy="17543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3600"/>
              <a:buFont typeface="Calibri"/>
              <a:buNone/>
            </a:pPr>
            <a:r>
              <a:rPr lang="en-US" sz="3600" b="1" i="0" u="none" strike="noStrike" cap="none" dirty="0">
                <a:solidFill>
                  <a:schemeClr val="bg1"/>
                </a:solidFill>
                <a:latin typeface="+mj-lt"/>
                <a:ea typeface="Calibri"/>
                <a:cs typeface="Calibri"/>
                <a:sym typeface="Calibri"/>
              </a:rPr>
              <a:t>Positive Behavior Interventions and Supports (PBIS)</a:t>
            </a:r>
          </a:p>
          <a:p>
            <a:pPr marL="0" marR="0" lvl="0" indent="0" algn="ctr" rtl="0">
              <a:lnSpc>
                <a:spcPct val="100000"/>
              </a:lnSpc>
              <a:spcBef>
                <a:spcPts val="0"/>
              </a:spcBef>
              <a:spcAft>
                <a:spcPts val="0"/>
              </a:spcAft>
              <a:buClr>
                <a:schemeClr val="dk2"/>
              </a:buClr>
              <a:buSzPts val="3600"/>
              <a:buFont typeface="Calibri"/>
              <a:buNone/>
            </a:pPr>
            <a:endParaRPr lang="en-US" sz="3600" b="1"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chemeClr val="dk2"/>
              </a:buClr>
              <a:buSzPts val="3600"/>
              <a:buFont typeface="Calibri"/>
              <a:buNone/>
            </a:pPr>
            <a:r>
              <a:rPr lang="en-US" sz="3600" b="1" dirty="0">
                <a:solidFill>
                  <a:schemeClr val="bg1"/>
                </a:solidFill>
                <a:latin typeface="+mj-lt"/>
                <a:ea typeface="Calibri"/>
                <a:cs typeface="Calibri"/>
                <a:sym typeface="Calibri"/>
              </a:rPr>
              <a:t>&amp;</a:t>
            </a:r>
          </a:p>
          <a:p>
            <a:pPr marL="0" marR="0" lvl="0" indent="0" algn="ctr" rtl="0">
              <a:lnSpc>
                <a:spcPct val="100000"/>
              </a:lnSpc>
              <a:spcBef>
                <a:spcPts val="0"/>
              </a:spcBef>
              <a:spcAft>
                <a:spcPts val="0"/>
              </a:spcAft>
              <a:buClr>
                <a:schemeClr val="dk2"/>
              </a:buClr>
              <a:buSzPts val="3600"/>
              <a:buFont typeface="Calibri"/>
              <a:buNone/>
            </a:pPr>
            <a:r>
              <a:rPr lang="en-US" sz="3600" b="1" i="0" u="none" strike="noStrike" cap="none" dirty="0">
                <a:solidFill>
                  <a:schemeClr val="bg1"/>
                </a:solidFill>
                <a:latin typeface="+mj-lt"/>
                <a:ea typeface="Calibri"/>
                <a:cs typeface="Calibri"/>
                <a:sym typeface="Calibri"/>
              </a:rPr>
              <a:t>Interconnected Systems Framework (ISF)</a:t>
            </a:r>
          </a:p>
        </p:txBody>
      </p:sp>
      <p:sp>
        <p:nvSpPr>
          <p:cNvPr id="2" name="Slide Number Placeholder 1"/>
          <p:cNvSpPr>
            <a:spLocks noGrp="1"/>
          </p:cNvSpPr>
          <p:nvPr>
            <p:ph type="sldNum" sz="quarter" idx="10"/>
          </p:nvPr>
        </p:nvSpPr>
        <p:spPr/>
        <p:txBody>
          <a:bodyPr/>
          <a:lstStyle/>
          <a:p>
            <a:fld id="{48F63A3B-78C7-47BE-AE5E-E10140E04643}" type="slidenum">
              <a:rPr lang="en-US" smtClean="0"/>
              <a:pPr/>
              <a:t>9</a:t>
            </a:fld>
            <a:endParaRPr lang="en-US" dirty="0"/>
          </a:p>
        </p:txBody>
      </p:sp>
    </p:spTree>
    <p:extLst>
      <p:ext uri="{BB962C8B-B14F-4D97-AF65-F5344CB8AC3E}">
        <p14:creationId xmlns:p14="http://schemas.microsoft.com/office/powerpoint/2010/main" val="1093532765"/>
      </p:ext>
    </p:extLst>
  </p:cSld>
  <p:clrMapOvr>
    <a:masterClrMapping/>
  </p:clrMapOvr>
</p:sld>
</file>

<file path=ppt/theme/theme1.xml><?xml version="1.0" encoding="utf-8"?>
<a:theme xmlns:a="http://schemas.openxmlformats.org/drawingml/2006/main" name="MWPBIS Theme July 2019">
  <a:themeElements>
    <a:clrScheme name="MWPBIS 2019 Colors4">
      <a:dk1>
        <a:srgbClr val="4769B2"/>
      </a:dk1>
      <a:lt1>
        <a:srgbClr val="FFFFFF"/>
      </a:lt1>
      <a:dk2>
        <a:srgbClr val="233557"/>
      </a:dk2>
      <a:lt2>
        <a:srgbClr val="B4C2E0"/>
      </a:lt2>
      <a:accent1>
        <a:srgbClr val="000000"/>
      </a:accent1>
      <a:accent2>
        <a:srgbClr val="A4A5A4"/>
      </a:accent2>
      <a:accent3>
        <a:srgbClr val="70AD47"/>
      </a:accent3>
      <a:accent4>
        <a:srgbClr val="FFC000"/>
      </a:accent4>
      <a:accent5>
        <a:srgbClr val="5A9AD4"/>
      </a:accent5>
      <a:accent6>
        <a:srgbClr val="ED7D31"/>
      </a:accent6>
      <a:hlink>
        <a:srgbClr val="4769B2"/>
      </a:hlink>
      <a:folHlink>
        <a:srgbClr val="4769B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WPBIS Theme July 2019" id="{FF2DB7A3-8B43-8042-9522-E7E8F031206E}" vid="{5A6DFA34-F51E-6246-9A58-35D33F2C20FF}"/>
    </a:ext>
  </a:extLst>
</a:theme>
</file>

<file path=ppt/theme/theme2.xml><?xml version="1.0" encoding="utf-8"?>
<a:theme xmlns:a="http://schemas.openxmlformats.org/drawingml/2006/main" name="1_MWPBIS Light">
  <a:themeElements>
    <a:clrScheme name="MWPBIS 2019 Colors4">
      <a:dk1>
        <a:srgbClr val="4769B2"/>
      </a:dk1>
      <a:lt1>
        <a:srgbClr val="FFFFFF"/>
      </a:lt1>
      <a:dk2>
        <a:srgbClr val="233557"/>
      </a:dk2>
      <a:lt2>
        <a:srgbClr val="B4C2E0"/>
      </a:lt2>
      <a:accent1>
        <a:srgbClr val="000000"/>
      </a:accent1>
      <a:accent2>
        <a:srgbClr val="A4A5A4"/>
      </a:accent2>
      <a:accent3>
        <a:srgbClr val="70AD47"/>
      </a:accent3>
      <a:accent4>
        <a:srgbClr val="FFC000"/>
      </a:accent4>
      <a:accent5>
        <a:srgbClr val="5A9AD4"/>
      </a:accent5>
      <a:accent6>
        <a:srgbClr val="ED7D31"/>
      </a:accent6>
      <a:hlink>
        <a:srgbClr val="4769B2"/>
      </a:hlink>
      <a:folHlink>
        <a:srgbClr val="4769B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MWPBIS Theme July 2019</Template>
  <TotalTime>10213</TotalTime>
  <Words>2035</Words>
  <Application>Microsoft Macintosh PowerPoint</Application>
  <PresentationFormat>On-screen Show (4:3)</PresentationFormat>
  <Paragraphs>290</Paragraphs>
  <Slides>37</Slides>
  <Notes>30</Notes>
  <HiddenSlides>1</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MWPBIS Theme July 2019</vt:lpstr>
      <vt:lpstr>1_MWPBIS Light</vt:lpstr>
      <vt:lpstr>2020 Annual VTPBIS Virtual Forum   October 7th, 2020 </vt:lpstr>
      <vt:lpstr>PowerPoint Presentation</vt:lpstr>
      <vt:lpstr>PowerPoint Presentation</vt:lpstr>
      <vt:lpstr>Who are we?</vt:lpstr>
      <vt:lpstr>PowerPoint Presentation</vt:lpstr>
      <vt:lpstr>What is the Vermont Project AWARE grant? </vt:lpstr>
      <vt:lpstr>You will need the following in your breakout groups:</vt:lpstr>
      <vt:lpstr>   BREAKOUT ROOM: 3 MINUTES     IDENTIFY:  FACILITATOR/PHOTO CAPTURER/NOTETAKER for ACTION PLANNER/Person who will report out to larger group  </vt:lpstr>
      <vt:lpstr>PowerPoint Presentation</vt:lpstr>
      <vt:lpstr>PowerPoint Presentation</vt:lpstr>
      <vt:lpstr>Upstream Solutions</vt:lpstr>
      <vt:lpstr>Need for Aligned Approaches for Social-Emotional-Behavioral (SEB) Health</vt:lpstr>
      <vt:lpstr>All Students -- All Needs A Preventative Approach</vt:lpstr>
      <vt:lpstr>How Do we turn this…</vt:lpstr>
      <vt:lpstr>PowerPoint Presentation</vt:lpstr>
      <vt:lpstr>Why Use a MTSS/PBIS Framework To integrate mental health, trauma-informed approaches, and SEL competencies?</vt:lpstr>
      <vt:lpstr>Focusing on the systems</vt:lpstr>
      <vt:lpstr>IN CHAT</vt:lpstr>
      <vt:lpstr>The Interconnected Systems Framework (ISF)</vt:lpstr>
      <vt:lpstr>PowerPoint Presentation</vt:lpstr>
      <vt:lpstr>PowerPoint Presentation</vt:lpstr>
      <vt:lpstr>We will not fix Tier 1 with  Tiers 2 or 3</vt:lpstr>
      <vt:lpstr>Address challenges with a framework, not isolated, standalone programs</vt:lpstr>
      <vt:lpstr>Almost Doesn’t Support our Work</vt:lpstr>
      <vt:lpstr>Benefits of ISF</vt:lpstr>
      <vt:lpstr>Team Time in Breakout Room: 10 Minutes</vt:lpstr>
      <vt:lpstr>What can your team share to support our collective planning &amp; learning?</vt:lpstr>
      <vt:lpstr>PowerPoint Presentation</vt:lpstr>
      <vt:lpstr>The Reasons to have a DCLT</vt:lpstr>
      <vt:lpstr>PowerPoint Presentation</vt:lpstr>
      <vt:lpstr>PowerPoint Presentation</vt:lpstr>
      <vt:lpstr>Academic MTSS Director</vt:lpstr>
      <vt:lpstr>PowerPoint Presentation</vt:lpstr>
      <vt:lpstr>PowerPoint Presentation</vt:lpstr>
      <vt:lpstr>Team Time in Breakout Room: 10 minutes</vt:lpstr>
      <vt:lpstr>What can your team share to support our collective planning &amp; learning?</vt:lpstr>
      <vt:lpstr>Whole Group Discussion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Annual VTPBIS Virtual Forum   October 7th, 2020</dc:title>
  <dc:creator>Microsoft Office User</dc:creator>
  <cp:lastModifiedBy>Kimberly Yanek</cp:lastModifiedBy>
  <cp:revision>40</cp:revision>
  <dcterms:created xsi:type="dcterms:W3CDTF">2020-09-18T18:21:21Z</dcterms:created>
  <dcterms:modified xsi:type="dcterms:W3CDTF">2020-10-07T14:08:17Z</dcterms:modified>
</cp:coreProperties>
</file>